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86" r:id="rId2"/>
    <p:sldId id="1928" r:id="rId3"/>
    <p:sldId id="1929" r:id="rId4"/>
    <p:sldId id="1930" r:id="rId5"/>
    <p:sldId id="1931" r:id="rId6"/>
    <p:sldId id="1932" r:id="rId7"/>
    <p:sldId id="1933" r:id="rId8"/>
    <p:sldId id="1934" r:id="rId9"/>
    <p:sldId id="1935" r:id="rId10"/>
    <p:sldId id="1936" r:id="rId11"/>
    <p:sldId id="1937" r:id="rId12"/>
    <p:sldId id="1938" r:id="rId13"/>
    <p:sldId id="1939" r:id="rId14"/>
    <p:sldId id="1940" r:id="rId15"/>
    <p:sldId id="1941" r:id="rId16"/>
    <p:sldId id="1943" r:id="rId17"/>
    <p:sldId id="1944" r:id="rId18"/>
    <p:sldId id="1945" r:id="rId19"/>
    <p:sldId id="1947" r:id="rId20"/>
    <p:sldId id="2276" r:id="rId21"/>
    <p:sldId id="1948" r:id="rId22"/>
    <p:sldId id="1949" r:id="rId23"/>
    <p:sldId id="1950" r:id="rId24"/>
    <p:sldId id="1953" r:id="rId25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2C26F-E4B3-3A4B-3911-6394241E5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/>
              <a:t>Quality attributes</a:t>
            </a:r>
            <a:r>
              <a:rPr lang="en-US" sz="4000" dirty="0"/>
              <a:t>: </a:t>
            </a:r>
            <a:r>
              <a:rPr lang="en-AU" sz="4000" dirty="0"/>
              <a:t>Security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Tactics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57341"/>
              </p:ext>
            </p:extLst>
          </p:nvPr>
        </p:nvGraphicFramePr>
        <p:xfrm>
          <a:off x="2677762" y="136525"/>
          <a:ext cx="10705765" cy="727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734770" imgH="6020968" progId="Visio.Drawing.11">
                  <p:embed/>
                </p:oleObj>
              </mc:Choice>
              <mc:Fallback>
                <p:oleObj name="Visio" r:id="rId2" imgW="8734770" imgH="6020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62" y="136525"/>
                        <a:ext cx="10705765" cy="727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65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Detect Intrusion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compare network traffic or service request patterns </a:t>
            </a:r>
            <a:r>
              <a:rPr lang="en-US" i="1" dirty="0"/>
              <a:t>within</a:t>
            </a:r>
            <a:r>
              <a:rPr lang="en-US" dirty="0"/>
              <a:t> a system to a set of signatures or known patterns of malicious behavior stored in a database. 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Detect Service Denial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comparison of the pattern or signature of network traffic </a:t>
            </a:r>
            <a:r>
              <a:rPr lang="en-US" i="1" dirty="0"/>
              <a:t>coming</a:t>
            </a:r>
            <a:r>
              <a:rPr lang="en-US" dirty="0"/>
              <a:t> </a:t>
            </a:r>
            <a:r>
              <a:rPr lang="en-US" i="1" dirty="0"/>
              <a:t>into</a:t>
            </a:r>
            <a:r>
              <a:rPr lang="en-US" dirty="0"/>
              <a:t> a system to historic profiles of known Denial of Service (</a:t>
            </a:r>
            <a:r>
              <a:rPr lang="en-US" dirty="0" err="1"/>
              <a:t>DoS</a:t>
            </a:r>
            <a:r>
              <a:rPr lang="en-US" dirty="0"/>
              <a:t>) attacks.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168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11F5F-32F8-4543-873F-E89E4CE5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Denial </a:t>
            </a:r>
            <a:r>
              <a:rPr lang="en-US" altLang="zh-CN" dirty="0"/>
              <a:t>of Service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35069-7521-4B42-AC8B-4662B0D6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 of Death</a:t>
            </a:r>
          </a:p>
          <a:p>
            <a:r>
              <a:rPr lang="en-US" altLang="zh-CN" dirty="0"/>
              <a:t>UDP Flood</a:t>
            </a:r>
          </a:p>
          <a:p>
            <a:r>
              <a:rPr lang="en-US" altLang="zh-CN" dirty="0"/>
              <a:t>TCP SYN 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541D22-95E4-480F-8B5B-3CEDA0E6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21" y="3567267"/>
            <a:ext cx="2847320" cy="1855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34" y="1646238"/>
            <a:ext cx="2811496" cy="35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Verify Message Integrity</a:t>
            </a:r>
            <a:r>
              <a:rPr lang="en-US" dirty="0"/>
              <a:t>: use techniques such as </a:t>
            </a:r>
            <a:r>
              <a:rPr lang="en-US" i="1" dirty="0">
                <a:highlight>
                  <a:srgbClr val="FFFF00"/>
                </a:highlight>
              </a:rPr>
              <a:t>checksums</a:t>
            </a:r>
            <a:r>
              <a:rPr lang="en-US" dirty="0"/>
              <a:t> or </a:t>
            </a:r>
            <a:r>
              <a:rPr lang="en-US" i="1" dirty="0">
                <a:highlight>
                  <a:srgbClr val="FFFF00"/>
                </a:highlight>
              </a:rPr>
              <a:t>hash values</a:t>
            </a:r>
            <a:r>
              <a:rPr lang="en-US" i="1" dirty="0"/>
              <a:t> </a:t>
            </a:r>
            <a:r>
              <a:rPr lang="en-US" dirty="0"/>
              <a:t>to verify the integrity of messages, resource files, deployment files, and configuration files.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04E57A-ECFA-433F-8EDA-3A802CA7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039968"/>
            <a:ext cx="3843486" cy="38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Detect Message Delay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checking the time that it takes to deliver a message</a:t>
            </a:r>
            <a:r>
              <a:rPr lang="en-US" dirty="0"/>
              <a:t>, it is possible to detect suspicious timing behavior, i.e., man-in-the-middle attack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F2C844-4CE6-4468-8E64-C357C3178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33" y="3283975"/>
            <a:ext cx="4659334" cy="34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Identify Actors</a:t>
            </a:r>
            <a:r>
              <a:rPr lang="en-US" dirty="0"/>
              <a:t>: identify the source of any external input to the system. 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Authenticate Actors: </a:t>
            </a:r>
            <a:r>
              <a:rPr lang="en-US" dirty="0"/>
              <a:t>ensure that a user or remote computer is actually who or what it purports to be.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Authorize Actors: </a:t>
            </a:r>
            <a:r>
              <a:rPr lang="en-US" dirty="0"/>
              <a:t>ensuring that an authenticated actor has the rights to access and modify either data or services. 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Limit Access</a:t>
            </a:r>
            <a:r>
              <a:rPr lang="en-US" dirty="0"/>
              <a:t>: limiting access to resources such as memory, network connections, or access points.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Limit Exposure</a:t>
            </a:r>
            <a:r>
              <a:rPr lang="en-US" altLang="zh-CN" dirty="0"/>
              <a:t>: minimize the attack surface of a system by having the </a:t>
            </a:r>
            <a:r>
              <a:rPr lang="en-US" altLang="zh-CN" dirty="0">
                <a:highlight>
                  <a:srgbClr val="FFFF00"/>
                </a:highlight>
              </a:rPr>
              <a:t>fewest possible number of access points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E.g., firewall is a single point of access to the intranet</a:t>
            </a:r>
          </a:p>
          <a:p>
            <a:pPr lvl="1"/>
            <a:r>
              <a:rPr lang="en-US" altLang="zh-CN" dirty="0"/>
              <a:t>E.g., closing a port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30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Encrypt Data</a:t>
            </a:r>
            <a:r>
              <a:rPr lang="en-US" dirty="0"/>
              <a:t>: apply some form of encryption to data and to communication.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BD0B93-47E5-49C6-83FD-49DA7AC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83" y="3604798"/>
            <a:ext cx="4133850" cy="2828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60573F-5544-4733-B642-4B996E83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09" y="2932907"/>
            <a:ext cx="4162425" cy="21812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568B48-CD35-43F4-AF77-AAC337387CA4}"/>
              </a:ext>
            </a:extLst>
          </p:cNvPr>
          <p:cNvSpPr txBox="1"/>
          <p:nvPr/>
        </p:nvSpPr>
        <p:spPr>
          <a:xfrm>
            <a:off x="2510865" y="5182215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Symmetric encryption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B3FC76-5EB0-4F18-BBE9-DE2278F93AAC}"/>
              </a:ext>
            </a:extLst>
          </p:cNvPr>
          <p:cNvSpPr txBox="1"/>
          <p:nvPr/>
        </p:nvSpPr>
        <p:spPr>
          <a:xfrm>
            <a:off x="7243797" y="642934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asymmetric encryption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89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Separate Entities: </a:t>
            </a:r>
            <a:r>
              <a:rPr lang="en-US" dirty="0"/>
              <a:t>can be done through physical separation on different servers, the use of virtual machines</a:t>
            </a:r>
          </a:p>
          <a:p>
            <a:r>
              <a:rPr lang="en-US" b="1" dirty="0">
                <a:solidFill>
                  <a:schemeClr val="tx2"/>
                </a:solidFill>
              </a:rPr>
              <a:t>Change Default Settings</a:t>
            </a:r>
            <a:r>
              <a:rPr lang="en-US" dirty="0"/>
              <a:t>: Force the user to change settings assigned by default.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07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to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Revoke Access</a:t>
            </a:r>
            <a:r>
              <a:rPr lang="en-US" dirty="0"/>
              <a:t>: limit access to sensitive resources, even for normally legitimate users and uses, if an attack is suspected. 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Lock Computer</a:t>
            </a:r>
            <a:r>
              <a:rPr lang="en-US" dirty="0"/>
              <a:t>: limit access to a resource if there are repeated failed attempts to access it.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Inform Actors</a:t>
            </a:r>
            <a:r>
              <a:rPr lang="en-US" dirty="0"/>
              <a:t>: notify operators, other personnel, or cooperating systems when an attack is suspected or detected.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40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Tactics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77762" y="136525"/>
          <a:ext cx="10705765" cy="727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734770" imgH="6020968" progId="Visio.Drawing.11">
                  <p:embed/>
                </p:oleObj>
              </mc:Choice>
              <mc:Fallback>
                <p:oleObj name="Visio" r:id="rId2" imgW="8734770" imgH="6020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62" y="136525"/>
                        <a:ext cx="10705765" cy="727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6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CCEF171-9C06-4F65-9CF0-EC344C5EDF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does it mean when we say that the system is secure?</a:t>
            </a:r>
            <a:endParaRPr lang="x-none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828876-3B89-438B-B5D4-A1DAF92EF3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D125AA-D0F5-4950-A2B7-EF3FF78CC55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7296E7-8A59-40BC-ADA9-91002C8131E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48A6B2A2-1391-4C1E-AA52-814FEDF2A60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73C96EC0-BC81-41B8-88F2-0AD50786D60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39E90966-CC32-481B-94D9-0BCAECA42E8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9514EFD1-B1AB-4405-9E10-6368AA678CC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49DCF0C-670A-45E4-BD8C-A8D7879EA597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449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 need to submit it, but if you have any questions, we will discuss them in the next class.</a:t>
            </a:r>
          </a:p>
          <a:p>
            <a:r>
              <a:rPr lang="en-GB" dirty="0"/>
              <a:t>Please read the description of the </a:t>
            </a:r>
            <a:r>
              <a:rPr lang="en-GB" dirty="0" err="1"/>
              <a:t>MarkLogic</a:t>
            </a:r>
            <a:r>
              <a:rPr lang="en-GB" dirty="0"/>
              <a:t> database on the following three pages.</a:t>
            </a:r>
          </a:p>
          <a:p>
            <a:r>
              <a:rPr lang="en-GB" dirty="0"/>
              <a:t>Answer this question</a:t>
            </a:r>
          </a:p>
          <a:p>
            <a:pPr lvl="1"/>
            <a:r>
              <a:rPr lang="en-GB" dirty="0"/>
              <a:t>Which security tactics were described in this example?</a:t>
            </a:r>
          </a:p>
        </p:txBody>
      </p:sp>
    </p:spTree>
    <p:extLst>
      <p:ext uri="{BB962C8B-B14F-4D97-AF65-F5344CB8AC3E}">
        <p14:creationId xmlns:p14="http://schemas.microsoft.com/office/powerpoint/2010/main" val="335793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9D54-8E54-406F-944F-EC2E9065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– MarkLogic database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3C93A-9CBD-461B-9F37-5FF626C5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MarkLogic is a multi-model NoSQL database </a:t>
            </a:r>
          </a:p>
          <a:p>
            <a:r>
              <a:rPr lang="en-US" dirty="0" err="1"/>
              <a:t>MarkLogic's</a:t>
            </a:r>
            <a:r>
              <a:rPr lang="en-US" dirty="0"/>
              <a:t> Enterprise NoSQL database platform is used in publishing, government, finance and other sectors, </a:t>
            </a:r>
            <a:endParaRPr lang="it-IT" dirty="0"/>
          </a:p>
          <a:p>
            <a:r>
              <a:rPr lang="en-US" dirty="0"/>
              <a:t>It uses a distributed architecture that can handle hundreds of billions of documents and hundreds of terabytes of data</a:t>
            </a:r>
          </a:p>
          <a:p>
            <a:r>
              <a:rPr lang="en-US" dirty="0"/>
              <a:t>You can use </a:t>
            </a:r>
            <a:r>
              <a:rPr lang="en-US" dirty="0" err="1"/>
              <a:t>MarkLogic</a:t>
            </a:r>
            <a:r>
              <a:rPr lang="en-US" dirty="0"/>
              <a:t> to create systems that store and retrieve data.</a:t>
            </a:r>
          </a:p>
          <a:p>
            <a:r>
              <a:rPr lang="en-US" dirty="0" err="1"/>
              <a:t>MarkLogic</a:t>
            </a:r>
            <a:r>
              <a:rPr lang="en-US" dirty="0"/>
              <a:t> Server includes a powerful and flexible role-based security model to protect your data according to your application security requirements.</a:t>
            </a:r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0770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CABF6-7FD7-4A9E-8C88-E80AD86A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the Execution of XQuery Modules in </a:t>
            </a:r>
            <a:r>
              <a:rPr lang="en-US" dirty="0" err="1"/>
              <a:t>MarkLogic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C3515-1FBF-4D87-98A2-2A5844A2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simple way to restrict access to your </a:t>
            </a:r>
            <a:r>
              <a:rPr lang="en-US" dirty="0" err="1"/>
              <a:t>MarkLogic</a:t>
            </a:r>
            <a:r>
              <a:rPr lang="en-US" dirty="0"/>
              <a:t> Server application is to limit the users that have permission to run the application. </a:t>
            </a:r>
          </a:p>
          <a:p>
            <a:r>
              <a:rPr lang="en-US" dirty="0"/>
              <a:t>If you load your </a:t>
            </a:r>
            <a:r>
              <a:rPr lang="en-US" dirty="0" err="1"/>
              <a:t>Xquery</a:t>
            </a:r>
            <a:r>
              <a:rPr lang="en-US" dirty="0"/>
              <a:t> code into a modules database, you can use an execute permission on the XQuery document itself to control who can run it. </a:t>
            </a:r>
          </a:p>
          <a:p>
            <a:r>
              <a:rPr lang="en-US" dirty="0"/>
              <a:t>Then, a user must possess execute permissions to run the module.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2534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3586-8B21-4438-8142-7E619D9A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allow only selected users to run the application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61154-DFED-4602-A40E-4D816DAB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the Admin Interface, specify a modules database in the configuration for the App Server (HTTP or WebDAV) that controls the execution of your XQuery module.</a:t>
            </a:r>
          </a:p>
          <a:p>
            <a:r>
              <a:rPr lang="en-US" dirty="0"/>
              <a:t>Load the XQuery module into the modules database, using a URI with an .</a:t>
            </a:r>
            <a:r>
              <a:rPr lang="en-US" dirty="0" err="1"/>
              <a:t>xqy</a:t>
            </a:r>
            <a:r>
              <a:rPr lang="en-US" dirty="0"/>
              <a:t> extension, for example </a:t>
            </a:r>
            <a:r>
              <a:rPr lang="en-US" dirty="0" err="1"/>
              <a:t>my_module.xqy</a:t>
            </a:r>
            <a:r>
              <a:rPr lang="en-US" dirty="0"/>
              <a:t>.</a:t>
            </a:r>
          </a:p>
          <a:p>
            <a:r>
              <a:rPr lang="en-US" dirty="0"/>
              <a:t>Set execute permissions on the XQuery document for a given role. For example, if you want users with the </a:t>
            </a:r>
            <a:r>
              <a:rPr lang="en-US" dirty="0" err="1"/>
              <a:t>run_application</a:t>
            </a:r>
            <a:r>
              <a:rPr lang="en-US" dirty="0"/>
              <a:t> role to be able to execute an XQuery module with the URI http://modules/my_module.xqy, run a query similar to the following:</a:t>
            </a:r>
          </a:p>
          <a:p>
            <a:pPr lvl="1"/>
            <a:r>
              <a:rPr lang="en-US" dirty="0" err="1"/>
              <a:t>xdmp:document-set-permissions</a:t>
            </a:r>
            <a:r>
              <a:rPr lang="en-US" dirty="0"/>
              <a:t>("http://modules/my_module.xqy",</a:t>
            </a:r>
          </a:p>
          <a:p>
            <a:pPr lvl="1"/>
            <a:r>
              <a:rPr lang="en-US" dirty="0" err="1"/>
              <a:t>xdmp:permission</a:t>
            </a:r>
            <a:r>
              <a:rPr lang="en-US" dirty="0"/>
              <a:t>("</a:t>
            </a:r>
            <a:r>
              <a:rPr lang="en-US" dirty="0" err="1"/>
              <a:t>run_application</a:t>
            </a:r>
            <a:r>
              <a:rPr lang="en-US" dirty="0"/>
              <a:t>", "execute") )</a:t>
            </a:r>
          </a:p>
          <a:p>
            <a:r>
              <a:rPr lang="en-US" dirty="0"/>
              <a:t>Create the </a:t>
            </a:r>
            <a:r>
              <a:rPr lang="en-US" dirty="0" err="1"/>
              <a:t>run_application</a:t>
            </a:r>
            <a:r>
              <a:rPr lang="en-US" dirty="0"/>
              <a:t> role.</a:t>
            </a:r>
          </a:p>
          <a:p>
            <a:r>
              <a:rPr lang="en-US" dirty="0"/>
              <a:t>Assign the </a:t>
            </a:r>
            <a:r>
              <a:rPr lang="en-US" dirty="0" err="1"/>
              <a:t>run_application</a:t>
            </a:r>
            <a:r>
              <a:rPr lang="en-US" dirty="0"/>
              <a:t> role to the users who can run this application.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26920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Attacks against a system can be characterized as attacks against the confidentiality, integrity, or availability of a system.</a:t>
            </a:r>
            <a:endParaRPr lang="en-US" dirty="0"/>
          </a:p>
          <a:p>
            <a:r>
              <a:rPr lang="x-none" dirty="0"/>
              <a:t>Identifying, authenticating, and authorizing </a:t>
            </a:r>
            <a:r>
              <a:rPr lang="en-US" dirty="0"/>
              <a:t>actors </a:t>
            </a:r>
            <a:r>
              <a:rPr lang="x-none" dirty="0"/>
              <a:t>are tactics intended to determine which users or systems are entitled to what kind of access to a system.</a:t>
            </a:r>
            <a:endParaRPr lang="en-US" dirty="0"/>
          </a:p>
          <a:p>
            <a:r>
              <a:rPr lang="en-US" dirty="0"/>
              <a:t>N</a:t>
            </a:r>
            <a:r>
              <a:rPr lang="x-none" dirty="0"/>
              <a:t>o security tactic is foolproof.</a:t>
            </a:r>
            <a:endParaRPr lang="en-US" dirty="0"/>
          </a:p>
          <a:p>
            <a:r>
              <a:rPr lang="en-US" dirty="0"/>
              <a:t>T</a:t>
            </a:r>
            <a:r>
              <a:rPr lang="x-none" dirty="0"/>
              <a:t>actics exist to detect an attack, limit the spread of any attack, and to react and recover from an attack.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629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b="1" dirty="0">
                <a:solidFill>
                  <a:schemeClr val="tx2"/>
                </a:solidFill>
              </a:rPr>
              <a:t>Security</a:t>
            </a:r>
            <a:r>
              <a:rPr lang="x-none" dirty="0"/>
              <a:t> is a measure of the system’s ability to </a:t>
            </a:r>
            <a:r>
              <a:rPr lang="en-US" dirty="0"/>
              <a:t>protect data and information from unauthorized access while still providing access to people and systems that are authorized</a:t>
            </a:r>
          </a:p>
          <a:p>
            <a:r>
              <a:rPr lang="x-none" dirty="0"/>
              <a:t>An action taken against a computer system with the intention of doing harm is called an </a:t>
            </a:r>
            <a:r>
              <a:rPr lang="x-none" b="1" i="1" dirty="0">
                <a:solidFill>
                  <a:schemeClr val="tx2"/>
                </a:solidFill>
              </a:rPr>
              <a:t>attack</a:t>
            </a:r>
            <a:endParaRPr lang="en-US" dirty="0"/>
          </a:p>
          <a:p>
            <a:r>
              <a:rPr lang="en-US" altLang="zh-CN" dirty="0"/>
              <a:t>Attack can be in different forms</a:t>
            </a:r>
          </a:p>
          <a:p>
            <a:pPr lvl="1"/>
            <a:r>
              <a:rPr lang="x-none" dirty="0"/>
              <a:t>unauthorized attempt to access</a:t>
            </a:r>
            <a:r>
              <a:rPr lang="en-US" dirty="0"/>
              <a:t>/modify</a:t>
            </a:r>
            <a:r>
              <a:rPr lang="x-none" dirty="0"/>
              <a:t> data</a:t>
            </a:r>
            <a:r>
              <a:rPr lang="en-US" dirty="0"/>
              <a:t> or service</a:t>
            </a:r>
          </a:p>
          <a:p>
            <a:pPr lvl="1"/>
            <a:r>
              <a:rPr lang="x-none" dirty="0"/>
              <a:t>intended to deny services to legitimate users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07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/>
              <a:t>S</a:t>
            </a:r>
            <a:r>
              <a:rPr lang="x-none" sz="5100" dirty="0"/>
              <a:t>ecurity has three </a:t>
            </a:r>
            <a:r>
              <a:rPr lang="en-US" sz="5100" dirty="0"/>
              <a:t>main </a:t>
            </a:r>
            <a:r>
              <a:rPr lang="x-none" sz="5100" dirty="0"/>
              <a:t>characteristics</a:t>
            </a:r>
            <a:r>
              <a:rPr lang="en-US" sz="5100" dirty="0"/>
              <a:t>, called </a:t>
            </a:r>
            <a:r>
              <a:rPr lang="x-none" sz="5100" dirty="0"/>
              <a:t>CIA</a:t>
            </a:r>
            <a:r>
              <a:rPr lang="en-US" sz="5100" dirty="0"/>
              <a:t>:</a:t>
            </a:r>
          </a:p>
          <a:p>
            <a:r>
              <a:rPr lang="x-none" sz="4900" b="1" dirty="0">
                <a:solidFill>
                  <a:schemeClr val="tx2"/>
                </a:solidFill>
                <a:highlight>
                  <a:srgbClr val="FFFF00"/>
                </a:highlight>
              </a:rPr>
              <a:t>Confidentiality</a:t>
            </a:r>
            <a:r>
              <a:rPr lang="x-none" sz="4900" dirty="0">
                <a:highlight>
                  <a:srgbClr val="FFFF00"/>
                </a:highlight>
              </a:rPr>
              <a:t> i</a:t>
            </a:r>
            <a:r>
              <a:rPr lang="x-none" sz="4900" dirty="0"/>
              <a:t>s the property that data or services are protected from unauthorized access.</a:t>
            </a:r>
            <a:endParaRPr lang="en-US" sz="4900" dirty="0"/>
          </a:p>
          <a:p>
            <a:pPr lvl="1"/>
            <a:r>
              <a:rPr lang="x-none" sz="4500" dirty="0"/>
              <a:t>For example, a hacker cannot access your income tax returns on a government computer.</a:t>
            </a:r>
            <a:endParaRPr lang="en-US" sz="4500" dirty="0"/>
          </a:p>
          <a:p>
            <a:r>
              <a:rPr lang="x-none" sz="4900" b="1" dirty="0">
                <a:solidFill>
                  <a:schemeClr val="tx2"/>
                </a:solidFill>
                <a:highlight>
                  <a:srgbClr val="FFFF00"/>
                </a:highlight>
              </a:rPr>
              <a:t>Integrity</a:t>
            </a:r>
            <a:r>
              <a:rPr lang="x-none" sz="4900" dirty="0">
                <a:highlight>
                  <a:srgbClr val="FFFF00"/>
                </a:highlight>
              </a:rPr>
              <a:t> </a:t>
            </a:r>
            <a:r>
              <a:rPr lang="x-none" sz="4900" dirty="0"/>
              <a:t>is the property that data or services are not subject to unauthorized manipulation.</a:t>
            </a:r>
            <a:endParaRPr lang="en-US" sz="4900" dirty="0"/>
          </a:p>
          <a:p>
            <a:pPr lvl="1"/>
            <a:r>
              <a:rPr lang="x-none" sz="4500" dirty="0"/>
              <a:t>For example, your grade has not been changed since your instructor assigned it.</a:t>
            </a:r>
            <a:endParaRPr lang="en-US" sz="4500" dirty="0"/>
          </a:p>
          <a:p>
            <a:r>
              <a:rPr lang="x-none" sz="4900" b="1" dirty="0">
                <a:solidFill>
                  <a:schemeClr val="tx2"/>
                </a:solidFill>
                <a:highlight>
                  <a:srgbClr val="FFFF00"/>
                </a:highlight>
              </a:rPr>
              <a:t>Availability</a:t>
            </a:r>
            <a:r>
              <a:rPr lang="x-none" sz="4900" dirty="0"/>
              <a:t> is the property that the system will be available for legitimate use.</a:t>
            </a:r>
            <a:endParaRPr lang="en-US" sz="4900" dirty="0"/>
          </a:p>
          <a:p>
            <a:pPr lvl="1"/>
            <a:r>
              <a:rPr lang="x-none" sz="4500" dirty="0"/>
              <a:t>For example, a denial-of-service attack prevent you from ordering </a:t>
            </a:r>
            <a:r>
              <a:rPr lang="en-US" sz="4500" dirty="0"/>
              <a:t>a </a:t>
            </a:r>
            <a:r>
              <a:rPr lang="x-none" sz="4500" dirty="0"/>
              <a:t>book</a:t>
            </a:r>
            <a:r>
              <a:rPr lang="en-US" sz="4500" dirty="0"/>
              <a:t> from an online bookstore</a:t>
            </a:r>
            <a:r>
              <a:rPr lang="x-none" sz="4500" dirty="0"/>
              <a:t>.</a:t>
            </a:r>
            <a:endParaRPr lang="en-US" sz="45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91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402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x-none" dirty="0"/>
              <a:t>Other characteristics that support CIA are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x-none" b="1" dirty="0">
                <a:solidFill>
                  <a:schemeClr val="tx2"/>
                </a:solidFill>
                <a:highlight>
                  <a:srgbClr val="FFFF00"/>
                </a:highlight>
              </a:rPr>
              <a:t>Authentication</a:t>
            </a:r>
            <a:r>
              <a:rPr lang="x-none" dirty="0"/>
              <a:t> </a:t>
            </a:r>
            <a:r>
              <a:rPr lang="en-US" dirty="0"/>
              <a:t>verifies the identities of</a:t>
            </a:r>
            <a:r>
              <a:rPr lang="x-none" dirty="0"/>
              <a:t> the parties to a transaction </a:t>
            </a:r>
            <a:r>
              <a:rPr lang="en-US" dirty="0"/>
              <a:t>and checks if they </a:t>
            </a:r>
            <a:r>
              <a:rPr lang="x-none" dirty="0"/>
              <a:t>are </a:t>
            </a:r>
            <a:r>
              <a:rPr lang="en-US" dirty="0"/>
              <a:t>truly </a:t>
            </a:r>
            <a:r>
              <a:rPr lang="x-none" dirty="0"/>
              <a:t>who they </a:t>
            </a:r>
            <a:r>
              <a:rPr lang="en-US" dirty="0"/>
              <a:t>claim </a:t>
            </a:r>
            <a:r>
              <a:rPr lang="x-none" dirty="0"/>
              <a:t>to be.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x-none" altLang="zh-CN" b="1" dirty="0">
                <a:solidFill>
                  <a:schemeClr val="tx2"/>
                </a:solidFill>
                <a:highlight>
                  <a:srgbClr val="FFFF00"/>
                </a:highlight>
              </a:rPr>
              <a:t>Authorization</a:t>
            </a:r>
            <a:r>
              <a:rPr lang="x-none" altLang="zh-CN" dirty="0"/>
              <a:t> </a:t>
            </a:r>
            <a:r>
              <a:rPr lang="en-US" altLang="zh-CN" dirty="0"/>
              <a:t>grants </a:t>
            </a:r>
            <a:r>
              <a:rPr lang="x-none" altLang="zh-CN" dirty="0"/>
              <a:t>a user the privileges to perform a task.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x-none" b="1" dirty="0">
                <a:solidFill>
                  <a:schemeClr val="tx2"/>
                </a:solidFill>
                <a:highlight>
                  <a:srgbClr val="FFFF00"/>
                </a:highlight>
              </a:rPr>
              <a:t>Nonrepudiation</a:t>
            </a:r>
            <a:r>
              <a:rPr lang="x-none" dirty="0"/>
              <a:t> guarantees that the sender</a:t>
            </a:r>
            <a:r>
              <a:rPr lang="en-US" dirty="0"/>
              <a:t>/recipient</a:t>
            </a:r>
            <a:r>
              <a:rPr lang="x-none" dirty="0"/>
              <a:t> of a message cannot later deny having sent</a:t>
            </a:r>
            <a:r>
              <a:rPr lang="en-US" dirty="0"/>
              <a:t>/received</a:t>
            </a:r>
            <a:r>
              <a:rPr lang="x-none" dirty="0"/>
              <a:t> the message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E0856B-6F76-462D-BB40-6887C2769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47" y="1690688"/>
            <a:ext cx="269206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General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99148"/>
              </p:ext>
            </p:extLst>
          </p:nvPr>
        </p:nvGraphicFramePr>
        <p:xfrm>
          <a:off x="1919536" y="1268761"/>
          <a:ext cx="8568952" cy="4925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917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2000" b="1" dirty="0">
                        <a:effectLst/>
                      </a:endParaRP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2000" b="1" dirty="0">
                        <a:effectLst/>
                      </a:endParaRP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3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Human or another system which may have been previously identified (either correctly or incorrectly) or may be currently unknown. A human attacker may be from outside the organization or from inside the organization.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9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Stimulus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000" b="1" kern="1100" dirty="0">
                          <a:solidFill>
                            <a:schemeClr val="tx2"/>
                          </a:solidFill>
                          <a:effectLst/>
                        </a:rPr>
                        <a:t>Unauthorized attempt </a:t>
                      </a:r>
                      <a:r>
                        <a:rPr lang="en-US" sz="2000" kern="1100" dirty="0">
                          <a:effectLst/>
                        </a:rPr>
                        <a:t>is made to display data, change or delete data, access system services, change the system’s behavior, or reduce availability.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9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Artifact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System services; data within the system; a component or resources of the system; data produced or consumed by the system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9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Environment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969135" algn="ctr"/>
                        </a:tabLst>
                      </a:pPr>
                      <a:r>
                        <a:rPr lang="en-US" sz="2000" dirty="0">
                          <a:effectLst/>
                        </a:rPr>
                        <a:t>The system is either online or offline, connected to or disconnected from a network, behind a firewall or open to a network, fully operational, partially operational, or not operational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6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General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02219" y="1268095"/>
          <a:ext cx="8787562" cy="5453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20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effectLst/>
                        </a:rPr>
                        <a:t>Portion of </a:t>
                      </a:r>
                      <a:br>
                        <a:rPr lang="en-US" sz="2200" b="1" dirty="0">
                          <a:effectLst/>
                        </a:rPr>
                      </a:br>
                      <a:r>
                        <a:rPr lang="en-US" sz="2200" b="1" dirty="0">
                          <a:effectLst/>
                        </a:rPr>
                        <a:t>Scenario</a:t>
                      </a:r>
                      <a:endParaRPr lang="en-US" sz="2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effectLst/>
                        </a:rPr>
                        <a:t>Possible Values</a:t>
                      </a:r>
                      <a:endParaRPr lang="en-US" sz="2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solidFill>
                            <a:schemeClr val="tx2"/>
                          </a:solidFill>
                          <a:effectLst/>
                        </a:rPr>
                        <a:t>Response</a:t>
                      </a:r>
                      <a:endParaRPr lang="en-US" sz="22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Transactions are carried out in a fashion such that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data or services are protected from unauthorized access;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data or services are not being manipulated without authorization;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parties to a transaction are identified with assurance;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the parties to the transaction cannot repudiate their involvements;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the data, resources, and system services will be available for legitimate use. 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The system tracks activities within it by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recording access or modification,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recording attempts to access data, resources or services,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notifying appropriate entities when an apparent attack is occurring.</a:t>
                      </a:r>
                      <a:endParaRPr lang="en-US" sz="22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General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19536" y="1484784"/>
          <a:ext cx="8640960" cy="305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20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effectLst/>
                        </a:rPr>
                        <a:t>Portion of </a:t>
                      </a:r>
                      <a:br>
                        <a:rPr lang="en-US" sz="2200" b="1" dirty="0">
                          <a:effectLst/>
                        </a:rPr>
                      </a:br>
                      <a:r>
                        <a:rPr lang="en-US" sz="2200" b="1" dirty="0">
                          <a:effectLst/>
                        </a:rPr>
                        <a:t>Scenario</a:t>
                      </a:r>
                      <a:endParaRPr lang="en-US" sz="2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effectLst/>
                        </a:rPr>
                        <a:t>Possible Values</a:t>
                      </a:r>
                      <a:endParaRPr lang="en-US" sz="2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solidFill>
                            <a:schemeClr val="tx2"/>
                          </a:solidFill>
                          <a:effectLst/>
                        </a:rPr>
                        <a:t>Response </a:t>
                      </a:r>
                      <a:br>
                        <a:rPr lang="en-US" sz="2200" b="1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2200" b="1" dirty="0">
                          <a:solidFill>
                            <a:schemeClr val="tx2"/>
                          </a:solidFill>
                          <a:effectLst/>
                        </a:rPr>
                        <a:t>Measure</a:t>
                      </a:r>
                      <a:endParaRPr lang="en-US" sz="22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One or more of the following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much of a system is compromised when a particular component or data value is compromised,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much time passed before an attack was detected,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many attacks were resisted,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long does it take to recover from a successful attack,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much data is vulnerable to a particular attack</a:t>
                      </a:r>
                      <a:endParaRPr lang="en-US" sz="22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63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Security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A disgruntled employee from a remote location attempts to modify the pay rate table during normal operations. The system maintains an audit trail and the correct data is restored within a day.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</a:t>
            </a:r>
            <a:r>
              <a:rPr lang="en-AU" dirty="0"/>
              <a:t>: unauthorized attempts to modify the pay rate table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 source</a:t>
            </a:r>
            <a:r>
              <a:rPr lang="en-AU" dirty="0"/>
              <a:t>: a disgruntled employee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Artifact</a:t>
            </a:r>
            <a:r>
              <a:rPr lang="en-US" dirty="0"/>
              <a:t>: the system with pay rate table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Environment</a:t>
            </a:r>
            <a:r>
              <a:rPr lang="en-US" dirty="0"/>
              <a:t>: during normal operation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</a:t>
            </a:r>
            <a:r>
              <a:rPr lang="en-US" dirty="0"/>
              <a:t>: maintains an audit trail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 measure</a:t>
            </a:r>
            <a:r>
              <a:rPr lang="en-US" dirty="0"/>
              <a:t>: correct data is restored within a day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2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6869</TotalTime>
  <Words>1546</Words>
  <Application>Microsoft Office PowerPoint</Application>
  <PresentationFormat>宽屏</PresentationFormat>
  <Paragraphs>149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</vt:lpstr>
      <vt:lpstr>Arial</vt:lpstr>
      <vt:lpstr>Calibri</vt:lpstr>
      <vt:lpstr>Calibri Light</vt:lpstr>
      <vt:lpstr>Symbol</vt:lpstr>
      <vt:lpstr>Times</vt:lpstr>
      <vt:lpstr>Times New Roman</vt:lpstr>
      <vt:lpstr>Office Theme</vt:lpstr>
      <vt:lpstr>Visio</vt:lpstr>
      <vt:lpstr>COMP3028  Software Architecture</vt:lpstr>
      <vt:lpstr>PowerPoint 演示文稿</vt:lpstr>
      <vt:lpstr>What is Security?</vt:lpstr>
      <vt:lpstr>What is Security?</vt:lpstr>
      <vt:lpstr>What is Security?</vt:lpstr>
      <vt:lpstr>Security General Scenario</vt:lpstr>
      <vt:lpstr>Security General Scenario</vt:lpstr>
      <vt:lpstr>Security General Scenario</vt:lpstr>
      <vt:lpstr>Sample Concrete Security Scenario</vt:lpstr>
      <vt:lpstr>Security Tactics</vt:lpstr>
      <vt:lpstr>Detect Attacks</vt:lpstr>
      <vt:lpstr>Denial of Service Attack</vt:lpstr>
      <vt:lpstr>Detect Attacks</vt:lpstr>
      <vt:lpstr>Detect Attacks</vt:lpstr>
      <vt:lpstr>Resist Attacks</vt:lpstr>
      <vt:lpstr>Resist Attacks</vt:lpstr>
      <vt:lpstr>Resist Attacks</vt:lpstr>
      <vt:lpstr>React to Attacks</vt:lpstr>
      <vt:lpstr>Security Tactics</vt:lpstr>
      <vt:lpstr>Homework</vt:lpstr>
      <vt:lpstr>Example – MarkLogic database</vt:lpstr>
      <vt:lpstr>Protecting the Execution of XQuery Modules in MarkLogic</vt:lpstr>
      <vt:lpstr>Steps to allow only selected users to run the 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  Software Architecture</dc:title>
  <dc:creator>Joanna Siebert</dc:creator>
  <cp:lastModifiedBy>刘玄昊</cp:lastModifiedBy>
  <cp:revision>397</cp:revision>
  <cp:lastPrinted>2023-02-23T06:49:27Z</cp:lastPrinted>
  <dcterms:created xsi:type="dcterms:W3CDTF">2020-03-15T08:11:10Z</dcterms:created>
  <dcterms:modified xsi:type="dcterms:W3CDTF">2023-05-02T07:03:29Z</dcterms:modified>
</cp:coreProperties>
</file>