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786" r:id="rId2"/>
    <p:sldId id="1835" r:id="rId3"/>
    <p:sldId id="2189" r:id="rId4"/>
    <p:sldId id="2192" r:id="rId5"/>
    <p:sldId id="1542" r:id="rId6"/>
    <p:sldId id="2191" r:id="rId7"/>
    <p:sldId id="2190" r:id="rId8"/>
    <p:sldId id="1543" r:id="rId9"/>
    <p:sldId id="1544" r:id="rId10"/>
    <p:sldId id="1545" r:id="rId11"/>
    <p:sldId id="1546" r:id="rId12"/>
    <p:sldId id="1547" r:id="rId13"/>
    <p:sldId id="1548" r:id="rId14"/>
    <p:sldId id="1549" r:id="rId15"/>
    <p:sldId id="1550" r:id="rId16"/>
    <p:sldId id="1551" r:id="rId17"/>
    <p:sldId id="1552" r:id="rId18"/>
    <p:sldId id="1553" r:id="rId19"/>
    <p:sldId id="1554" r:id="rId20"/>
    <p:sldId id="1555" r:id="rId21"/>
    <p:sldId id="1556" r:id="rId22"/>
    <p:sldId id="1557" r:id="rId23"/>
    <p:sldId id="1558" r:id="rId24"/>
    <p:sldId id="1559" r:id="rId25"/>
    <p:sldId id="1560" r:id="rId26"/>
    <p:sldId id="1561" r:id="rId27"/>
    <p:sldId id="1562" r:id="rId28"/>
    <p:sldId id="1563" r:id="rId29"/>
    <p:sldId id="1564" r:id="rId30"/>
    <p:sldId id="1565" r:id="rId31"/>
    <p:sldId id="1566" r:id="rId32"/>
    <p:sldId id="1567" r:id="rId33"/>
    <p:sldId id="1568" r:id="rId34"/>
    <p:sldId id="1569" r:id="rId35"/>
    <p:sldId id="1570" r:id="rId36"/>
    <p:sldId id="1571" r:id="rId37"/>
    <p:sldId id="1572" r:id="rId38"/>
    <p:sldId id="1573" r:id="rId39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255" autoAdjust="0"/>
    <p:restoredTop sz="94660"/>
  </p:normalViewPr>
  <p:slideViewPr>
    <p:cSldViewPr snapToGrid="0">
      <p:cViewPr>
        <p:scale>
          <a:sx n="80" d="100"/>
          <a:sy n="80" d="100"/>
        </p:scale>
        <p:origin x="756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21/04/2023</a:t>
            </a:fld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VM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3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823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67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ksu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031" y="147418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COMP3028 </a:t>
            </a:r>
            <a:br>
              <a:rPr lang="en-US" sz="4950" dirty="0"/>
            </a:br>
            <a:r>
              <a:rPr lang="en-US" sz="4950" dirty="0"/>
              <a:t>Software Architecture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Availability Tactics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48425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68" y="825607"/>
            <a:ext cx="6264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4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Availability Tactics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48425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68" y="825607"/>
            <a:ext cx="6264696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276851" y="1618570"/>
            <a:ext cx="1433962" cy="582385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4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Ping/echo: </a:t>
            </a:r>
            <a:r>
              <a:rPr lang="en-US" dirty="0"/>
              <a:t>used to determine reachability and the round-trip delay through the associated network path.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79" y="3233071"/>
            <a:ext cx="3614996" cy="39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51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Monitor</a:t>
            </a:r>
            <a:r>
              <a:rPr lang="en-US" dirty="0"/>
              <a:t>: a component used to monitor the state of health of other parts of the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79" y="3233071"/>
            <a:ext cx="3614996" cy="39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 Faults: Heartbeat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Heartbeat</a:t>
            </a:r>
            <a:r>
              <a:rPr lang="en-US" dirty="0"/>
              <a:t>: a periodic message exchange between a system monitor and a process being monitored.</a:t>
            </a:r>
          </a:p>
          <a:p>
            <a:pPr lvl="1"/>
            <a:r>
              <a:rPr lang="en-US" dirty="0"/>
              <a:t>The process periodically resets the </a:t>
            </a:r>
            <a:r>
              <a:rPr lang="en-US" i="1" dirty="0"/>
              <a:t>watchdog</a:t>
            </a:r>
            <a:r>
              <a:rPr lang="en-US" dirty="0"/>
              <a:t> timer in its monitor,</a:t>
            </a:r>
          </a:p>
          <a:p>
            <a:pPr lvl="1"/>
            <a:r>
              <a:rPr lang="en-US" dirty="0"/>
              <a:t>Piggybacking the heartbeat messages on to other control messages reduces the overhead</a:t>
            </a:r>
          </a:p>
          <a:p>
            <a:r>
              <a:rPr lang="en-US" dirty="0"/>
              <a:t>Difference between </a:t>
            </a:r>
            <a:r>
              <a:rPr lang="en-US" dirty="0">
                <a:solidFill>
                  <a:schemeClr val="tx2"/>
                </a:solidFill>
              </a:rPr>
              <a:t>ping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heartbeat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Who initiates the health check?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61" y="3592299"/>
            <a:ext cx="3614996" cy="39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0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Timestamp</a:t>
            </a:r>
            <a:r>
              <a:rPr lang="en-US" dirty="0"/>
              <a:t>: used to detect incorrect sequences of events, primarily in distributed message-passing systems.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79" y="3233071"/>
            <a:ext cx="3614996" cy="39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Condition Monitoring</a:t>
            </a:r>
            <a:r>
              <a:rPr lang="en-US" dirty="0"/>
              <a:t>: checking conditions in a process or device, or validating assumptions made during the design.	</a:t>
            </a:r>
          </a:p>
          <a:p>
            <a:pPr lvl="1"/>
            <a:r>
              <a:rPr lang="en-US" dirty="0"/>
              <a:t>For example, </a:t>
            </a:r>
            <a:r>
              <a:rPr lang="en-US" b="1" dirty="0"/>
              <a:t>checksum </a:t>
            </a:r>
            <a:r>
              <a:rPr lang="en-US" dirty="0"/>
              <a:t>in data storage and transmission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79" y="3233071"/>
            <a:ext cx="3614996" cy="39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E5BB5-0DD1-459B-8D3A-64D25533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Checksum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41E7258-A5C9-42FD-B4D0-6B139B7FE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27" y="1825625"/>
            <a:ext cx="4380346" cy="4351338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B2CC9F-CD76-430B-AB33-FFB0CB1E64E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©Software  Architecture</a:t>
            </a:r>
            <a:endParaRPr lang="en-AU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11F842E-0C7B-4FCE-8144-EFB60AF17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728" y="6037185"/>
            <a:ext cx="583264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Effect of a typical checksum function (the Unix </a:t>
            </a:r>
            <a:r>
              <a:rPr lang="zh-CN" altLang="zh-CN" dirty="0">
                <a:latin typeface="Arial" panose="020B0604020202020204" pitchFamily="34" charset="0"/>
                <a:hlinkClick r:id="rId3" tooltip="Cksum"/>
              </a:rPr>
              <a:t>cksum</a:t>
            </a:r>
            <a:r>
              <a:rPr lang="en-US" altLang="zh-CN" dirty="0">
                <a:latin typeface="Arial" panose="020B0604020202020204" pitchFamily="34" charset="0"/>
              </a:rPr>
              <a:t> )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r>
              <a:rPr lang="zh-CN" altLang="zh-CN" sz="400" dirty="0"/>
              <a:t>utility)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81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Voting</a:t>
            </a:r>
            <a:r>
              <a:rPr lang="en-US" dirty="0"/>
              <a:t>: the common realization of this tactic is </a:t>
            </a:r>
            <a:r>
              <a:rPr lang="en-US" altLang="zh-CN" dirty="0">
                <a:solidFill>
                  <a:schemeClr val="tx2"/>
                </a:solidFill>
              </a:rPr>
              <a:t>T</a:t>
            </a:r>
            <a:r>
              <a:rPr lang="en-US" dirty="0">
                <a:solidFill>
                  <a:schemeClr val="tx2"/>
                </a:solidFill>
              </a:rPr>
              <a:t>riple Modular Redundancy </a:t>
            </a:r>
            <a:r>
              <a:rPr lang="en-US" dirty="0"/>
              <a:t>(TMR)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AFFFF2-6DDC-4FD0-A024-A4B6C256F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4" y="2631890"/>
            <a:ext cx="5402287" cy="34714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3672C6-70A0-48B2-93A0-9C0120E3B755}"/>
              </a:ext>
            </a:extLst>
          </p:cNvPr>
          <p:cNvSpPr txBox="1"/>
          <p:nvPr/>
        </p:nvSpPr>
        <p:spPr>
          <a:xfrm>
            <a:off x="3290824" y="4680571"/>
            <a:ext cx="269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Voting component</a:t>
            </a:r>
            <a:endParaRPr lang="zh-CN" altLang="en-US" b="1" dirty="0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718" y="2539106"/>
            <a:ext cx="3904235" cy="427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40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Exception Detection: </a:t>
            </a:r>
            <a:r>
              <a:rPr lang="en-US" dirty="0"/>
              <a:t>detection of a system condition that alters the normal flow of execution, e.g. system exception, parameter typing, timeout.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72" y="3486163"/>
            <a:ext cx="3614996" cy="39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4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Availability tactics</a:t>
            </a:r>
          </a:p>
        </p:txBody>
      </p:sp>
    </p:spTree>
    <p:extLst>
      <p:ext uri="{BB962C8B-B14F-4D97-AF65-F5344CB8AC3E}">
        <p14:creationId xmlns:p14="http://schemas.microsoft.com/office/powerpoint/2010/main" val="3144460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Self-test</a:t>
            </a:r>
            <a:r>
              <a:rPr lang="en-US" dirty="0"/>
              <a:t>: procedure for a component to test itself for correct operation.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72" y="3486163"/>
            <a:ext cx="3614996" cy="39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Availability Tactics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48425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68" y="825607"/>
            <a:ext cx="6264696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353176" y="2279878"/>
            <a:ext cx="1433962" cy="582385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865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Recover from Faults </a:t>
            </a:r>
            <a:br>
              <a:rPr lang="en-US" dirty="0"/>
            </a:br>
            <a:r>
              <a:rPr lang="en-US" dirty="0"/>
              <a:t>(Preparation &amp; Repair)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Active Redundancy (hot spare): </a:t>
            </a:r>
            <a:r>
              <a:rPr lang="en-US" dirty="0"/>
              <a:t>all nodes in a </a:t>
            </a:r>
            <a:r>
              <a:rPr lang="en-US" i="1" dirty="0"/>
              <a:t>protection group </a:t>
            </a:r>
            <a:r>
              <a:rPr lang="en-US" dirty="0"/>
              <a:t>process identical inputs in parallel, allowing redundant spares to maintain </a:t>
            </a:r>
            <a:r>
              <a:rPr lang="en-US" i="1" dirty="0"/>
              <a:t>synchronous state </a:t>
            </a:r>
            <a:r>
              <a:rPr lang="en-US" dirty="0"/>
              <a:t>with the active nodes.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79" y="3233071"/>
            <a:ext cx="3614996" cy="39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36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Recover from Faults </a:t>
            </a:r>
            <a:br>
              <a:rPr lang="en-US" dirty="0"/>
            </a:br>
            <a:r>
              <a:rPr lang="en-US" dirty="0"/>
              <a:t>(Preparation &amp; Repair)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Spare (cold spare): </a:t>
            </a:r>
            <a:r>
              <a:rPr lang="en-US" dirty="0"/>
              <a:t>redundant spares of a protection group remain out of service until a fail-over occurs, at which point a power-on-reset procedure is initiated on the redundant spare prior to its being placed in service.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79" y="3233071"/>
            <a:ext cx="3614996" cy="39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3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Recover from Faults </a:t>
            </a:r>
            <a:br>
              <a:rPr lang="en-US" dirty="0"/>
            </a:br>
            <a:r>
              <a:rPr lang="en-US" dirty="0"/>
              <a:t>(Preparation &amp; Repair)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Passive Redundancy (warm spare): </a:t>
            </a:r>
            <a:r>
              <a:rPr lang="en-US" altLang="zh-CN" dirty="0"/>
              <a:t>only the active members of the protection group process input traffic; </a:t>
            </a:r>
          </a:p>
          <a:p>
            <a:r>
              <a:rPr lang="en-US" altLang="zh-CN" dirty="0"/>
              <a:t>one of their duties is to provide the redundant spare(s) with periodic state updates. 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279" y="3233071"/>
            <a:ext cx="3614996" cy="39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38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Recover from Faults </a:t>
            </a:r>
            <a:br>
              <a:rPr lang="en-US" dirty="0"/>
            </a:br>
            <a:r>
              <a:rPr lang="en-US" dirty="0"/>
              <a:t>(Preparation &amp; Repair)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Rollback</a:t>
            </a:r>
            <a:r>
              <a:rPr lang="en-US" dirty="0"/>
              <a:t>: revert to a previous known good state, referred to as the “rollback line”.</a:t>
            </a:r>
          </a:p>
          <a:p>
            <a:pPr>
              <a:lnSpc>
                <a:spcPct val="90000"/>
              </a:lnSpc>
            </a:pPr>
            <a:r>
              <a:rPr lang="en-US" dirty="0"/>
              <a:t>This tactic is </a:t>
            </a:r>
            <a:r>
              <a:rPr lang="en-US" dirty="0">
                <a:highlight>
                  <a:srgbClr val="FFFF00"/>
                </a:highlight>
              </a:rPr>
              <a:t>combined </a:t>
            </a:r>
            <a:r>
              <a:rPr lang="en-US" dirty="0"/>
              <a:t>with redundancy tactics</a:t>
            </a:r>
          </a:p>
          <a:p>
            <a:pPr>
              <a:lnSpc>
                <a:spcPct val="90000"/>
              </a:lnSpc>
            </a:pPr>
            <a:r>
              <a:rPr lang="en-US" dirty="0"/>
              <a:t>After a rollback has occurred, a standby version of the failed component becomes active</a:t>
            </a:r>
          </a:p>
          <a:p>
            <a:pPr>
              <a:lnSpc>
                <a:spcPct val="90000"/>
              </a:lnSpc>
            </a:pPr>
            <a:r>
              <a:rPr lang="en-US" dirty="0"/>
              <a:t>Rollback depends on a copy of a previous state (a checkpoint)</a:t>
            </a:r>
          </a:p>
          <a:p>
            <a:pPr>
              <a:lnSpc>
                <a:spcPct val="90000"/>
              </a:lnSpc>
            </a:pPr>
            <a:r>
              <a:rPr lang="en-US" dirty="0"/>
              <a:t>Checkpoint can be stored in a fixed location and needs to be updated regularly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859" y="114300"/>
            <a:ext cx="1821367" cy="19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Recover from Faults </a:t>
            </a:r>
            <a:br>
              <a:rPr lang="en-US" dirty="0"/>
            </a:br>
            <a:r>
              <a:rPr lang="en-US" dirty="0"/>
              <a:t>(Preparation &amp; Repair)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Exception Handling</a:t>
            </a:r>
            <a:r>
              <a:rPr lang="en-US" dirty="0"/>
              <a:t>: dealing with the exception by reporting it or handling it, potentially masking the fault by correcting the cause of the exception and retrying.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954" y="3328321"/>
            <a:ext cx="3614996" cy="39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57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Recover from Faults </a:t>
            </a:r>
            <a:br>
              <a:rPr lang="en-US" dirty="0"/>
            </a:br>
            <a:r>
              <a:rPr lang="en-US" dirty="0"/>
              <a:t>(Preparation &amp; Repair)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Retry: </a:t>
            </a:r>
            <a:r>
              <a:rPr lang="en-US" dirty="0"/>
              <a:t>where a failure is transient and retrying the operation may lead to success.</a:t>
            </a:r>
          </a:p>
          <a:p>
            <a:pPr lvl="1"/>
            <a:r>
              <a:rPr lang="en-US" dirty="0"/>
              <a:t>For example, network re-transmission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791" y="3166396"/>
            <a:ext cx="3614996" cy="39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28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Recover from Faults </a:t>
            </a:r>
            <a:br>
              <a:rPr lang="en-US" dirty="0"/>
            </a:br>
            <a:r>
              <a:rPr lang="en-US" dirty="0"/>
              <a:t>(Preparation &amp; Repair)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Ignore Faulty Behavior</a:t>
            </a:r>
            <a:r>
              <a:rPr lang="en-US" dirty="0"/>
              <a:t>: ignoring messages sent from a source when it is determined that those messages are spurious.</a:t>
            </a:r>
          </a:p>
          <a:p>
            <a:pPr lvl="1"/>
            <a:r>
              <a:rPr lang="en-US" dirty="0"/>
              <a:t>E.g., ignore the messages from a denial of service attacker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992" y="3252121"/>
            <a:ext cx="3614996" cy="39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3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Recover from Faults </a:t>
            </a:r>
            <a:br>
              <a:rPr lang="en-US" dirty="0"/>
            </a:br>
            <a:r>
              <a:rPr lang="en-US" dirty="0"/>
              <a:t>(Preparation &amp; Repair)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Degradation</a:t>
            </a:r>
            <a:r>
              <a:rPr lang="en-US" dirty="0"/>
              <a:t>: maintains the most critical system functions in the presence of component failures, dropping less critical functions.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992" y="3323559"/>
            <a:ext cx="3614996" cy="39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our definitions of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Availability</a:t>
            </a:r>
            <a:r>
              <a:rPr lang="en-US" sz="4400" dirty="0"/>
              <a:t> refers to a property of </a:t>
            </a:r>
            <a:r>
              <a:rPr lang="en-US" sz="4400" dirty="0">
                <a:solidFill>
                  <a:srgbClr val="FF0000"/>
                </a:solidFill>
              </a:rPr>
              <a:t>software that it is there and ready</a:t>
            </a:r>
            <a:r>
              <a:rPr lang="en-US" sz="4400" dirty="0"/>
              <a:t> to carry out its task when you need it to be. </a:t>
            </a:r>
          </a:p>
          <a:p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0918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Recover from Faults </a:t>
            </a:r>
            <a:br>
              <a:rPr lang="en-US" dirty="0"/>
            </a:br>
            <a:r>
              <a:rPr lang="en-US" dirty="0"/>
              <a:t>(Preparation &amp; Repair)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Reconfiguration</a:t>
            </a:r>
            <a:r>
              <a:rPr lang="en-US" dirty="0"/>
              <a:t>: reassigning responsibilities to the resources left functioning, while maintaining as much functionality as possible.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17" y="3252121"/>
            <a:ext cx="3614996" cy="39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6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Availability Tactics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48425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68" y="825607"/>
            <a:ext cx="6264696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977314" y="1592600"/>
            <a:ext cx="1433962" cy="582385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910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Removal From Service</a:t>
            </a:r>
            <a:r>
              <a:rPr lang="en-US" dirty="0"/>
              <a:t>: temporarily placing a system component in an out-of-service state for the purpose of mitigating potential system failures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179" y="3166396"/>
            <a:ext cx="3614996" cy="39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22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Transactions</a:t>
            </a:r>
            <a:r>
              <a:rPr lang="en-US" dirty="0"/>
              <a:t>: bundling state updates so that asynchronous messages exchanged between distributed components are </a:t>
            </a:r>
            <a:r>
              <a:rPr lang="en-US" i="1" dirty="0"/>
              <a:t>atomic</a:t>
            </a:r>
            <a:r>
              <a:rPr lang="en-US" dirty="0"/>
              <a:t>, </a:t>
            </a:r>
            <a:r>
              <a:rPr lang="en-US" i="1" dirty="0"/>
              <a:t>consistent</a:t>
            </a:r>
            <a:r>
              <a:rPr lang="en-US" dirty="0"/>
              <a:t>, </a:t>
            </a:r>
            <a:r>
              <a:rPr lang="en-US" i="1" dirty="0"/>
              <a:t>isolated</a:t>
            </a:r>
            <a:r>
              <a:rPr lang="en-US" dirty="0"/>
              <a:t>, and </a:t>
            </a:r>
            <a:r>
              <a:rPr lang="en-US" i="1" dirty="0"/>
              <a:t>durable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41" y="3271171"/>
            <a:ext cx="3614996" cy="39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4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Predictive Model</a:t>
            </a:r>
            <a:r>
              <a:rPr lang="en-US" dirty="0"/>
              <a:t>: take corrective action when conditions are detected that are predictive of likely future faults.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817" y="3366421"/>
            <a:ext cx="3614996" cy="39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2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Exception Prevention</a:t>
            </a:r>
            <a:r>
              <a:rPr lang="en-US" dirty="0"/>
              <a:t>: preventing system exceptions from occurring by preventing it via smart pointers, abstract data types, wrappers.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429" y="3328321"/>
            <a:ext cx="3614996" cy="39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62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Increase Competence Set: </a:t>
            </a:r>
            <a:r>
              <a:rPr lang="en-US" dirty="0"/>
              <a:t>designing a component to handle more cases—faults—as part of its normal 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891" y="3328321"/>
            <a:ext cx="3614996" cy="39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Availability refers to the ability of the system to be available for use when a fault </a:t>
            </a:r>
            <a:r>
              <a:rPr lang="en-US"/>
              <a:t>occurs.</a:t>
            </a:r>
            <a:endParaRPr lang="en-US" dirty="0"/>
          </a:p>
          <a:p>
            <a:r>
              <a:rPr lang="en-US" dirty="0"/>
              <a:t>The fault must be recognized (or prevented) and then the system must respond.</a:t>
            </a:r>
          </a:p>
          <a:p>
            <a:r>
              <a:rPr lang="en-US" dirty="0"/>
              <a:t>The response will depend on the criticality of the application and the type of fault</a:t>
            </a:r>
          </a:p>
          <a:p>
            <a:pPr lvl="1"/>
            <a:r>
              <a:rPr lang="en-US" dirty="0"/>
              <a:t>can range from “ignore it” to “keep on going as if it didn’t occur.”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901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Tactics for availability are categorized into detect faults, recover from faults and prevent faults.</a:t>
            </a:r>
          </a:p>
          <a:p>
            <a:r>
              <a:rPr lang="en-US" dirty="0"/>
              <a:t>Detection tactics depend on detecting signs of life from various components.</a:t>
            </a:r>
          </a:p>
          <a:p>
            <a:r>
              <a:rPr lang="en-US" dirty="0"/>
              <a:t>Recovery tactics are retrying an operation or maintaining redundant data or computations.</a:t>
            </a:r>
          </a:p>
          <a:p>
            <a:r>
              <a:rPr lang="en-US" dirty="0"/>
              <a:t>Prevention tactics depend on removing elements from service or limiting the scope of faults.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120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our definitions of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Availability</a:t>
            </a:r>
            <a:r>
              <a:rPr lang="en-US" sz="4400" dirty="0"/>
              <a:t> refers to a property of </a:t>
            </a:r>
            <a:r>
              <a:rPr lang="en-US" sz="4400" dirty="0">
                <a:solidFill>
                  <a:srgbClr val="FF0000"/>
                </a:solidFill>
              </a:rPr>
              <a:t>software that it is there and ready</a:t>
            </a:r>
            <a:r>
              <a:rPr lang="en-US" sz="4400" dirty="0"/>
              <a:t> to carry out its task when you need it to be. </a:t>
            </a:r>
          </a:p>
          <a:p>
            <a:r>
              <a:rPr lang="en-US" sz="4400" b="1" i="1" dirty="0">
                <a:solidFill>
                  <a:srgbClr val="00B050"/>
                </a:solidFill>
              </a:rPr>
              <a:t>Can you think of any cases when this property of the system would not be satisfied?</a:t>
            </a:r>
          </a:p>
          <a:p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6850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Availability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Fault </a:t>
            </a:r>
            <a:r>
              <a:rPr lang="en-US" sz="3600" dirty="0" err="1"/>
              <a:t>v.s</a:t>
            </a:r>
            <a:r>
              <a:rPr lang="en-US" sz="3600" dirty="0"/>
              <a:t>. failure ?</a:t>
            </a:r>
          </a:p>
          <a:p>
            <a:r>
              <a:rPr lang="en-US" sz="3600" dirty="0"/>
              <a:t>A </a:t>
            </a:r>
            <a:r>
              <a:rPr lang="en-US" sz="3600" b="1" dirty="0">
                <a:solidFill>
                  <a:schemeClr val="tx2"/>
                </a:solidFill>
              </a:rPr>
              <a:t>failure</a:t>
            </a:r>
            <a:r>
              <a:rPr lang="en-US" sz="3600" dirty="0"/>
              <a:t> occurs when the system no longer delivers a service consistent with its specification</a:t>
            </a:r>
          </a:p>
          <a:p>
            <a:pPr lvl="1"/>
            <a:r>
              <a:rPr lang="en-US" sz="3200" dirty="0"/>
              <a:t>this failure is observable by the system’s actors. </a:t>
            </a:r>
          </a:p>
          <a:p>
            <a:r>
              <a:rPr lang="en-US" sz="3600" dirty="0"/>
              <a:t>A </a:t>
            </a:r>
            <a:r>
              <a:rPr lang="en-US" sz="3600" b="1" dirty="0">
                <a:solidFill>
                  <a:schemeClr val="tx2"/>
                </a:solidFill>
              </a:rPr>
              <a:t>fault</a:t>
            </a:r>
            <a:r>
              <a:rPr lang="en-US" sz="3600" dirty="0"/>
              <a:t> (or combination of faults) has the potential to cause a failure. 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24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What will be the goal of availability tactics?</a:t>
            </a:r>
          </a:p>
        </p:txBody>
      </p:sp>
    </p:spTree>
    <p:extLst>
      <p:ext uri="{BB962C8B-B14F-4D97-AF65-F5344CB8AC3E}">
        <p14:creationId xmlns:p14="http://schemas.microsoft.com/office/powerpoint/2010/main" val="82257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our definitions of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Availability</a:t>
            </a:r>
            <a:r>
              <a:rPr lang="en-US" sz="4400" dirty="0"/>
              <a:t> refers to a property of </a:t>
            </a:r>
            <a:r>
              <a:rPr lang="en-US" sz="4400" dirty="0">
                <a:solidFill>
                  <a:srgbClr val="FF0000"/>
                </a:solidFill>
              </a:rPr>
              <a:t>software that it is there and ready</a:t>
            </a:r>
            <a:r>
              <a:rPr lang="en-US" sz="4400" dirty="0"/>
              <a:t> to carry out its task when you need it to be. </a:t>
            </a:r>
          </a:p>
          <a:p>
            <a:r>
              <a:rPr lang="en-US" altLang="zh-CN" sz="4400" b="1" dirty="0">
                <a:solidFill>
                  <a:schemeClr val="tx2"/>
                </a:solidFill>
              </a:rPr>
              <a:t>Availability</a:t>
            </a:r>
            <a:r>
              <a:rPr lang="en-US" altLang="zh-CN" sz="4400" dirty="0"/>
              <a:t> is about </a:t>
            </a:r>
            <a:r>
              <a:rPr lang="en-US" altLang="zh-CN" sz="4400" dirty="0">
                <a:solidFill>
                  <a:srgbClr val="FF0000"/>
                </a:solidFill>
              </a:rPr>
              <a:t>minimizing service outage time by mitigating faults</a:t>
            </a:r>
            <a:endParaRPr lang="en-US" sz="4400" dirty="0">
              <a:solidFill>
                <a:srgbClr val="FF0000"/>
              </a:solidFill>
            </a:endParaRPr>
          </a:p>
          <a:p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4645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Availability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Availability tactics </a:t>
            </a:r>
            <a:r>
              <a:rPr lang="en-US" sz="3600" dirty="0"/>
              <a:t>enable a system to </a:t>
            </a:r>
            <a:r>
              <a:rPr lang="en-US" sz="3600" dirty="0">
                <a:solidFill>
                  <a:srgbClr val="FF0000"/>
                </a:solidFill>
              </a:rPr>
              <a:t>endure faults </a:t>
            </a:r>
            <a:r>
              <a:rPr lang="en-US" sz="3600" dirty="0"/>
              <a:t>so that services remain compliant with their specifications. </a:t>
            </a:r>
          </a:p>
          <a:p>
            <a:pPr lvl="1"/>
            <a:r>
              <a:rPr lang="en-US" sz="3200" b="1" dirty="0">
                <a:solidFill>
                  <a:schemeClr val="tx2"/>
                </a:solidFill>
              </a:rPr>
              <a:t>The tactics </a:t>
            </a:r>
            <a:r>
              <a:rPr lang="en-US" sz="3200" dirty="0">
                <a:solidFill>
                  <a:srgbClr val="FF0000"/>
                </a:solidFill>
              </a:rPr>
              <a:t>keep faults from becoming failures </a:t>
            </a:r>
          </a:p>
          <a:p>
            <a:pPr lvl="1"/>
            <a:r>
              <a:rPr lang="en-US" sz="3200" dirty="0"/>
              <a:t>or at least </a:t>
            </a:r>
            <a:r>
              <a:rPr lang="en-US" sz="3200" dirty="0">
                <a:solidFill>
                  <a:srgbClr val="FF0000"/>
                </a:solidFill>
              </a:rPr>
              <a:t>bound the effects of the fault </a:t>
            </a:r>
            <a:r>
              <a:rPr lang="en-US" sz="3200" dirty="0"/>
              <a:t>and make repair possible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407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Availability Tactics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697" t="39182" r="22295" b="38011"/>
          <a:stretch/>
        </p:blipFill>
        <p:spPr>
          <a:xfrm>
            <a:off x="3215680" y="2060848"/>
            <a:ext cx="567769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6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6243</TotalTime>
  <Words>1178</Words>
  <Application>Microsoft Office PowerPoint</Application>
  <PresentationFormat>宽屏</PresentationFormat>
  <Paragraphs>133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COMP3028  Software Architecture</vt:lpstr>
      <vt:lpstr>Availability tactics</vt:lpstr>
      <vt:lpstr>Recall our definitions of availability</vt:lpstr>
      <vt:lpstr>Recall our definitions of availability</vt:lpstr>
      <vt:lpstr>Goal of Availability Tactics</vt:lpstr>
      <vt:lpstr>PowerPoint 演示文稿</vt:lpstr>
      <vt:lpstr>Recall our definitions of availability</vt:lpstr>
      <vt:lpstr>Goal of Availability Tactics</vt:lpstr>
      <vt:lpstr>Goal of Availability Tactics</vt:lpstr>
      <vt:lpstr>Availability Tactics</vt:lpstr>
      <vt:lpstr>Availability Tactics</vt:lpstr>
      <vt:lpstr>Detect Faults</vt:lpstr>
      <vt:lpstr>Detect Faults</vt:lpstr>
      <vt:lpstr>Detect Faults: Heartbeat</vt:lpstr>
      <vt:lpstr>Detect Faults</vt:lpstr>
      <vt:lpstr>Detect Faults</vt:lpstr>
      <vt:lpstr>Checksum</vt:lpstr>
      <vt:lpstr>Detect Faults</vt:lpstr>
      <vt:lpstr>Detect Faults</vt:lpstr>
      <vt:lpstr>Detect Faults</vt:lpstr>
      <vt:lpstr>Availability Tactics</vt:lpstr>
      <vt:lpstr>Recover from Faults  (Preparation &amp; Repair)</vt:lpstr>
      <vt:lpstr>Recover from Faults  (Preparation &amp; Repair)</vt:lpstr>
      <vt:lpstr>Recover from Faults  (Preparation &amp; Repair)</vt:lpstr>
      <vt:lpstr>Recover from Faults  (Preparation &amp; Repair)</vt:lpstr>
      <vt:lpstr>Recover from Faults  (Preparation &amp; Repair)</vt:lpstr>
      <vt:lpstr>Recover from Faults  (Preparation &amp; Repair)</vt:lpstr>
      <vt:lpstr>Recover from Faults  (Preparation &amp; Repair)</vt:lpstr>
      <vt:lpstr>Recover from Faults  (Preparation &amp; Repair)</vt:lpstr>
      <vt:lpstr>Recover from Faults  (Preparation &amp; Repair)</vt:lpstr>
      <vt:lpstr>Availability Tactics</vt:lpstr>
      <vt:lpstr>Prevent Faults</vt:lpstr>
      <vt:lpstr>Prevent Faults</vt:lpstr>
      <vt:lpstr>Prevent Faults</vt:lpstr>
      <vt:lpstr>Prevent Faults</vt:lpstr>
      <vt:lpstr>Prevent Faults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COMP3028_Spring2023_Availability_part 2</dc:title>
  <dc:creator>Joanna Siebert</dc:creator>
  <cp:lastModifiedBy>刘玄昊</cp:lastModifiedBy>
  <cp:revision>341</cp:revision>
  <cp:lastPrinted>2023-02-23T06:49:27Z</cp:lastPrinted>
  <dcterms:created xsi:type="dcterms:W3CDTF">2020-03-15T08:11:10Z</dcterms:created>
  <dcterms:modified xsi:type="dcterms:W3CDTF">2023-04-20T17:07:48Z</dcterms:modified>
</cp:coreProperties>
</file>