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786" r:id="rId2"/>
    <p:sldId id="1832" r:id="rId3"/>
    <p:sldId id="1830" r:id="rId4"/>
    <p:sldId id="1831" r:id="rId5"/>
    <p:sldId id="1514" r:id="rId6"/>
    <p:sldId id="1515" r:id="rId7"/>
    <p:sldId id="1516" r:id="rId8"/>
    <p:sldId id="1517" r:id="rId9"/>
    <p:sldId id="1518" r:id="rId10"/>
    <p:sldId id="1519" r:id="rId11"/>
    <p:sldId id="1577" r:id="rId12"/>
    <p:sldId id="1540" r:id="rId13"/>
    <p:sldId id="1588" r:id="rId14"/>
    <p:sldId id="2195" r:id="rId15"/>
    <p:sldId id="2196" r:id="rId16"/>
    <p:sldId id="1833" r:id="rId17"/>
    <p:sldId id="1656" r:id="rId18"/>
    <p:sldId id="1657" r:id="rId19"/>
    <p:sldId id="1658" r:id="rId20"/>
    <p:sldId id="1659" r:id="rId21"/>
    <p:sldId id="1850" r:id="rId22"/>
    <p:sldId id="1660" r:id="rId23"/>
    <p:sldId id="1661" r:id="rId24"/>
    <p:sldId id="1662" r:id="rId25"/>
    <p:sldId id="1780" r:id="rId26"/>
    <p:sldId id="1781" r:id="rId27"/>
    <p:sldId id="1665" r:id="rId28"/>
    <p:sldId id="1663" r:id="rId29"/>
    <p:sldId id="1782" r:id="rId30"/>
    <p:sldId id="1664" r:id="rId31"/>
    <p:sldId id="1666" r:id="rId32"/>
    <p:sldId id="1783" r:id="rId33"/>
    <p:sldId id="1667" r:id="rId34"/>
    <p:sldId id="1668" r:id="rId35"/>
    <p:sldId id="1669" r:id="rId36"/>
    <p:sldId id="1670" r:id="rId37"/>
    <p:sldId id="1671" r:id="rId38"/>
    <p:sldId id="1672" r:id="rId39"/>
    <p:sldId id="1673" r:id="rId40"/>
    <p:sldId id="1851" r:id="rId41"/>
    <p:sldId id="1852" r:id="rId42"/>
    <p:sldId id="1853" r:id="rId43"/>
    <p:sldId id="2197" r:id="rId44"/>
    <p:sldId id="1854" r:id="rId45"/>
    <p:sldId id="1855" r:id="rId46"/>
    <p:sldId id="1856" r:id="rId47"/>
    <p:sldId id="1857" r:id="rId48"/>
    <p:sldId id="1858" r:id="rId49"/>
    <p:sldId id="1679" r:id="rId50"/>
    <p:sldId id="1859" r:id="rId51"/>
    <p:sldId id="1680" r:id="rId52"/>
    <p:sldId id="1681" r:id="rId53"/>
    <p:sldId id="1682" r:id="rId54"/>
    <p:sldId id="1683" r:id="rId55"/>
    <p:sldId id="1684" r:id="rId56"/>
    <p:sldId id="1685" r:id="rId57"/>
    <p:sldId id="1686" r:id="rId58"/>
    <p:sldId id="1687" r:id="rId59"/>
    <p:sldId id="1688" r:id="rId60"/>
    <p:sldId id="1860" r:id="rId61"/>
    <p:sldId id="2194" r:id="rId62"/>
    <p:sldId id="1689" r:id="rId63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24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57" y="-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17/03/2023</a:t>
            </a:fld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350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15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A1786-C1D0-4AFC-971A-AF648CCF7B2B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056" y="4342991"/>
            <a:ext cx="5487889" cy="4116027"/>
          </a:xfrm>
          <a:noFill/>
          <a:ln/>
        </p:spPr>
        <p:txBody>
          <a:bodyPr/>
          <a:lstStyle/>
          <a:p>
            <a:endParaRPr lang="zh-TW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9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A1786-C1D0-4AFC-971A-AF648CCF7B2B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056" y="4342991"/>
            <a:ext cx="5487889" cy="4116027"/>
          </a:xfrm>
          <a:noFill/>
          <a:ln/>
        </p:spPr>
        <p:txBody>
          <a:bodyPr/>
          <a:lstStyle/>
          <a:p>
            <a:endParaRPr lang="zh-TW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9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3.tmp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3.tmp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19" Type="http://schemas.openxmlformats.org/officeDocument/2006/relationships/image" Target="../media/image3.tmp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10" Type="http://schemas.openxmlformats.org/officeDocument/2006/relationships/tags" Target="../tags/tag57.xml"/><Relationship Id="rId19" Type="http://schemas.openxmlformats.org/officeDocument/2006/relationships/image" Target="../media/image3.tmp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tags" Target="../tags/tag82.xml"/><Relationship Id="rId26" Type="http://schemas.openxmlformats.org/officeDocument/2006/relationships/image" Target="../media/image3.tmp"/><Relationship Id="rId3" Type="http://schemas.openxmlformats.org/officeDocument/2006/relationships/tags" Target="../tags/tag67.xml"/><Relationship Id="rId21" Type="http://schemas.openxmlformats.org/officeDocument/2006/relationships/tags" Target="../tags/tag85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0" Type="http://schemas.openxmlformats.org/officeDocument/2006/relationships/tags" Target="../tags/tag84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tags" Target="../tags/tag88.xml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23" Type="http://schemas.openxmlformats.org/officeDocument/2006/relationships/tags" Target="../tags/tag87.xml"/><Relationship Id="rId10" Type="http://schemas.openxmlformats.org/officeDocument/2006/relationships/tags" Target="../tags/tag74.xml"/><Relationship Id="rId19" Type="http://schemas.openxmlformats.org/officeDocument/2006/relationships/tags" Target="../tags/tag83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Relationship Id="rId22" Type="http://schemas.openxmlformats.org/officeDocument/2006/relationships/tags" Target="../tags/tag86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18" Type="http://schemas.openxmlformats.org/officeDocument/2006/relationships/tags" Target="../tags/tag106.xml"/><Relationship Id="rId26" Type="http://schemas.openxmlformats.org/officeDocument/2006/relationships/image" Target="../media/image3.tmp"/><Relationship Id="rId3" Type="http://schemas.openxmlformats.org/officeDocument/2006/relationships/tags" Target="../tags/tag91.xml"/><Relationship Id="rId21" Type="http://schemas.openxmlformats.org/officeDocument/2006/relationships/tags" Target="../tags/tag109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17" Type="http://schemas.openxmlformats.org/officeDocument/2006/relationships/tags" Target="../tags/tag105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6" Type="http://schemas.openxmlformats.org/officeDocument/2006/relationships/tags" Target="../tags/tag104.xml"/><Relationship Id="rId20" Type="http://schemas.openxmlformats.org/officeDocument/2006/relationships/tags" Target="../tags/tag108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24" Type="http://schemas.openxmlformats.org/officeDocument/2006/relationships/tags" Target="../tags/tag112.xml"/><Relationship Id="rId5" Type="http://schemas.openxmlformats.org/officeDocument/2006/relationships/tags" Target="../tags/tag93.xml"/><Relationship Id="rId15" Type="http://schemas.openxmlformats.org/officeDocument/2006/relationships/tags" Target="../tags/tag103.xml"/><Relationship Id="rId23" Type="http://schemas.openxmlformats.org/officeDocument/2006/relationships/tags" Target="../tags/tag111.xml"/><Relationship Id="rId10" Type="http://schemas.openxmlformats.org/officeDocument/2006/relationships/tags" Target="../tags/tag98.xml"/><Relationship Id="rId19" Type="http://schemas.openxmlformats.org/officeDocument/2006/relationships/tags" Target="../tags/tag107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tags" Target="../tags/tag102.xml"/><Relationship Id="rId22" Type="http://schemas.openxmlformats.org/officeDocument/2006/relationships/tags" Target="../tags/tag1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031" y="147418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COMP3028 </a:t>
            </a:r>
            <a:r>
              <a:rPr lang="en-US" sz="4950" dirty="0"/>
              <a:t/>
            </a:r>
            <a:br>
              <a:rPr lang="en-US" sz="4950" dirty="0"/>
            </a:br>
            <a:r>
              <a:rPr lang="en-US" sz="4950" dirty="0"/>
              <a:t>Software Architecture</a:t>
            </a:r>
            <a:endParaRPr lang="en-US" sz="33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Specifying Quality Attribute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solidFill>
                  <a:schemeClr val="tx2"/>
                </a:solidFill>
              </a:rPr>
              <a:t>General</a:t>
            </a:r>
            <a:r>
              <a:rPr lang="en-US" sz="4000" dirty="0">
                <a:solidFill>
                  <a:schemeClr val="tx2"/>
                </a:solidFill>
              </a:rPr>
              <a:t> quality attribute scenarios </a:t>
            </a:r>
            <a:r>
              <a:rPr lang="en-US" sz="4000" dirty="0"/>
              <a:t>are system independent and can, potentially, pertain to any system</a:t>
            </a:r>
          </a:p>
          <a:p>
            <a:r>
              <a:rPr lang="en-US" altLang="zh-CN" sz="4000" i="1" dirty="0">
                <a:solidFill>
                  <a:schemeClr val="tx2"/>
                </a:solidFill>
              </a:rPr>
              <a:t>C</a:t>
            </a:r>
            <a:r>
              <a:rPr lang="en-US" sz="4000" i="1" dirty="0">
                <a:solidFill>
                  <a:schemeClr val="tx2"/>
                </a:solidFill>
              </a:rPr>
              <a:t>oncrete</a:t>
            </a:r>
            <a:r>
              <a:rPr lang="en-US" sz="4000" dirty="0">
                <a:solidFill>
                  <a:schemeClr val="tx2"/>
                </a:solidFill>
              </a:rPr>
              <a:t> quality attribute scenarios</a:t>
            </a:r>
            <a:r>
              <a:rPr lang="en-US" sz="4000" dirty="0"/>
              <a:t> are specific to the particular system under consideration. </a:t>
            </a:r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9534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Achieving Quality Attributes Through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There are a collection of primitive design techniques that an architect can use to </a:t>
            </a:r>
            <a:r>
              <a:rPr lang="en-US" sz="3600" dirty="0">
                <a:highlight>
                  <a:srgbClr val="FFFF00"/>
                </a:highlight>
              </a:rPr>
              <a:t>achieve a quality attribute response. </a:t>
            </a:r>
          </a:p>
          <a:p>
            <a:r>
              <a:rPr lang="en-US" sz="3600" dirty="0"/>
              <a:t>We call these architectural design primitives </a:t>
            </a:r>
            <a:r>
              <a:rPr lang="en-US" sz="3600" i="1" dirty="0">
                <a:highlight>
                  <a:srgbClr val="FFFF00"/>
                </a:highlight>
              </a:rPr>
              <a:t>tactics</a:t>
            </a:r>
            <a:r>
              <a:rPr lang="en-US" sz="3600" dirty="0">
                <a:highlight>
                  <a:srgbClr val="FFFF00"/>
                </a:highlight>
              </a:rPr>
              <a:t>.</a:t>
            </a:r>
          </a:p>
          <a:p>
            <a:r>
              <a:rPr lang="en-US" sz="3600" dirty="0"/>
              <a:t>Tactics, like design patterns, are techniques that architects have been using for years. </a:t>
            </a:r>
          </a:p>
          <a:p>
            <a:r>
              <a:rPr lang="en-US" sz="3600" dirty="0"/>
              <a:t>We do not </a:t>
            </a:r>
            <a:r>
              <a:rPr lang="en-US" sz="3600" i="1" dirty="0"/>
              <a:t>invent</a:t>
            </a:r>
            <a:r>
              <a:rPr lang="en-US" sz="3600" dirty="0"/>
              <a:t> tactics, we simply capture what architects do in practice. 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3683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General Scenario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76988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©Software  Architecture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873153"/>
              </p:ext>
            </p:extLst>
          </p:nvPr>
        </p:nvGraphicFramePr>
        <p:xfrm>
          <a:off x="1758178" y="1369513"/>
          <a:ext cx="8316416" cy="5326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8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74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8640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1" dirty="0">
                          <a:effectLst/>
                        </a:rPr>
                        <a:t>Portion of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Scenario</a:t>
                      </a:r>
                      <a:endParaRPr lang="en-US" sz="1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1" dirty="0">
                          <a:effectLst/>
                        </a:rPr>
                        <a:t>Possible Values	</a:t>
                      </a:r>
                      <a:endParaRPr lang="en-US" sz="1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063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</a:rPr>
                        <a:t>Source</a:t>
                      </a:r>
                      <a:endParaRPr lang="en-US" sz="1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</a:rPr>
                        <a:t>Internal/external: people, hardware, software, physical infrastructure, physical environment</a:t>
                      </a:r>
                      <a:endParaRPr lang="en-US" sz="1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825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</a:rPr>
                        <a:t>Stimulus</a:t>
                      </a:r>
                      <a:endParaRPr lang="en-US" sz="1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</a:rPr>
                        <a:t>Fault: omission, crash, incorrect timing, incorrect response</a:t>
                      </a:r>
                      <a:endParaRPr lang="en-US" sz="1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4063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</a:rPr>
                        <a:t>Artifact</a:t>
                      </a:r>
                      <a:endParaRPr lang="en-US" sz="1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</a:rPr>
                        <a:t>System’s processors, communication channels, persistent storage, processes</a:t>
                      </a:r>
                      <a:endParaRPr lang="en-US" sz="1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4063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</a:rPr>
                        <a:t>Environment</a:t>
                      </a:r>
                      <a:endParaRPr lang="en-US" sz="1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</a:rPr>
                        <a:t>Normal operation, startup, shutdown, repair mode, degraded operation, overloaded operation</a:t>
                      </a:r>
                      <a:endParaRPr lang="en-US" sz="1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20450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</a:rPr>
                        <a:t>Response</a:t>
                      </a:r>
                      <a:endParaRPr lang="en-US" sz="1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1400" kern="1100" dirty="0">
                          <a:effectLst/>
                        </a:rPr>
                        <a:t>Prevent the fault from becoming a failure</a:t>
                      </a:r>
                    </a:p>
                    <a:p>
                      <a:pPr marL="0" marR="0" indent="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1400" kern="1100" dirty="0">
                          <a:effectLst/>
                        </a:rPr>
                        <a:t>Detect the fault: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400" kern="1100" dirty="0">
                          <a:effectLst/>
                        </a:rPr>
                        <a:t> log the fault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400" kern="1100" dirty="0">
                          <a:effectLst/>
                        </a:rPr>
                        <a:t> notify appropriate entities (people or systems)</a:t>
                      </a:r>
                    </a:p>
                    <a:p>
                      <a:pPr marL="0" marR="0" indent="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1400" kern="1100" dirty="0">
                          <a:effectLst/>
                        </a:rPr>
                        <a:t>Recover from the fault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400" kern="1100" dirty="0">
                          <a:effectLst/>
                        </a:rPr>
                        <a:t> disable source of events causing the fault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400" kern="1100" dirty="0">
                          <a:effectLst/>
                        </a:rPr>
                        <a:t> be temporarily unavailable while repair is being effected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400" kern="1100" dirty="0">
                          <a:effectLst/>
                        </a:rPr>
                        <a:t> fix or mask the fault/failure or contain the damage it causes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400" kern="1100" dirty="0">
                          <a:effectLst/>
                        </a:rPr>
                        <a:t> operate in a degraded mode while repair is being effected</a:t>
                      </a:r>
                      <a:endParaRPr lang="en-US" sz="1400" kern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8684" marR="58684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51984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</a:rPr>
                        <a:t>Response 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Measure</a:t>
                      </a:r>
                      <a:endParaRPr lang="en-US" sz="1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 or time interval when the system must be available</a:t>
                      </a:r>
                    </a:p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Availability percentage (e.g. 99.999%)</a:t>
                      </a:r>
                    </a:p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 to detect the fault</a:t>
                      </a:r>
                    </a:p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 to repair the fault</a:t>
                      </a:r>
                    </a:p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 or time interval in which system can be in degraded mode</a:t>
                      </a:r>
                    </a:p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</a:rPr>
                        <a:t>Proportion (e.g., 99%) or rate (e.g., up to 100 per second) of a certain class of faults that the system prevents, or handles without failing</a:t>
                      </a:r>
                      <a:endParaRPr lang="en-US" sz="1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36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Availability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heartbeat monitor determines that the server is nonresponsive during normal operations. The system informs the operator and continues to operate with no downtime.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6140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Availability Tactics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697" t="39182" r="22295" b="38011"/>
          <a:stretch/>
        </p:blipFill>
        <p:spPr>
          <a:xfrm>
            <a:off x="3215680" y="2060848"/>
            <a:ext cx="567769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17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Availability Tactics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48425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68" y="825607"/>
            <a:ext cx="6264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10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 of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33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Quality attributes</a:t>
            </a:r>
            <a:r>
              <a:rPr lang="en-US" dirty="0"/>
              <a:t>: </a:t>
            </a:r>
            <a:r>
              <a:rPr lang="en-GB" dirty="0"/>
              <a:t>Interoperability </a:t>
            </a:r>
            <a:r>
              <a:rPr lang="en-US" dirty="0"/>
              <a:t>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06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Intended Learning Outcomes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By the end of this lesson you will be able to:</a:t>
            </a:r>
          </a:p>
          <a:p>
            <a:pPr lvl="1"/>
            <a:r>
              <a:rPr lang="en-GB" sz="3600" dirty="0"/>
              <a:t>apply the design decision categories to </a:t>
            </a:r>
            <a:r>
              <a:rPr lang="en-GB" sz="3600"/>
              <a:t>interoperability </a:t>
            </a:r>
            <a:r>
              <a:rPr lang="en-GB" sz="3600" dirty="0"/>
              <a:t>	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22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Interoperability?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Interoperability</a:t>
            </a:r>
            <a:r>
              <a:rPr lang="en-US" sz="4000" dirty="0"/>
              <a:t> is about the degree to which two or more systems can usefully exchange meaningful information </a:t>
            </a:r>
            <a:r>
              <a:rPr lang="en-US" altLang="zh-CN" sz="4000" dirty="0"/>
              <a:t>via interfaces in a particular context.</a:t>
            </a:r>
          </a:p>
          <a:p>
            <a:r>
              <a:rPr lang="en-US" sz="4000" dirty="0"/>
              <a:t>Any discussion of </a:t>
            </a:r>
            <a:r>
              <a:rPr lang="en-US" sz="4000" b="1" dirty="0">
                <a:solidFill>
                  <a:schemeClr val="tx2"/>
                </a:solidFill>
              </a:rPr>
              <a:t>a system’s interoperability </a:t>
            </a:r>
            <a:r>
              <a:rPr lang="en-US" sz="4000" dirty="0"/>
              <a:t>needs to identify with whom, and under what circumstance.</a:t>
            </a:r>
          </a:p>
          <a:p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60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757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Interoperability?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Syntactic interoperability </a:t>
            </a:r>
            <a:r>
              <a:rPr lang="en-US" sz="4800" dirty="0"/>
              <a:t>is the ability to exchange data. </a:t>
            </a:r>
          </a:p>
          <a:p>
            <a:r>
              <a:rPr lang="en-US" sz="4800" b="1" dirty="0">
                <a:solidFill>
                  <a:schemeClr val="tx2"/>
                </a:solidFill>
              </a:rPr>
              <a:t>Semantic interoperability </a:t>
            </a:r>
            <a:r>
              <a:rPr lang="en-US" sz="4800" dirty="0"/>
              <a:t>is the ability to interpret the data being exchanged.</a:t>
            </a:r>
          </a:p>
          <a:p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1284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408" y="409074"/>
            <a:ext cx="9369393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altLang="zh-TW" sz="3600" dirty="0">
                <a:latin typeface="Times New Roman" pitchFamily="18" charset="0"/>
                <a:cs typeface="Times New Roman" pitchFamily="18" charset="0"/>
              </a:rPr>
              <a:t>Questions to think about when designing system for interoperability</a:t>
            </a:r>
            <a:endParaRPr lang="en-US" altLang="zh-TW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4775" y="1676400"/>
            <a:ext cx="9763225" cy="449339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altLang="zh-TW" sz="4000" dirty="0"/>
              <a:t>Will this system need to provide services to other system(s)? What do we know about these systems?</a:t>
            </a:r>
          </a:p>
          <a:p>
            <a:pPr>
              <a:lnSpc>
                <a:spcPct val="80000"/>
              </a:lnSpc>
            </a:pPr>
            <a:r>
              <a:rPr lang="en-AU" altLang="zh-TW" sz="4000" dirty="0"/>
              <a:t>Will this system be constructed by combining capabilities from other systems? </a:t>
            </a:r>
          </a:p>
        </p:txBody>
      </p:sp>
    </p:spTree>
    <p:extLst>
      <p:ext uri="{BB962C8B-B14F-4D97-AF65-F5344CB8AC3E}">
        <p14:creationId xmlns:p14="http://schemas.microsoft.com/office/powerpoint/2010/main" val="3008512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Interoperability?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 perspectives for achieving interoperability</a:t>
            </a:r>
          </a:p>
          <a:p>
            <a:pPr lvl="1"/>
            <a:r>
              <a:rPr lang="en-US" sz="3600" dirty="0"/>
              <a:t>With the knowledge about the interfaces of external systems, design that knowledge into the system </a:t>
            </a:r>
          </a:p>
          <a:p>
            <a:pPr lvl="1"/>
            <a:r>
              <a:rPr lang="en-US" sz="3600" dirty="0"/>
              <a:t>Without the knowledge about other systems, design the system to interoperate in a more general fashion </a:t>
            </a:r>
          </a:p>
          <a:p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634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A1A1C4-4227-4F2C-8AA1-BB8792D9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0972095-A6A7-43D4-B8F5-F34CD4CA5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The system provides a service to be used by a collection of unknown systems, </a:t>
            </a:r>
            <a:r>
              <a:rPr lang="en-US" altLang="zh-CN" sz="3600" dirty="0" err="1"/>
              <a:t>eg</a:t>
            </a:r>
            <a:r>
              <a:rPr lang="en-US" altLang="zh-CN" sz="3600" dirty="0"/>
              <a:t>., </a:t>
            </a:r>
            <a:r>
              <a:rPr lang="en-US" altLang="zh-CN" sz="3600" dirty="0" err="1"/>
              <a:t>GoogleMaps</a:t>
            </a:r>
            <a:endParaRPr lang="en-US" altLang="zh-CN" sz="3600" dirty="0"/>
          </a:p>
          <a:p>
            <a:r>
              <a:rPr lang="en-US" altLang="zh-CN" sz="3600" dirty="0"/>
              <a:t>The system is constructed from existing systems, for example</a:t>
            </a:r>
          </a:p>
          <a:p>
            <a:pPr lvl="1"/>
            <a:r>
              <a:rPr lang="en-US" altLang="zh-CN" sz="3200" dirty="0"/>
              <a:t>Producing a representation of what was sensed</a:t>
            </a:r>
          </a:p>
          <a:p>
            <a:pPr lvl="1"/>
            <a:r>
              <a:rPr lang="en-US" altLang="zh-CN" sz="3200" dirty="0"/>
              <a:t>Interpreting the data</a:t>
            </a:r>
          </a:p>
          <a:p>
            <a:pPr lvl="1"/>
            <a:r>
              <a:rPr lang="en-US" altLang="zh-CN" sz="3200" dirty="0"/>
              <a:t>Processing the raw data</a:t>
            </a:r>
          </a:p>
          <a:p>
            <a:pPr lvl="1"/>
            <a:r>
              <a:rPr lang="en-US" altLang="zh-CN" sz="3200" dirty="0"/>
              <a:t>Sensing the environment</a:t>
            </a:r>
          </a:p>
          <a:p>
            <a:pPr lvl="1"/>
            <a:endParaRPr lang="zh-CN" altLang="en-US" sz="32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42E9698-6814-4C8F-B936-02EF67C86D0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981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E469FB-AF23-4943-945F-95405C51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Two Important Aspects of Interoperability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0AF825C-718C-4599-8FD6-694127AB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tx2"/>
                </a:solidFill>
              </a:rPr>
              <a:t>Discovery</a:t>
            </a:r>
            <a:r>
              <a:rPr lang="en-US" altLang="zh-CN" sz="4000" dirty="0"/>
              <a:t>. The consumer of a service must discover the location, identity, and interface of service</a:t>
            </a:r>
          </a:p>
          <a:p>
            <a:r>
              <a:rPr lang="en-US" altLang="zh-CN" sz="4000" b="1" dirty="0">
                <a:solidFill>
                  <a:schemeClr val="tx2"/>
                </a:solidFill>
              </a:rPr>
              <a:t>Handling the response</a:t>
            </a:r>
            <a:r>
              <a:rPr lang="en-US" altLang="zh-CN" sz="4000" dirty="0"/>
              <a:t>. Three possibilities:</a:t>
            </a:r>
          </a:p>
          <a:p>
            <a:pPr lvl="1"/>
            <a:r>
              <a:rPr lang="en-US" altLang="zh-CN" sz="3600" dirty="0"/>
              <a:t>The service reports back to the requester</a:t>
            </a:r>
          </a:p>
          <a:p>
            <a:pPr lvl="1"/>
            <a:r>
              <a:rPr lang="en-US" altLang="zh-CN" sz="3600" dirty="0"/>
              <a:t>The service sends its response on to another system</a:t>
            </a:r>
          </a:p>
          <a:p>
            <a:pPr lvl="1"/>
            <a:r>
              <a:rPr lang="en-US" altLang="zh-CN" sz="3600" dirty="0"/>
              <a:t>The service broadcasts its response to any interested parties</a:t>
            </a:r>
            <a:endParaRPr lang="zh-CN" altLang="en-US" sz="36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99D25DE-1C5B-4063-B678-E8A6E06D84E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82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E7AABA7-3722-4CB3-BAAB-4A40C200968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86577" y="1038066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What question can you ask the client to find out if the system has requirements of interoperability? </a:t>
            </a:r>
          </a:p>
          <a:p>
            <a:endParaRPr lang="en-AU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You cannot use word “interoperability” in your question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D65A1AA5-83E2-41D2-9757-0A0153039F3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60495F56-37B2-4EB5-91BE-5FED449CAF8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  <a:endParaRPr lang="x-none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BCECE496-3AD3-4D1F-A2B6-30FF3AB4208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xmlns="" id="{B7FC37EF-A912-4218-BFB5-369221364A3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xmlns="" id="{97178D39-2F79-44DC-9283-5F08A2BA968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xmlns="" id="{4A75B30D-6453-44DF-ABCF-37E71D9BC0B7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xmlns="" id="{2A92B7C5-ADCB-473A-9D4F-A86A2FC24353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A7E61EF-2AFF-4AAC-BAD9-8C113DDA5108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7198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408" y="409074"/>
            <a:ext cx="936939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zh-TW" sz="3600" dirty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altLang="zh-TW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4775" y="1676400"/>
            <a:ext cx="9763225" cy="449339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altLang="zh-TW" dirty="0"/>
              <a:t>Will this system need to provide services to other system(s)? What do we know about these systems?</a:t>
            </a:r>
          </a:p>
          <a:p>
            <a:pPr>
              <a:lnSpc>
                <a:spcPct val="80000"/>
              </a:lnSpc>
            </a:pPr>
            <a:r>
              <a:rPr lang="en-AU" altLang="zh-TW" dirty="0"/>
              <a:t>Will this system be constructed by combining capabilities from other systems?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Example - a traffic sensing system where the input comes from individual vehicles, the raw data is processed into common units of measurement, is interpreted and fused, and traffic congestion information is broadcast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one of the existing systems is responsible for sensing its environment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another one is responsible for processing the raw data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 third is responsible for interpreting the data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 final one is responsible for producing and distributing a representation of what was sensed</a:t>
            </a:r>
          </a:p>
        </p:txBody>
      </p:sp>
    </p:spTree>
    <p:extLst>
      <p:ext uri="{BB962C8B-B14F-4D97-AF65-F5344CB8AC3E}">
        <p14:creationId xmlns:p14="http://schemas.microsoft.com/office/powerpoint/2010/main" val="1983314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Intelligent transportation system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73" y="1796143"/>
            <a:ext cx="7479723" cy="41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23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 General Scenario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03512" y="1340768"/>
          <a:ext cx="8856984" cy="4968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15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75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0364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effectLst/>
                        </a:rPr>
                        <a:t>Portion of </a:t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dirty="0">
                          <a:effectLst/>
                        </a:rPr>
                        <a:t>Scenario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effectLst/>
                        </a:rPr>
                        <a:t>Possible Values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181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system</a:t>
                      </a:r>
                      <a:endParaRPr lang="en-US" sz="1800" kern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81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Stimulus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request to exchange information among system(s).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181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Artifact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systems that wish to interoperate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0364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System(s) wishing to interoperate are discovered at run time or known prior to run time.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43733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or more of the following: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request is (appropriately) rejected and appropriate entities (people or systems) are notified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request is (appropriately) accepted and information is exchanged successfully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request is logged by one or more of the involved systems</a:t>
                      </a:r>
                      <a:endParaRPr lang="en-US" sz="1800" kern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63550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</a:t>
                      </a:r>
                      <a:b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or more of the following: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of information exchanges correctly processed 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of information exchanges rejected </a:t>
                      </a:r>
                    </a:p>
                    <a:p>
                      <a:pPr marL="0" marR="0" indent="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375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Intelligent transportation system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73" y="1796143"/>
            <a:ext cx="7479723" cy="41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6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System requirements can be categorized as:</a:t>
            </a:r>
          </a:p>
          <a:p>
            <a:pPr lvl="1"/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Functional requirements 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state what the system must do, how it must behave or react to run-time stimuli.  </a:t>
            </a:r>
          </a:p>
          <a:p>
            <a:pPr lvl="1"/>
            <a:r>
              <a:rPr lang="en-US" sz="3200" b="1" dirty="0">
                <a:highlight>
                  <a:srgbClr val="FFFF00"/>
                </a:highlight>
              </a:rPr>
              <a:t>Quality attribute requirements </a:t>
            </a:r>
            <a:r>
              <a:rPr lang="en-US" sz="3200" dirty="0"/>
              <a:t>qualify functional requirements, e.g., how fast the function must be performed, how resilient it must be to erroneous input, etc. </a:t>
            </a:r>
          </a:p>
          <a:p>
            <a:pPr lvl="1"/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Constraints.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A constraint is a design decision with zero degrees of freedom.  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58275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Interoperability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Our vehicle information system </a:t>
            </a:r>
            <a:r>
              <a:rPr lang="en-US" dirty="0"/>
              <a:t>sends our current location to </a:t>
            </a:r>
            <a:r>
              <a:rPr lang="en-US" dirty="0">
                <a:solidFill>
                  <a:schemeClr val="tx2"/>
                </a:solidFill>
              </a:rPr>
              <a:t>the traffic monitoring system</a:t>
            </a:r>
            <a:r>
              <a:rPr lang="en-US" dirty="0"/>
              <a:t>.</a:t>
            </a:r>
          </a:p>
          <a:p>
            <a:r>
              <a:rPr lang="en-US" dirty="0"/>
              <a:t>The traffic monitoring system combines our location with other information, overlays this information on a Google Map, and </a:t>
            </a:r>
            <a:r>
              <a:rPr lang="en-US" b="1" i="1" dirty="0"/>
              <a:t>broadcasts</a:t>
            </a:r>
            <a:r>
              <a:rPr lang="en-US" dirty="0"/>
              <a:t> it.</a:t>
            </a:r>
          </a:p>
          <a:p>
            <a:r>
              <a:rPr lang="en-US" dirty="0"/>
              <a:t>Our location information is correctly included with a probability of 99.9%.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2868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Concrete Interoperability Scenario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94" y="1612446"/>
            <a:ext cx="94392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66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9C57CD7-2857-4B05-A5C6-CA129A9A311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98884" y="1906428"/>
            <a:ext cx="9753600" cy="254952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You want to develop a system that will help customers save money on their online shopping. The customers will specify the products they want to buy on platforms such as Taobao, JD, </a:t>
            </a:r>
            <a:r>
              <a:rPr lang="en-AU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Pinduoduo</a:t>
            </a:r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etc, and the system will track the prices and notify the customers by sending them WeChat messages. </a:t>
            </a:r>
          </a:p>
          <a:p>
            <a:endParaRPr lang="en-AU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Discuss interoperability requirements for this system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Write several concrete interoperability scenarios for this system.</a:t>
            </a:r>
          </a:p>
          <a:p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21768031-7D58-4987-AA0D-15228732EE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97294E2D-E9E0-44D8-AD1D-08F9898D3C3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  <a:endParaRPr lang="x-none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34AFC900-2F79-4A82-9616-5668F64F2BB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xmlns="" id="{4A656624-CBF5-4715-ACEB-712ADB3DB91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xmlns="" id="{9AA3F890-E3B1-4207-A4E4-1D0BE6F17CA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xmlns="" id="{33912B02-E424-4F53-BD57-0D7EFA292EC6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xmlns="" id="{9DD0E77B-DFE9-492E-A159-A576D9A38853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828DD77-F58D-4FE7-9C6E-B3946D9DFF3C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2227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4B1A17-E624-4295-AEB4-76492BB0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SOAP </a:t>
            </a:r>
            <a:r>
              <a:rPr lang="en-US" altLang="zh-CN" dirty="0" err="1"/>
              <a:t>v.s</a:t>
            </a:r>
            <a:r>
              <a:rPr lang="en-US" altLang="zh-CN" dirty="0"/>
              <a:t>. REST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1B4B1F4-7CF8-4F60-A87D-828D427F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technology options to allow the web-based application to interoperate</a:t>
            </a:r>
          </a:p>
          <a:p>
            <a:r>
              <a:rPr lang="en-US" altLang="zh-CN" dirty="0"/>
              <a:t>SOAP is used in SOA systems along with a set of protocols</a:t>
            </a:r>
          </a:p>
          <a:p>
            <a:pPr lvl="1"/>
            <a:r>
              <a:rPr lang="en-US" altLang="zh-CN" dirty="0"/>
              <a:t>Service description&amp; discovery, e.g., WSDL, UDDI</a:t>
            </a:r>
          </a:p>
          <a:p>
            <a:pPr lvl="1"/>
            <a:r>
              <a:rPr lang="en-US" altLang="zh-CN" dirty="0"/>
              <a:t>Service composition, e.g., BPEL</a:t>
            </a:r>
          </a:p>
          <a:p>
            <a:r>
              <a:rPr lang="en-US" altLang="zh-CN" dirty="0"/>
              <a:t>SOAP is more complex and used for exchange messages with structured data, while REST is simple and used for small messages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C312443-F9D4-47F0-9044-C0DD4D92D99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072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Interoperability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</a:t>
            </a:r>
            <a:r>
              <a:rPr lang="en-US" sz="3600" baseline="0" dirty="0"/>
              <a:t>or two or more systems to usefully exchange information they must</a:t>
            </a:r>
          </a:p>
          <a:p>
            <a:pPr lvl="1"/>
            <a:r>
              <a:rPr lang="en-US" sz="3200" dirty="0"/>
              <a:t>Know about each other. That is the purpose behind the </a:t>
            </a:r>
            <a:r>
              <a:rPr lang="en-US" sz="3200" dirty="0">
                <a:solidFill>
                  <a:schemeClr val="tx2"/>
                </a:solidFill>
              </a:rPr>
              <a:t>locate</a:t>
            </a:r>
            <a:r>
              <a:rPr lang="en-US" sz="3200" baseline="0" dirty="0"/>
              <a:t> tactics.</a:t>
            </a:r>
          </a:p>
          <a:p>
            <a:pPr lvl="1"/>
            <a:r>
              <a:rPr lang="en-US" sz="3200" baseline="0" dirty="0"/>
              <a:t>Exchange information in a semantically meaningful fashion. That is the purpose behind the </a:t>
            </a:r>
            <a:r>
              <a:rPr lang="en-US" sz="3200" baseline="0" dirty="0">
                <a:solidFill>
                  <a:schemeClr val="tx2"/>
                </a:solidFill>
              </a:rPr>
              <a:t>manage interfaces </a:t>
            </a:r>
            <a:r>
              <a:rPr lang="en-US" sz="3200" baseline="0" dirty="0"/>
              <a:t>tactics. Two aspects of the exchange are</a:t>
            </a:r>
          </a:p>
          <a:p>
            <a:pPr lvl="2"/>
            <a:r>
              <a:rPr lang="en-US" sz="2800" dirty="0"/>
              <a:t>Provide services in the correct sequence</a:t>
            </a:r>
          </a:p>
          <a:p>
            <a:pPr lvl="2"/>
            <a:r>
              <a:rPr lang="en-US" sz="2800" dirty="0"/>
              <a:t>Modify information produced by one actor to a form acceptable to the second actor.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19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Interoperability Tactics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387" t="40432" r="21557" b="37809"/>
          <a:stretch/>
        </p:blipFill>
        <p:spPr>
          <a:xfrm>
            <a:off x="3287689" y="2132857"/>
            <a:ext cx="5904656" cy="302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14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Interoperability Tactics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903" b="50663"/>
          <a:stretch/>
        </p:blipFill>
        <p:spPr>
          <a:xfrm>
            <a:off x="2711624" y="1700809"/>
            <a:ext cx="6771508" cy="39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81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</a:rPr>
              <a:t>Service </a:t>
            </a:r>
            <a:r>
              <a:rPr lang="en-US" sz="3600" b="1" dirty="0">
                <a:solidFill>
                  <a:schemeClr val="tx2"/>
                </a:solidFill>
              </a:rPr>
              <a:t>Discovery </a:t>
            </a:r>
            <a:r>
              <a:rPr lang="en-US" sz="3600" dirty="0"/>
              <a:t>: Locate a service through searching </a:t>
            </a:r>
          </a:p>
          <a:p>
            <a:r>
              <a:rPr lang="en-US" altLang="zh-CN" sz="3600" dirty="0"/>
              <a:t>There are many </a:t>
            </a:r>
            <a:r>
              <a:rPr lang="en-US" altLang="zh-CN" sz="3600" b="1" dirty="0">
                <a:solidFill>
                  <a:schemeClr val="tx2"/>
                </a:solidFill>
              </a:rPr>
              <a:t>service discovery </a:t>
            </a:r>
            <a:r>
              <a:rPr lang="en-US" altLang="zh-CN" sz="3600" dirty="0"/>
              <a:t>mechanisms:</a:t>
            </a:r>
          </a:p>
          <a:p>
            <a:pPr lvl="1"/>
            <a:r>
              <a:rPr lang="en-US" altLang="zh-CN" sz="3200" dirty="0"/>
              <a:t>UDDI for Webservices</a:t>
            </a:r>
          </a:p>
          <a:p>
            <a:pPr lvl="1"/>
            <a:r>
              <a:rPr lang="en-US" altLang="zh-CN" sz="3200" dirty="0" err="1"/>
              <a:t>Jini</a:t>
            </a:r>
            <a:r>
              <a:rPr lang="en-US" altLang="zh-CN" sz="3200" dirty="0"/>
              <a:t> for </a:t>
            </a:r>
            <a:r>
              <a:rPr lang="en-US" altLang="zh-CN" sz="3200" dirty="0" smtClean="0"/>
              <a:t>Java </a:t>
            </a:r>
            <a:r>
              <a:rPr lang="en-US" altLang="zh-CN" sz="3200" dirty="0"/>
              <a:t>objects</a:t>
            </a:r>
          </a:p>
          <a:p>
            <a:pPr lvl="1"/>
            <a:r>
              <a:rPr lang="en-US" altLang="zh-CN" sz="3200" dirty="0"/>
              <a:t>Simple Service Discovery Protocol (SSDP) as used in Universal plug-and-play (UPnP)</a:t>
            </a:r>
          </a:p>
          <a:p>
            <a:pPr lvl="1"/>
            <a:r>
              <a:rPr lang="en-US" altLang="zh-CN" sz="3200" dirty="0"/>
              <a:t>DNS Service Discovery (DNS-SD)</a:t>
            </a:r>
          </a:p>
          <a:p>
            <a:pPr lvl="1"/>
            <a:r>
              <a:rPr lang="en-US" altLang="zh-CN" sz="3200" dirty="0"/>
              <a:t>Bluetooth Service Discovery Protocol (SDP)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746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E4C483-EB75-4D1B-AF99-57344E34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Service Discovery – Necessary conditions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7957917-71DE-4A98-A243-E9AE3B63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The searcher wants to find the searched entity and the searched entity </a:t>
            </a:r>
            <a:r>
              <a:rPr lang="en-US" altLang="zh-CN" sz="3600" b="1" dirty="0"/>
              <a:t>wants to be found</a:t>
            </a:r>
          </a:p>
          <a:p>
            <a:r>
              <a:rPr lang="en-US" altLang="zh-CN" sz="3600" dirty="0"/>
              <a:t>The searched entity must have </a:t>
            </a:r>
            <a:r>
              <a:rPr lang="en-US" altLang="zh-CN" sz="3600" b="1" dirty="0"/>
              <a:t>identifiers</a:t>
            </a:r>
          </a:p>
          <a:p>
            <a:r>
              <a:rPr lang="en-US" altLang="zh-CN" sz="3600" dirty="0"/>
              <a:t>The searcher must acquire </a:t>
            </a:r>
            <a:r>
              <a:rPr lang="en-US" altLang="zh-CN" sz="3600" b="1" dirty="0"/>
              <a:t>sufficient identifiers</a:t>
            </a:r>
            <a:r>
              <a:rPr lang="en-US" altLang="zh-CN" sz="3600" dirty="0"/>
              <a:t> to identify the searched entity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A22A1D4-67A0-4C9A-B197-5E9FE64BEE0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51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9417BBF-9412-49AE-B94C-5612B6B4E8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24271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What are the different mechanisms to enable searching for information? </a:t>
            </a:r>
          </a:p>
          <a:p>
            <a:endParaRPr lang="en-AU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(tip: you can consider trying to find information about good restaurants in the new city that you want to visit. What are the different ways?)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DC0DCCBB-5404-47E5-8D2F-11B8C7D66B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6303094-37CC-4F23-AC57-4A91CAEC2E6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  <a:endParaRPr lang="x-none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C90BC788-4952-4D99-9CEB-F458EC7D70C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xmlns="" id="{49A69E7D-A5F5-4558-AB10-2AE87663C39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xmlns="" id="{1A98A2D2-B3CC-473F-BA11-0A186B17C22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xmlns="" id="{9119930E-6F38-418D-9687-211C8DB6EEA2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xmlns="" id="{217C1A4B-715D-4499-BA42-C6845F7335AD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E4A4B5F-7652-40B3-95E8-64BA81C570C6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928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 Considerations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If a functional requirement is "when the user presses the green button the Options dialog appears”:</a:t>
            </a:r>
          </a:p>
          <a:p>
            <a:pPr lvl="1"/>
            <a:r>
              <a:rPr lang="en-US" sz="3200" dirty="0"/>
              <a:t>a </a:t>
            </a:r>
            <a:r>
              <a:rPr lang="en-US" sz="3200" b="1" dirty="0">
                <a:solidFill>
                  <a:schemeClr val="tx2"/>
                </a:solidFill>
              </a:rPr>
              <a:t>performance qualification </a:t>
            </a:r>
            <a:r>
              <a:rPr lang="en-US" sz="3200" dirty="0"/>
              <a:t>might describe how quickly the dialog will appear; </a:t>
            </a:r>
          </a:p>
          <a:p>
            <a:pPr lvl="1"/>
            <a:r>
              <a:rPr lang="en-US" sz="3200" dirty="0"/>
              <a:t>an </a:t>
            </a:r>
            <a:r>
              <a:rPr lang="en-US" sz="3200" b="1" dirty="0">
                <a:solidFill>
                  <a:schemeClr val="tx2"/>
                </a:solidFill>
              </a:rPr>
              <a:t>availability </a:t>
            </a:r>
            <a:r>
              <a:rPr lang="en-US" altLang="zh-CN" sz="3200" b="1" dirty="0">
                <a:solidFill>
                  <a:schemeClr val="tx2"/>
                </a:solidFill>
              </a:rPr>
              <a:t>qualification </a:t>
            </a:r>
            <a:r>
              <a:rPr lang="en-US" sz="3200" dirty="0"/>
              <a:t>might describe how often this function will fail, and how quickly it will be repaired; </a:t>
            </a:r>
          </a:p>
          <a:p>
            <a:pPr lvl="1"/>
            <a:r>
              <a:rPr lang="en-US" sz="3200" dirty="0"/>
              <a:t>a </a:t>
            </a:r>
            <a:r>
              <a:rPr lang="en-US" sz="3200" b="1" dirty="0">
                <a:solidFill>
                  <a:schemeClr val="tx2"/>
                </a:solidFill>
              </a:rPr>
              <a:t>usability </a:t>
            </a:r>
            <a:r>
              <a:rPr lang="en-US" altLang="zh-CN" sz="3200" b="1" dirty="0">
                <a:solidFill>
                  <a:schemeClr val="tx2"/>
                </a:solidFill>
              </a:rPr>
              <a:t>qualification </a:t>
            </a:r>
            <a:r>
              <a:rPr lang="en-US" sz="3200" dirty="0"/>
              <a:t>might describe how easy it is to learn this function.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9846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</a:rPr>
              <a:t>Service </a:t>
            </a:r>
            <a:r>
              <a:rPr lang="en-US" sz="3600" b="1" dirty="0">
                <a:solidFill>
                  <a:schemeClr val="tx2"/>
                </a:solidFill>
              </a:rPr>
              <a:t>Discovery </a:t>
            </a:r>
            <a:r>
              <a:rPr lang="en-US" sz="3600" dirty="0"/>
              <a:t>: Locate a service through searching 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572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7E820A4-43B5-4BCB-9C0D-BFB7EAA0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Searching methods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EADD68F-C995-44E4-ACD8-676945049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Searcher’s initiative</a:t>
            </a:r>
          </a:p>
          <a:p>
            <a:r>
              <a:rPr lang="en-AU" dirty="0"/>
              <a:t>Searched initiative</a:t>
            </a:r>
          </a:p>
          <a:p>
            <a:r>
              <a:rPr lang="en-AU" dirty="0"/>
              <a:t>Registration – a middleman 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20848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C29641C-C7D1-4F45-B41D-4C7B0DF8DBD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(select more than one correct answer) </a:t>
            </a:r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of the searching methods are initiated by the searcher? (searcher: an entity that searches for some other entity)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FCE0FE3-6C4C-4F80-880E-FFBD6620968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Broadcast request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3CC3071-6F7A-4CD6-8978-80D1094047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Continuous advertisement 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A5241C3-3C9E-498B-A794-26EAB3F8C3F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Successive request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F0ECB504-C214-473C-9612-486AF1512DE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Advertisement upon arrival of new entity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DE54D08-4F5E-46B9-9147-2D2C7D48F2D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ACDBEBA-A39D-4E8F-9750-3FFF3A4FD18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25DAFAD-E53D-4D00-BF61-B2D0DFFF6A6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517F5899-A3E9-401C-82A6-D32261C4E23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92CE0BD6-D562-468D-992E-33E8B91BEE6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3" name="Group 22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Poll</a:t>
              </a:r>
              <a:endParaRPr lang="en-GB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22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14300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 sz="14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 answer(s) at most</a:t>
              </a:r>
              <a:endParaRPr lang="en-GB" sz="14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B8CF970-8C7A-468E-ABA0-623A6DF341E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9619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C29641C-C7D1-4F45-B41D-4C7B0DF8DBD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(select more than one correct answer) </a:t>
            </a:r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of the searching methods are initiated by the searcher? (searcher: an entity that searches for some other entity)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FCE0FE3-6C4C-4F80-880E-FFBD6620968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Broadcast request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3CC3071-6F7A-4CD6-8978-80D1094047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Continuous advertisement 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A5241C3-3C9E-498B-A794-26EAB3F8C3F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Successive request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F0ECB504-C214-473C-9612-486AF1512DE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Advertisement upon arrival of new entity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DE54D08-4F5E-46B9-9147-2D2C7D48F2D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ACDBEBA-A39D-4E8F-9750-3FFF3A4FD18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25DAFAD-E53D-4D00-BF61-B2D0DFFF6A6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517F5899-A3E9-401C-82A6-D32261C4E23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92CE0BD6-D562-468D-992E-33E8B91BEE6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90B972F2-2F69-4620-8816-C27F25C45087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xmlns="" id="{52F7BFAE-6201-405F-AD4B-7CF4BD0619F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xmlns="" id="{4DF374F7-76E7-4EDC-9880-DB20AC35750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xmlns="" id="{303F1F17-E41C-45C8-A205-C1DC7DC32D8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Choice(multiple)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xmlns="" id="{F4AAE6D0-16AC-41C4-A4A3-96CDB508441D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276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B8CF970-8C7A-468E-ABA0-623A6DF341E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310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BEF517-C6E0-4DE8-8EFA-DE48ABDB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Searching Method – </a:t>
            </a:r>
            <a:r>
              <a:rPr lang="en-US" altLang="zh-CN" dirty="0">
                <a:highlight>
                  <a:srgbClr val="FFFF00"/>
                </a:highlight>
              </a:rPr>
              <a:t>Searcher’s initiative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1EC1C6E-C08D-41D3-A73C-4EE8E3A26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Flood/Broadcast request</a:t>
            </a:r>
          </a:p>
          <a:p>
            <a:pPr lvl="1"/>
            <a:r>
              <a:rPr lang="en-US" altLang="zh-CN" dirty="0"/>
              <a:t>Ask every entity and wait for answer</a:t>
            </a:r>
          </a:p>
          <a:p>
            <a:r>
              <a:rPr lang="en-US" altLang="zh-CN" dirty="0"/>
              <a:t>Examples</a:t>
            </a:r>
          </a:p>
          <a:p>
            <a:pPr lvl="1"/>
            <a:r>
              <a:rPr lang="en-US" altLang="zh-CN" dirty="0"/>
              <a:t>Paging in the location area to find the mobile terminal</a:t>
            </a:r>
          </a:p>
          <a:p>
            <a:pPr lvl="1"/>
            <a:r>
              <a:rPr lang="en-US" altLang="zh-CN" dirty="0"/>
              <a:t>DHCP discover: the client broadcasts on the local subnet to find available servers to ask for IP address </a:t>
            </a:r>
          </a:p>
          <a:p>
            <a:r>
              <a:rPr lang="en-US" altLang="zh-CN" dirty="0"/>
              <a:t>Efficient and less resource consuming for the searcher</a:t>
            </a:r>
          </a:p>
          <a:p>
            <a:r>
              <a:rPr lang="en-US" altLang="zh-CN" dirty="0"/>
              <a:t>Low resource consuming for the searched</a:t>
            </a:r>
          </a:p>
          <a:p>
            <a:r>
              <a:rPr lang="en-US" altLang="zh-CN" dirty="0"/>
              <a:t>But disturbing and resource consuming for the environment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5C7441F-9E80-4812-AE50-E0207FE8A66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693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16B5E4-5CF5-47CD-98B5-D2EAF4AE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Searching Method – </a:t>
            </a:r>
            <a:r>
              <a:rPr lang="en-US" altLang="zh-CN" dirty="0">
                <a:highlight>
                  <a:srgbClr val="FFFF00"/>
                </a:highlight>
              </a:rPr>
              <a:t>Searcher’s initiative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2459F71-DEB5-4FB7-A5A8-7362EA870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ighlight>
                  <a:srgbClr val="FFFF00"/>
                </a:highlight>
              </a:rPr>
              <a:t>Successive request:</a:t>
            </a:r>
          </a:p>
          <a:p>
            <a:pPr lvl="1"/>
            <a:r>
              <a:rPr lang="en-US" altLang="zh-CN" dirty="0"/>
              <a:t>Ask one entity at the time and perform matching</a:t>
            </a:r>
          </a:p>
          <a:p>
            <a:pPr lvl="1"/>
            <a:r>
              <a:rPr lang="en-US" altLang="zh-CN" dirty="0"/>
              <a:t>If no match, continue with next until finding a  match</a:t>
            </a:r>
          </a:p>
          <a:p>
            <a:r>
              <a:rPr lang="en-US" altLang="zh-CN" dirty="0"/>
              <a:t>Less efficient and high resource consuming for the searcher </a:t>
            </a:r>
          </a:p>
          <a:p>
            <a:r>
              <a:rPr lang="en-US" altLang="zh-CN" dirty="0"/>
              <a:t>But less disturbing and less resource consuming for the environment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F66ED87-0B96-462D-87E5-60718AF1C13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44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16B5E4-5CF5-47CD-98B5-D2EAF4AE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Searching Method – </a:t>
            </a:r>
            <a:r>
              <a:rPr lang="en-US" altLang="zh-CN" dirty="0" err="1">
                <a:highlight>
                  <a:srgbClr val="FF00FF"/>
                </a:highlight>
              </a:rPr>
              <a:t>Searched’s</a:t>
            </a:r>
            <a:r>
              <a:rPr lang="en-US" altLang="zh-CN" dirty="0">
                <a:highlight>
                  <a:srgbClr val="FF00FF"/>
                </a:highlight>
              </a:rPr>
              <a:t> initiative</a:t>
            </a:r>
            <a:endParaRPr lang="zh-CN" altLang="en-US" dirty="0">
              <a:highlight>
                <a:srgbClr val="FF00FF"/>
              </a:highligh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2459F71-DEB5-4FB7-A5A8-7362EA870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ighlight>
                  <a:srgbClr val="FF00FF"/>
                </a:highlight>
              </a:rPr>
              <a:t>Continuous/periodical advertisement:</a:t>
            </a:r>
          </a:p>
          <a:p>
            <a:pPr lvl="1"/>
            <a:r>
              <a:rPr lang="en-US" altLang="zh-CN" dirty="0"/>
              <a:t>Continuously or periodically publish advertisement such that every searcher can notice and respond</a:t>
            </a:r>
          </a:p>
          <a:p>
            <a:r>
              <a:rPr lang="en-US" altLang="zh-CN" dirty="0"/>
              <a:t>Efficient but high resource consuming for the searched</a:t>
            </a:r>
          </a:p>
          <a:p>
            <a:r>
              <a:rPr lang="en-US" altLang="zh-CN" dirty="0"/>
              <a:t>Low resource demanding for the searcher</a:t>
            </a:r>
          </a:p>
          <a:p>
            <a:r>
              <a:rPr lang="en-US" altLang="zh-CN" dirty="0"/>
              <a:t>Disturbing and resource consuming for the environment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F66ED87-0B96-462D-87E5-60718AF1C13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399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16B5E4-5CF5-47CD-98B5-D2EAF4AE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Searching Method – </a:t>
            </a:r>
            <a:r>
              <a:rPr lang="en-US" altLang="zh-CN" dirty="0" err="1">
                <a:highlight>
                  <a:srgbClr val="FF00FF"/>
                </a:highlight>
              </a:rPr>
              <a:t>Searched’s</a:t>
            </a:r>
            <a:r>
              <a:rPr lang="en-US" altLang="zh-CN" dirty="0">
                <a:highlight>
                  <a:srgbClr val="FF00FF"/>
                </a:highlight>
              </a:rPr>
              <a:t> initiative</a:t>
            </a:r>
            <a:endParaRPr lang="zh-CN" altLang="en-US" dirty="0">
              <a:highlight>
                <a:srgbClr val="FF00FF"/>
              </a:highligh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2459F71-DEB5-4FB7-A5A8-7362EA870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ighlight>
                  <a:srgbClr val="FF00FF"/>
                </a:highlight>
              </a:rPr>
              <a:t>Advertisement upon arrival of new entity</a:t>
            </a:r>
          </a:p>
          <a:p>
            <a:pPr lvl="1"/>
            <a:r>
              <a:rPr lang="en-US" altLang="zh-CN" dirty="0"/>
              <a:t>E.g., present himself when a new person enters the lobby</a:t>
            </a:r>
          </a:p>
          <a:p>
            <a:r>
              <a:rPr lang="en-US" altLang="zh-CN" dirty="0"/>
              <a:t>Require detection mechanism upon new entity arrival</a:t>
            </a:r>
          </a:p>
          <a:p>
            <a:r>
              <a:rPr lang="en-US" altLang="zh-CN" dirty="0"/>
              <a:t>Less resource consuming for the searched</a:t>
            </a:r>
          </a:p>
          <a:p>
            <a:r>
              <a:rPr lang="en-US" altLang="zh-CN" dirty="0"/>
              <a:t>Low resource demanding for the searcher</a:t>
            </a:r>
          </a:p>
          <a:p>
            <a:r>
              <a:rPr lang="en-US" altLang="zh-CN" dirty="0"/>
              <a:t>Less disturbing and resource consuming for the environment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F66ED87-0B96-462D-87E5-60718AF1C13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012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16B5E4-5CF5-47CD-98B5-D2EAF4AE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Searching Method – </a:t>
            </a:r>
            <a:r>
              <a:rPr lang="en-US" altLang="zh-CN" dirty="0">
                <a:highlight>
                  <a:srgbClr val="00FF00"/>
                </a:highlight>
              </a:rPr>
              <a:t>Registration</a:t>
            </a:r>
            <a:endParaRPr lang="zh-CN" altLang="en-US" dirty="0">
              <a:highlight>
                <a:srgbClr val="00FF00"/>
              </a:highligh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2459F71-DEB5-4FB7-A5A8-7362EA870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ighlight>
                  <a:srgbClr val="00FF00"/>
                </a:highlight>
              </a:rPr>
              <a:t>Introduction of the “middlemen”, registry</a:t>
            </a:r>
          </a:p>
          <a:p>
            <a:pPr lvl="1"/>
            <a:r>
              <a:rPr lang="en-US" altLang="zh-CN" dirty="0"/>
              <a:t>The searched entity registers to a registry</a:t>
            </a:r>
          </a:p>
          <a:p>
            <a:pPr lvl="1"/>
            <a:r>
              <a:rPr lang="en-US" altLang="zh-CN" dirty="0"/>
              <a:t>The searcher can address to the registry to get information and find the searched entity</a:t>
            </a:r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Service providers register their web services at UDDI registry which can be searched and found by Service Requestors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F66ED87-0B96-462D-87E5-60718AF1C13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366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6F23B174-8298-419E-A878-818F6E16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Searching Method – Registration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7852861-690F-4F2D-9037-18F0FBF420C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08AFC97-FAFB-4C09-9B51-5B4E176A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688" y="1131756"/>
            <a:ext cx="6404496" cy="43103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3B816B7-489C-45F1-A414-2E3391F21BCE}"/>
              </a:ext>
            </a:extLst>
          </p:cNvPr>
          <p:cNvSpPr txBox="1"/>
          <p:nvPr/>
        </p:nvSpPr>
        <p:spPr>
          <a:xfrm>
            <a:off x="2022376" y="5156022"/>
            <a:ext cx="8147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Less resource consumption on both searchers, searched, and less disturbing to environment, but the registry must be available, reliable, and correct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4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5DD9EB-BEC1-4AA8-B88A-0672980A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Two Categories of Quality Attributes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7C5AE27-88FF-4E8A-9DCC-8231444DC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The ones that </a:t>
            </a:r>
            <a:r>
              <a:rPr lang="en-US" altLang="zh-CN" sz="3600" dirty="0">
                <a:solidFill>
                  <a:srgbClr val="FF0000"/>
                </a:solidFill>
              </a:rPr>
              <a:t>describe some properties </a:t>
            </a:r>
            <a:r>
              <a:rPr lang="en-US" altLang="zh-CN" sz="3600" dirty="0"/>
              <a:t>of the system </a:t>
            </a:r>
            <a:r>
              <a:rPr lang="en-US" altLang="zh-CN" sz="3600" dirty="0">
                <a:highlight>
                  <a:srgbClr val="FFFF00"/>
                </a:highlight>
              </a:rPr>
              <a:t>at runtime</a:t>
            </a:r>
          </a:p>
          <a:p>
            <a:pPr lvl="1"/>
            <a:r>
              <a:rPr lang="en-US" altLang="zh-CN" sz="3200" dirty="0"/>
              <a:t>Availability,</a:t>
            </a:r>
            <a:r>
              <a:rPr lang="zh-CN" altLang="en-US" sz="3200" dirty="0"/>
              <a:t> </a:t>
            </a:r>
            <a:r>
              <a:rPr lang="en-US" altLang="zh-CN" sz="3200" dirty="0"/>
              <a:t>performance,</a:t>
            </a:r>
            <a:r>
              <a:rPr lang="zh-CN" altLang="en-US" sz="3200" dirty="0"/>
              <a:t> </a:t>
            </a:r>
            <a:r>
              <a:rPr lang="en-US" altLang="zh-CN" sz="3200" dirty="0"/>
              <a:t>usability, security</a:t>
            </a:r>
          </a:p>
          <a:p>
            <a:r>
              <a:rPr lang="en-US" altLang="zh-CN" sz="3600" dirty="0"/>
              <a:t>The ones that </a:t>
            </a:r>
            <a:r>
              <a:rPr lang="en-US" altLang="zh-CN" sz="3600" dirty="0">
                <a:solidFill>
                  <a:srgbClr val="FF0000"/>
                </a:solidFill>
              </a:rPr>
              <a:t>describe some properties </a:t>
            </a:r>
            <a:r>
              <a:rPr lang="en-US" altLang="zh-CN" sz="3600" dirty="0"/>
              <a:t>of the </a:t>
            </a:r>
            <a:r>
              <a:rPr lang="en-US" altLang="zh-CN" sz="3600" dirty="0">
                <a:highlight>
                  <a:srgbClr val="FFFF00"/>
                </a:highlight>
              </a:rPr>
              <a:t>development of system</a:t>
            </a:r>
          </a:p>
          <a:p>
            <a:pPr lvl="1"/>
            <a:r>
              <a:rPr lang="en-US" altLang="zh-CN" sz="3200" dirty="0"/>
              <a:t>Modifiability</a:t>
            </a:r>
          </a:p>
          <a:p>
            <a:pPr lvl="1"/>
            <a:r>
              <a:rPr lang="en-US" altLang="zh-CN" sz="3200" dirty="0"/>
              <a:t>Testability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F4D1EEA-71A9-4122-A559-231A25AAE5B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©Software 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183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4C01A6-2382-4535-B3DB-A70ECDFE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B5DC878-B496-4C3D-AFFB-FA88F13EA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Service discovery in web services architecture</a:t>
            </a:r>
            <a:endParaRPr lang="x-none" sz="4000" dirty="0"/>
          </a:p>
        </p:txBody>
      </p:sp>
    </p:spTree>
    <p:extLst>
      <p:ext uri="{BB962C8B-B14F-4D97-AF65-F5344CB8AC3E}">
        <p14:creationId xmlns:p14="http://schemas.microsoft.com/office/powerpoint/2010/main" val="28414812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9CE3AB-86ED-4DF1-BC67-6F7EFDDE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5902709-DD96-455B-B559-F97E009F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Describes any computational</a:t>
            </a:r>
            <a:r>
              <a:rPr lang="zh-CN" altLang="en-US" dirty="0"/>
              <a:t> </a:t>
            </a:r>
            <a:r>
              <a:rPr lang="en-US" altLang="zh-CN" dirty="0"/>
              <a:t>functionality that can be found and invoked over any network (e.g. the Internet)</a:t>
            </a:r>
          </a:p>
          <a:p>
            <a:r>
              <a:rPr lang="en-US" altLang="zh-CN" dirty="0"/>
              <a:t>Represents a self-describing, self-contained application</a:t>
            </a:r>
          </a:p>
          <a:p>
            <a:r>
              <a:rPr lang="en-US" altLang="zh-CN" dirty="0"/>
              <a:t>Designed to be used by other programs or applications rather than humans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617F407-213E-47C0-93DC-94BFC665DC3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5343525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EEDC86C-5009-4FCC-9C46-ABF6DD04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3" y="4005064"/>
            <a:ext cx="6818241" cy="26759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DE1D31E-D63B-4CA5-86E0-6280DF4A7537}"/>
              </a:ext>
            </a:extLst>
          </p:cNvPr>
          <p:cNvSpPr/>
          <p:nvPr/>
        </p:nvSpPr>
        <p:spPr>
          <a:xfrm>
            <a:off x="3359696" y="3928332"/>
            <a:ext cx="15121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288DC385-BA38-4108-8173-4EA75FAF57AE}"/>
              </a:ext>
            </a:extLst>
          </p:cNvPr>
          <p:cNvSpPr/>
          <p:nvPr/>
        </p:nvSpPr>
        <p:spPr>
          <a:xfrm>
            <a:off x="2999656" y="3752157"/>
            <a:ext cx="2160240" cy="6858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4E369F8-D178-4635-B484-B65D7610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99D91F7-4AA1-45EF-B6DA-5FF55A699A8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709063B-125E-453E-BFAD-3FAF49CA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683709"/>
            <a:ext cx="6868763" cy="4104456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814833DF-9321-4955-8C44-FF304BDC807A}"/>
              </a:ext>
            </a:extLst>
          </p:cNvPr>
          <p:cNvSpPr/>
          <p:nvPr/>
        </p:nvSpPr>
        <p:spPr>
          <a:xfrm>
            <a:off x="2423592" y="1340769"/>
            <a:ext cx="2160240" cy="6858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8772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C9F773-0F4C-425A-9E9D-8FE70213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75D8C5E-2112-4682-8731-AD0942C63DD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816F81E-3F63-46EF-BE28-355A5B688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340769"/>
            <a:ext cx="6913674" cy="49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647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FC35B8-15F5-4297-97C4-0F6FCA73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UDDI Registries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A6F067A-57FB-4DA0-8F7B-A766B862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network of UDDI registries resembling the Domain Name System (DNS)</a:t>
            </a:r>
          </a:p>
          <a:p>
            <a:r>
              <a:rPr lang="en-US" altLang="zh-CN" dirty="0"/>
              <a:t>All UDDI registers exchange information</a:t>
            </a:r>
          </a:p>
          <a:p>
            <a:r>
              <a:rPr lang="en-US" altLang="zh-CN" dirty="0"/>
              <a:t>Accessing one registry provides all information contained in all registries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767496A-B06C-4B38-A94F-44617702CE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F3DD247-EFE8-4D4C-9A7B-590F27739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64" y="4005376"/>
            <a:ext cx="8037030" cy="24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Interoperability Tactics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903" b="50663"/>
          <a:stretch/>
        </p:blipFill>
        <p:spPr>
          <a:xfrm>
            <a:off x="2711624" y="1700809"/>
            <a:ext cx="6771508" cy="39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305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Orchestrate</a:t>
            </a:r>
            <a:r>
              <a:rPr lang="en-US" dirty="0"/>
              <a:t>: uses a control mechanism to coordinate, manage and sequence the invocation of services.  </a:t>
            </a:r>
          </a:p>
          <a:p>
            <a:r>
              <a:rPr lang="en-US" dirty="0"/>
              <a:t>Orchestration is used when systems must interact in a complex fashion to accomplish a complex task.</a:t>
            </a:r>
          </a:p>
          <a:p>
            <a:r>
              <a:rPr lang="en-US" b="1" dirty="0">
                <a:solidFill>
                  <a:schemeClr val="tx2"/>
                </a:solidFill>
              </a:rPr>
              <a:t>Tailor Interface</a:t>
            </a:r>
            <a:r>
              <a:rPr lang="en-US" dirty="0"/>
              <a:t>: add or remove capabilities to an interface such as translation, buffering, or data-smoothing.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412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Checklist for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Allocation of Responsibility</a:t>
            </a:r>
          </a:p>
          <a:p>
            <a:r>
              <a:rPr lang="en-US" dirty="0"/>
              <a:t>Coordination Model</a:t>
            </a:r>
          </a:p>
          <a:p>
            <a:r>
              <a:rPr lang="en-US" dirty="0"/>
              <a:t>Data Model</a:t>
            </a:r>
          </a:p>
          <a:p>
            <a:r>
              <a:rPr lang="en-US" dirty="0"/>
              <a:t>Mapping among Architectural Elements</a:t>
            </a:r>
          </a:p>
          <a:p>
            <a:r>
              <a:rPr lang="en-US" dirty="0"/>
              <a:t>Resource Management</a:t>
            </a:r>
          </a:p>
          <a:p>
            <a:r>
              <a:rPr lang="en-US" dirty="0"/>
              <a:t>Binding Time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43360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Allocation of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that </a:t>
            </a:r>
            <a:r>
              <a:rPr lang="en-US" dirty="0">
                <a:solidFill>
                  <a:schemeClr val="tx2"/>
                </a:solidFill>
              </a:rPr>
              <a:t>responsibility has been allocated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to detect a request to interoperate </a:t>
            </a:r>
            <a:r>
              <a:rPr lang="en-US" dirty="0"/>
              <a:t>with external systems</a:t>
            </a:r>
          </a:p>
          <a:p>
            <a:pPr lvl="1"/>
            <a:r>
              <a:rPr lang="en-US" dirty="0"/>
              <a:t>to accept/reject the request </a:t>
            </a:r>
          </a:p>
          <a:p>
            <a:pPr lvl="1"/>
            <a:r>
              <a:rPr lang="en-US" dirty="0"/>
              <a:t>to exchange the information</a:t>
            </a:r>
          </a:p>
          <a:p>
            <a:pPr lvl="1"/>
            <a:r>
              <a:rPr lang="en-US" dirty="0"/>
              <a:t>to notify appropriate entities</a:t>
            </a:r>
          </a:p>
          <a:p>
            <a:pPr lvl="1"/>
            <a:r>
              <a:rPr lang="en-US" dirty="0"/>
              <a:t>log the request, which is essential for interoperability in an untrusted environment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906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Coordination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Volume of traffic </a:t>
            </a:r>
            <a:r>
              <a:rPr lang="en-US" dirty="0"/>
              <a:t>on the network both created by the systems under your control and generated by system not under your control</a:t>
            </a:r>
          </a:p>
          <a:p>
            <a:r>
              <a:rPr lang="en-US" b="1" dirty="0">
                <a:solidFill>
                  <a:schemeClr val="tx2"/>
                </a:solidFill>
              </a:rPr>
              <a:t>Timeliness</a:t>
            </a:r>
            <a:r>
              <a:rPr lang="en-US" dirty="0"/>
              <a:t> of the messages being sent by your systems</a:t>
            </a:r>
          </a:p>
          <a:p>
            <a:r>
              <a:rPr lang="en-US" b="1" dirty="0">
                <a:solidFill>
                  <a:schemeClr val="tx2"/>
                </a:solidFill>
              </a:rPr>
              <a:t>Jitter </a:t>
            </a:r>
            <a:r>
              <a:rPr lang="en-US" dirty="0"/>
              <a:t>of the messages’ arrival times</a:t>
            </a:r>
          </a:p>
          <a:p>
            <a:r>
              <a:rPr lang="en-US" dirty="0"/>
              <a:t>The system under your control makes assumptions about protocols and underlying networks that are </a:t>
            </a:r>
            <a:r>
              <a:rPr lang="en-US" b="1" dirty="0">
                <a:solidFill>
                  <a:schemeClr val="tx2"/>
                </a:solidFill>
              </a:rPr>
              <a:t>consistent</a:t>
            </a:r>
            <a:r>
              <a:rPr lang="en-US" dirty="0"/>
              <a:t> with systems not under your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299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There are problems with previous discussions of quality attributes: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b="1" dirty="0">
                <a:solidFill>
                  <a:schemeClr val="tx2"/>
                </a:solidFill>
              </a:rPr>
              <a:t>Untestable definitions. </a:t>
            </a:r>
            <a:r>
              <a:rPr lang="en-US" sz="3200" dirty="0"/>
              <a:t>The definitions provided for an attribute are not testable. It is meaningless to say that a system will be “modifiable”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b="1" dirty="0">
                <a:solidFill>
                  <a:schemeClr val="tx2"/>
                </a:solidFill>
              </a:rPr>
              <a:t>Overlapping concerns. </a:t>
            </a:r>
            <a:r>
              <a:rPr lang="en-US" sz="3200" dirty="0"/>
              <a:t>Is a system failure due to a denial of service attack an aspect of availability, performance, security, or usability?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14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AA1D79BB-0B9E-4BF2-B475-5561C8F1325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x-none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05CCB17-5BD7-4536-B20B-7438CCD3077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(multiple answers are correct) </a:t>
            </a:r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To design the architecture for a system with high interoperability  requirement, we need to make design decisions regarding the </a:t>
            </a:r>
            <a:r>
              <a:rPr lang="en-AU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data model </a:t>
            </a:r>
            <a:endParaRPr lang="x-none" sz="2600" u="sng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B27E4A3-AC52-4E5A-B96E-E4AB4605970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2786062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Decide on the </a:t>
            </a:r>
            <a:r>
              <a:rPr lang="en-US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syntax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of the major data abstractions to be exchanged with other systems and make sure the chosen data abstractions are </a:t>
            </a:r>
            <a:r>
              <a:rPr lang="en-US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consistent 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with the data from the interoperating systems.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1D6B5AB-1240-41C5-8CC1-9FFAB242A6A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Make sure that components that communicate externally are hosted on processors that can reach the network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56F4DC0-143B-4793-BC37-058E66F6173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Decide on semantics of the major data abstractions to be exchanged with other systems and make sure the chosen data abstractions are consistent with the data from the interoperating systems.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5771B7A-BF53-4D84-8C3B-A0AB7E98E55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Make sure that the interoperation with another system will never exhaust critical system resources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BEF72F14-DDD5-491C-BC40-8AAAB782E45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0AABBC1-1299-4626-A7F3-0092A85914B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D1F80664-A79F-4DDA-86DE-52EE0194510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B1AFC6C0-DFF7-4F89-958F-A5C404339EDB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F5046328-D478-4764-BBBF-F1CF7BABE4F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52C740E1-FF72-43CC-B6B3-DC5EF6A5CAE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Text\Image\Formula are allowed and all the content should be placed in this area</a:t>
            </a:r>
            <a:endParaRPr lang="x-none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B98C8255-CA53-491D-B783-6DB66482C4BA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2827000" y="1270000"/>
            <a:ext cx="3332480" cy="3170099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Answer B describes decisions we make regarding </a:t>
            </a:r>
            <a:r>
              <a:rPr kumimoji="0" lang="en-AU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mapping among architectural elements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Answer C describes decisions we make regarding </a:t>
            </a:r>
            <a:r>
              <a:rPr kumimoji="0" lang="en-AU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resource management</a:t>
            </a:r>
            <a:endParaRPr kumimoji="0" lang="x-none" sz="2000" b="0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33175B6F-33A1-4D74-8F18-9C0BDC088E0C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23" name="RemarkBack">
              <a:extLst>
                <a:ext uri="{FF2B5EF4-FFF2-40B4-BE49-F238E27FC236}">
                  <a16:creationId xmlns:a16="http://schemas.microsoft.com/office/drawing/2014/main" xmlns="" id="{E52070E4-EC4F-4FED-B11B-EF4875AFC29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4" name="RemarkBlock">
              <a:extLst>
                <a:ext uri="{FF2B5EF4-FFF2-40B4-BE49-F238E27FC236}">
                  <a16:creationId xmlns:a16="http://schemas.microsoft.com/office/drawing/2014/main" xmlns="" id="{37B60A19-EA84-4DCE-B8BB-0C8725823918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5" name="RemarkTitleText">
              <a:extLst>
                <a:ext uri="{FF2B5EF4-FFF2-40B4-BE49-F238E27FC236}">
                  <a16:creationId xmlns:a16="http://schemas.microsoft.com/office/drawing/2014/main" xmlns="" id="{37F73F72-FA52-4FE7-86DB-D7D693BFB141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Remark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17" name="Group 16"/>
          <p:cNvGrpSpPr/>
          <p:nvPr>
            <p:custDataLst>
              <p:tags r:id="rId1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3" name="TitleBackground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ColorBlock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ypeText"/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Poll</a:t>
              </a:r>
              <a:endParaRPr lang="en-GB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2" name="TipText"/>
            <p:cNvSpPr txBox="1"/>
            <p:nvPr>
              <p:custDataLst>
                <p:tags r:id="rId21"/>
              </p:custDataLst>
            </p:nvPr>
          </p:nvSpPr>
          <p:spPr>
            <a:xfrm>
              <a:off x="114300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 sz="14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 answer(s) at most</a:t>
              </a:r>
              <a:endParaRPr lang="en-GB" sz="14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D295D74-8D5D-402B-91E8-368EF8531D84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9278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AA1D79BB-0B9E-4BF2-B475-5561C8F1325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x-none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05CCB17-5BD7-4536-B20B-7438CCD3077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(multiple answers are correct) </a:t>
            </a:r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To design the architecture for a system with high interoperability  requirement, we need to make design decisions regarding the </a:t>
            </a:r>
            <a:r>
              <a:rPr lang="en-AU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data model </a:t>
            </a:r>
            <a:endParaRPr lang="x-none" sz="2600" u="sng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B27E4A3-AC52-4E5A-B96E-E4AB4605970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2786062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Decide on the </a:t>
            </a:r>
            <a:r>
              <a:rPr lang="en-US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syntax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of the major data abstractions to be exchanged with other systems and make sure the chosen data abstractions are </a:t>
            </a:r>
            <a:r>
              <a:rPr lang="en-US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consistent 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with the data from the interoperating systems.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1D6B5AB-1240-41C5-8CC1-9FFAB242A6A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Make sure that components that communicate externally are hosted on processors that can reach the network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56F4DC0-143B-4793-BC37-058E66F6173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Decide on semantics of the major data abstractions to be exchanged with other systems and make sure the chosen data abstractions are consistent with the data from the interoperating systems.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5771B7A-BF53-4D84-8C3B-A0AB7E98E55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Make sure that the interoperation with another system will never exhaust critical system resources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BEF72F14-DDD5-491C-BC40-8AAAB782E45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0AABBC1-1299-4626-A7F3-0092A85914B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D1F80664-A79F-4DDA-86DE-52EE0194510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B1AFC6C0-DFF7-4F89-958F-A5C404339EDB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F5046328-D478-4764-BBBF-F1CF7BABE4F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52C740E1-FF72-43CC-B6B3-DC5EF6A5CAE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Text\Image\Formula are allowed and all the content should be placed in this area</a:t>
            </a:r>
            <a:endParaRPr lang="x-none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B98C8255-CA53-491D-B783-6DB66482C4BA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2827000" y="1270000"/>
            <a:ext cx="3332480" cy="3170099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Answer B describes decisions we make regarding </a:t>
            </a:r>
            <a:r>
              <a:rPr kumimoji="0" lang="en-AU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mapping among architectural elements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Answer C describes decisions we make regarding </a:t>
            </a:r>
            <a:r>
              <a:rPr kumimoji="0" lang="en-AU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resource management</a:t>
            </a:r>
            <a:endParaRPr kumimoji="0" lang="x-none" sz="2000" b="0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33175B6F-33A1-4D74-8F18-9C0BDC088E0C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23" name="RemarkBack">
              <a:extLst>
                <a:ext uri="{FF2B5EF4-FFF2-40B4-BE49-F238E27FC236}">
                  <a16:creationId xmlns:a16="http://schemas.microsoft.com/office/drawing/2014/main" xmlns="" id="{E52070E4-EC4F-4FED-B11B-EF4875AFC29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4" name="RemarkBlock">
              <a:extLst>
                <a:ext uri="{FF2B5EF4-FFF2-40B4-BE49-F238E27FC236}">
                  <a16:creationId xmlns:a16="http://schemas.microsoft.com/office/drawing/2014/main" xmlns="" id="{37B60A19-EA84-4DCE-B8BB-0C8725823918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5" name="RemarkTitleText">
              <a:extLst>
                <a:ext uri="{FF2B5EF4-FFF2-40B4-BE49-F238E27FC236}">
                  <a16:creationId xmlns:a16="http://schemas.microsoft.com/office/drawing/2014/main" xmlns="" id="{37F73F72-FA52-4FE7-86DB-D7D693BFB141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Remark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4797B52A-9BCA-4737-B10A-28933A905617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xmlns="" id="{251F5544-9CB3-497B-8FA9-013110A279DA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xmlns="" id="{28A065A3-D8A8-42AC-8DB6-837BF0587FCD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xmlns="" id="{783DF83A-5E3D-4251-9193-AC0585D91F99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Choice(multiple)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xmlns="" id="{2E75CCCE-D74F-4463-BFB2-5C86EABD07F5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3276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D295D74-8D5D-402B-91E8-368EF8531D84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43722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Determine the syntax and semantics of the major data abstractions to be exchanged</a:t>
            </a:r>
          </a:p>
          <a:p>
            <a:r>
              <a:rPr lang="en-US" dirty="0"/>
              <a:t>Ensure that these data abstractions are consistent with data from the interoperating systems</a:t>
            </a:r>
          </a:p>
          <a:p>
            <a:r>
              <a:rPr lang="en-US" dirty="0"/>
              <a:t>If a system’s data model is confidential, it is needed to transform to and from the data abstraction with which it interoperates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44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solution to the problems (untestable definitions and overlapping concerns) is to use </a:t>
            </a:r>
            <a:r>
              <a:rPr lang="en-US" sz="4000" i="1" dirty="0">
                <a:solidFill>
                  <a:schemeClr val="tx2"/>
                </a:solidFill>
              </a:rPr>
              <a:t>quality attribute scenarios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/>
              <a:t>as a means of characterizing quality attributes.</a:t>
            </a:r>
          </a:p>
          <a:p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9251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Specifying Quality Attribute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a common form to specify all quality attribute requirements as scenarios.</a:t>
            </a:r>
          </a:p>
          <a:p>
            <a:r>
              <a:rPr lang="en-US" dirty="0"/>
              <a:t>Our representation of quality attribute scenarios has these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Stimulus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Stimulus source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Response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Response measure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Environment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Artifact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5495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Specifying Quality Attribute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b="1" dirty="0"/>
              <a:t>Stimulus</a:t>
            </a:r>
            <a:r>
              <a:rPr lang="en-US" altLang="zh-CN" sz="2400" dirty="0"/>
              <a:t>. The stimulus is a condition that requires a response when it arrives at a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Source of stimulus</a:t>
            </a:r>
            <a:r>
              <a:rPr lang="en-US" sz="2400" dirty="0"/>
              <a:t>. This is some entity (a human, a computer system, or any other actuator) that generated the stimulus.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b="1" dirty="0"/>
              <a:t>Response</a:t>
            </a:r>
            <a:r>
              <a:rPr lang="en-US" altLang="zh-CN" sz="2400" dirty="0"/>
              <a:t>. The response is the activity undertaken as the result of the arrival of the stimulus.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b="1" dirty="0"/>
              <a:t>Response measure</a:t>
            </a:r>
            <a:r>
              <a:rPr lang="en-US" altLang="zh-CN" sz="2400" dirty="0"/>
              <a:t>. When the response occurs, it should be measurable in some fashion so that the requirement can be tested.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Environment</a:t>
            </a:r>
            <a:r>
              <a:rPr lang="en-US" sz="2400" dirty="0"/>
              <a:t>. The stimulus occurs under certain conditions. The system may be in an overload condition or in normal operation, or some other relevant state.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Artifact</a:t>
            </a:r>
            <a:r>
              <a:rPr lang="en-US" sz="2400" dirty="0"/>
              <a:t>. This may be a collection of systems, the whole system, or some piece or pieces of it. </a:t>
            </a:r>
            <a:r>
              <a:rPr lang="en-US" altLang="zh-CN" sz="2400" dirty="0"/>
              <a:t>Some artifact is stimulated.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6248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_HALF" val="0.0"/>
  <p:tag name="RAINPROBLEMTYPE" val="Polling"/>
  <p:tag name="RAINPROBLEM" val="Polling"/>
  <p:tag name="ANONYMOUSPOLLING" val="False"/>
  <p:tag name="PROBLEMSCORE" val="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_HALF" val="0.0"/>
  <p:tag name="PROBLEMHASREMARK" val="True"/>
  <p:tag name="PROBLEMREMARK" val="Answer B describes decisions we make regarding mapping among architectural elements and &#10;&#10;Answer C describes decisions we make regarding resource management"/>
  <p:tag name="RAINPROBLEMTYPE" val="Polling"/>
  <p:tag name="RAINPROBLEM" val="Polling"/>
  <p:tag name="ANONYMOUSPOLLING" val="False"/>
  <p:tag name="PROBLEMSCORE" val="0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  <p:tag name="PROBLEMHASREMARK" val="True"/>
  <p:tag name="PROBLEMREMARK" val="Answer B describes decisions we make regarding mapping among architectural elements and &#10;&#10;Answer C describes decisions we make regarding resource managemen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6275</TotalTime>
  <Words>2832</Words>
  <Application>Microsoft Office PowerPoint</Application>
  <PresentationFormat>Custom</PresentationFormat>
  <Paragraphs>384</Paragraphs>
  <Slides>62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COMP3028  Software Architecture</vt:lpstr>
      <vt:lpstr>Review</vt:lpstr>
      <vt:lpstr>Architecture and Requirements</vt:lpstr>
      <vt:lpstr>Quality Attribute Considerations - example</vt:lpstr>
      <vt:lpstr>Two Categories of Quality Attributes</vt:lpstr>
      <vt:lpstr>Quality Attribute Considerations</vt:lpstr>
      <vt:lpstr>Quality Attribute Considerations</vt:lpstr>
      <vt:lpstr>Specifying Quality Attribute Requirements</vt:lpstr>
      <vt:lpstr>Specifying Quality Attribute Requirements</vt:lpstr>
      <vt:lpstr>Specifying Quality Attribute Requirements</vt:lpstr>
      <vt:lpstr>Achieving Quality Attributes Through Tactics</vt:lpstr>
      <vt:lpstr>Availability General Scenario</vt:lpstr>
      <vt:lpstr>Sample Concrete Availability Scenario</vt:lpstr>
      <vt:lpstr>Goal of Availability Tactics</vt:lpstr>
      <vt:lpstr>Availability Tactics</vt:lpstr>
      <vt:lpstr>End of review</vt:lpstr>
      <vt:lpstr>Software Architecture</vt:lpstr>
      <vt:lpstr>Intended Learning Outcomes</vt:lpstr>
      <vt:lpstr>What is Interoperability?</vt:lpstr>
      <vt:lpstr>What is Interoperability?</vt:lpstr>
      <vt:lpstr>Questions to think about when designing system for interoperability</vt:lpstr>
      <vt:lpstr>What is Interoperability?</vt:lpstr>
      <vt:lpstr>Motivation</vt:lpstr>
      <vt:lpstr>Two Important Aspects of Interoperability</vt:lpstr>
      <vt:lpstr>PowerPoint Presentation</vt:lpstr>
      <vt:lpstr>Example</vt:lpstr>
      <vt:lpstr>Intelligent transportation system</vt:lpstr>
      <vt:lpstr>Interoperability General Scenario</vt:lpstr>
      <vt:lpstr>Intelligent transportation system</vt:lpstr>
      <vt:lpstr>Sample Concrete Interoperability Scenario</vt:lpstr>
      <vt:lpstr>Sample Concrete Interoperability Scenario</vt:lpstr>
      <vt:lpstr>PowerPoint Presentation</vt:lpstr>
      <vt:lpstr>SOAP v.s. REST</vt:lpstr>
      <vt:lpstr>Goal of Interoperability Tactics</vt:lpstr>
      <vt:lpstr>Goal of Interoperability Tactics</vt:lpstr>
      <vt:lpstr>Interoperability Tactics</vt:lpstr>
      <vt:lpstr>Locate</vt:lpstr>
      <vt:lpstr>Service Discovery – Necessary conditions</vt:lpstr>
      <vt:lpstr>PowerPoint Presentation</vt:lpstr>
      <vt:lpstr>Locate</vt:lpstr>
      <vt:lpstr>Searching methods</vt:lpstr>
      <vt:lpstr>PowerPoint Presentation</vt:lpstr>
      <vt:lpstr>PowerPoint Presentation</vt:lpstr>
      <vt:lpstr>Searching Method – Searcher’s initiative</vt:lpstr>
      <vt:lpstr>Searching Method – Searcher’s initiative</vt:lpstr>
      <vt:lpstr>Searching Method – Searched’s initiative</vt:lpstr>
      <vt:lpstr>Searching Method – Searched’s initiative</vt:lpstr>
      <vt:lpstr>Searching Method – Registration</vt:lpstr>
      <vt:lpstr>Searching Method – Registration</vt:lpstr>
      <vt:lpstr>Example</vt:lpstr>
      <vt:lpstr>Web Service</vt:lpstr>
      <vt:lpstr>Web Service Architecture</vt:lpstr>
      <vt:lpstr>Web Service Architecture</vt:lpstr>
      <vt:lpstr>UDDI Registries</vt:lpstr>
      <vt:lpstr>Interoperability Tactics</vt:lpstr>
      <vt:lpstr>Manage Interfaces</vt:lpstr>
      <vt:lpstr>Checklist for Interoperability</vt:lpstr>
      <vt:lpstr>Allocation of Responsibility</vt:lpstr>
      <vt:lpstr>Coordination Model</vt:lpstr>
      <vt:lpstr>PowerPoint Presentation</vt:lpstr>
      <vt:lpstr>PowerPoint Presentation</vt:lpstr>
      <vt:lpstr>Data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COMP3028_Spring2023_Interoperability_part 1</dc:title>
  <dc:creator>Joanna Siebert</dc:creator>
  <cp:lastModifiedBy>lenovo</cp:lastModifiedBy>
  <cp:revision>345</cp:revision>
  <cp:lastPrinted>2023-02-23T06:49:27Z</cp:lastPrinted>
  <dcterms:created xsi:type="dcterms:W3CDTF">2020-03-15T08:11:10Z</dcterms:created>
  <dcterms:modified xsi:type="dcterms:W3CDTF">2023-03-17T07:00:30Z</dcterms:modified>
</cp:coreProperties>
</file>