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786" r:id="rId2"/>
    <p:sldId id="1690" r:id="rId3"/>
    <p:sldId id="1861" r:id="rId4"/>
    <p:sldId id="1691" r:id="rId5"/>
    <p:sldId id="1692" r:id="rId6"/>
    <p:sldId id="1693" r:id="rId7"/>
    <p:sldId id="1736" r:id="rId8"/>
    <p:sldId id="1867" r:id="rId9"/>
    <p:sldId id="1868" r:id="rId10"/>
    <p:sldId id="1869" r:id="rId11"/>
    <p:sldId id="1870" r:id="rId12"/>
    <p:sldId id="1871" r:id="rId13"/>
    <p:sldId id="1872" r:id="rId14"/>
    <p:sldId id="1873" r:id="rId15"/>
    <p:sldId id="1874" r:id="rId16"/>
    <p:sldId id="1875" r:id="rId17"/>
    <p:sldId id="1876" r:id="rId18"/>
    <p:sldId id="2198" r:id="rId19"/>
    <p:sldId id="1877" r:id="rId20"/>
    <p:sldId id="1878" r:id="rId21"/>
    <p:sldId id="1879" r:id="rId22"/>
    <p:sldId id="1880" r:id="rId2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41" autoAdjust="0"/>
    <p:restoredTop sz="94660"/>
  </p:normalViewPr>
  <p:slideViewPr>
    <p:cSldViewPr snapToGrid="0">
      <p:cViewPr varScale="1">
        <p:scale>
          <a:sx n="118" d="100"/>
          <a:sy n="118" d="100"/>
        </p:scale>
        <p:origin x="-57"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22/03/2023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3/22/2023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381000" y="684213"/>
            <a:ext cx="6096000" cy="3429000"/>
          </a:xfrm>
          <a:ln/>
        </p:spPr>
      </p:sp>
      <p:sp>
        <p:nvSpPr>
          <p:cNvPr id="84995" name="Notes Placeholder 2"/>
          <p:cNvSpPr>
            <a:spLocks noGrp="1"/>
          </p:cNvSpPr>
          <p:nvPr>
            <p:ph type="body" idx="1"/>
          </p:nvPr>
        </p:nvSpPr>
        <p:spPr>
          <a:xfrm>
            <a:off x="687183" y="4345036"/>
            <a:ext cx="5483634" cy="4113982"/>
          </a:xfrm>
          <a:noFill/>
          <a:ln/>
        </p:spPr>
        <p:txBody>
          <a:bodyPr lIns="95701" tIns="47851" rIns="95701" bIns="47851"/>
          <a:lstStyle/>
          <a:p>
            <a:endParaRPr lang="zh-CN" altLang="en-US">
              <a:latin typeface="Arial" pitchFamily="34" charset="0"/>
            </a:endParaRPr>
          </a:p>
        </p:txBody>
      </p:sp>
      <p:sp>
        <p:nvSpPr>
          <p:cNvPr id="84996" name="Slide Number Placeholder 3"/>
          <p:cNvSpPr txBox="1">
            <a:spLocks noGrp="1"/>
          </p:cNvSpPr>
          <p:nvPr/>
        </p:nvSpPr>
        <p:spPr bwMode="auto">
          <a:xfrm>
            <a:off x="3884817" y="8683938"/>
            <a:ext cx="2972119" cy="458018"/>
          </a:xfrm>
          <a:prstGeom prst="rect">
            <a:avLst/>
          </a:prstGeom>
          <a:noFill/>
          <a:ln w="9525">
            <a:noFill/>
            <a:miter lim="800000"/>
            <a:headEnd/>
            <a:tailEnd/>
          </a:ln>
        </p:spPr>
        <p:txBody>
          <a:bodyPr lIns="95701" tIns="47851" rIns="95701" bIns="47851" anchor="b"/>
          <a:lstStyle/>
          <a:p>
            <a:pPr algn="r"/>
            <a:fld id="{A245C299-4312-481E-85C5-44B203ED66F2}" type="slidenum">
              <a:rPr lang="zh-TW" altLang="en-US" sz="1300">
                <a:solidFill>
                  <a:schemeClr val="tx1"/>
                </a:solidFill>
                <a:latin typeface="Arial" pitchFamily="34" charset="0"/>
              </a:rPr>
              <a:pPr algn="r"/>
              <a:t>7</a:t>
            </a:fld>
            <a:endParaRPr lang="en-US" altLang="zh-TW" sz="1300">
              <a:solidFill>
                <a:schemeClr val="tx1"/>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36156FAA-FC6E-480F-BEA1-555310A10DB6}" type="slidenum">
              <a:rPr lang="zh-TW" altLang="en-US"/>
              <a:pPr/>
              <a:t>19</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75349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B29E1EA5-15B1-4C3E-BB31-63045608C569}" type="slidenum">
              <a:rPr lang="zh-TW" altLang="en-US"/>
              <a:pPr/>
              <a:t>20</a:t>
            </a:fld>
            <a:endParaRPr lang="en-US" altLang="zh-TW"/>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7547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8</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D88CC5F5-25DA-468F-9FE4-4F6EA81FD8DC}" type="slidenum">
              <a:rPr lang="zh-TW" altLang="en-US"/>
              <a:pPr/>
              <a:t>9</a:t>
            </a:fld>
            <a:endParaRPr lang="en-US" altLang="zh-TW"/>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855A1786-C1D0-4AFC-971A-AF648CCF7B2B}" type="slidenum">
              <a:rPr lang="zh-TW" altLang="en-US"/>
              <a:pPr/>
              <a:t>10</a:t>
            </a:fld>
            <a:endParaRPr lang="en-US" altLang="zh-TW"/>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5068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p>
            <a:fld id="{05D75A3D-FAFD-4006-BE24-E395B7F47DEB}" type="slidenum">
              <a:rPr lang="zh-TW" altLang="en-US"/>
              <a:pPr/>
              <a:t>11</a:t>
            </a:fld>
            <a:endParaRPr lang="en-US" altLang="zh-TW"/>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36156FAA-FC6E-480F-BEA1-555310A10DB6}" type="slidenum">
              <a:rPr lang="zh-TW" altLang="en-US"/>
              <a:pPr/>
              <a:t>12</a:t>
            </a:fld>
            <a:endParaRPr lang="en-US" altLang="zh-TW"/>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B29E1EA5-15B1-4C3E-BB31-63045608C569}" type="slidenum">
              <a:rPr lang="zh-TW" altLang="en-US"/>
              <a:pPr/>
              <a:t>13</a:t>
            </a:fld>
            <a:endParaRPr lang="en-US" altLang="zh-TW"/>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1E9E04C6-610F-4A88-A09D-8C2EEFD0987E}" type="slidenum">
              <a:rPr lang="zh-TW" altLang="en-US"/>
              <a:pPr/>
              <a:t>14</a:t>
            </a:fld>
            <a:endParaRPr lang="en-US" altLang="zh-TW"/>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E766E241-D1B9-47E5-9A0C-BF818975F342}" type="slidenum">
              <a:rPr lang="zh-TW" altLang="en-US"/>
              <a:pPr/>
              <a:t>15</a:t>
            </a:fld>
            <a:endParaRPr lang="en-US" altLang="zh-TW"/>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image" Target="../media/image1.tmp"/><Relationship Id="rId2" Type="http://schemas.openxmlformats.org/officeDocument/2006/relationships/tags" Target="../tags/tag12.xml"/><Relationship Id="rId16"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18.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1.tmp"/><Relationship Id="rId2" Type="http://schemas.openxmlformats.org/officeDocument/2006/relationships/tags" Target="../tags/tag27.xml"/><Relationship Id="rId16"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r>
              <a:rPr lang="en-US" sz="4950" dirty="0"/>
              <a:t/>
            </a:r>
            <a:br>
              <a:rPr lang="en-US" sz="4950" dirty="0"/>
            </a:br>
            <a:r>
              <a:rPr lang="en-US" sz="4950" dirty="0"/>
              <a:t>Software Architecture</a:t>
            </a:r>
            <a:endParaRPr lang="en-US" sz="3300" dirty="0"/>
          </a:p>
        </p:txBody>
      </p:sp>
      <p:sp>
        <p:nvSpPr>
          <p:cNvPr id="7" name="副标题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800226" y="457200"/>
            <a:ext cx="8791575" cy="838200"/>
          </a:xfrm>
        </p:spPr>
        <p:txBody>
          <a:bodyPr/>
          <a:lstStyle/>
          <a:p>
            <a:pPr eaLnBrk="1" hangingPunct="1">
              <a:defRPr/>
            </a:pPr>
            <a:r>
              <a:rPr lang="en-GB" altLang="zh-TW" sz="3600" dirty="0">
                <a:latin typeface="Times New Roman" pitchFamily="18" charset="0"/>
                <a:cs typeface="Times New Roman" pitchFamily="18" charset="0"/>
              </a:rPr>
              <a:t>Interoperability Requirements</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904775" y="1676400"/>
            <a:ext cx="9763225" cy="4493394"/>
          </a:xfrm>
        </p:spPr>
        <p:txBody>
          <a:bodyPr>
            <a:normAutofit fontScale="92500" lnSpcReduction="10000"/>
          </a:bodyPr>
          <a:lstStyle/>
          <a:p>
            <a:pPr>
              <a:lnSpc>
                <a:spcPct val="80000"/>
              </a:lnSpc>
            </a:pPr>
            <a:r>
              <a:rPr lang="en-GB" altLang="zh-TW" dirty="0"/>
              <a:t>No change</a:t>
            </a:r>
            <a:r>
              <a:rPr lang="en-GB" altLang="zh-CN" dirty="0"/>
              <a:t> should be imposed on</a:t>
            </a:r>
            <a:r>
              <a:rPr lang="en-GB" altLang="zh-TW" dirty="0"/>
              <a:t> </a:t>
            </a:r>
            <a:r>
              <a:rPr lang="en-GB" altLang="zh-CN" dirty="0"/>
              <a:t>the </a:t>
            </a:r>
            <a:r>
              <a:rPr lang="en-GB" altLang="zh-TW" dirty="0"/>
              <a:t>existing service discovery mechanisms</a:t>
            </a:r>
          </a:p>
          <a:p>
            <a:pPr>
              <a:lnSpc>
                <a:spcPct val="80000"/>
              </a:lnSpc>
            </a:pPr>
            <a:endParaRPr lang="en-GB" altLang="zh-TW" dirty="0"/>
          </a:p>
          <a:p>
            <a:pPr>
              <a:lnSpc>
                <a:spcPct val="80000"/>
              </a:lnSpc>
            </a:pPr>
            <a:r>
              <a:rPr lang="en-GB" altLang="zh-TW" dirty="0"/>
              <a:t>No change</a:t>
            </a:r>
            <a:r>
              <a:rPr lang="en-GB" altLang="zh-CN" dirty="0"/>
              <a:t> should be imposed on</a:t>
            </a:r>
            <a:r>
              <a:rPr lang="en-GB" altLang="zh-TW" dirty="0"/>
              <a:t> </a:t>
            </a:r>
            <a:r>
              <a:rPr lang="en-GB" altLang="zh-CN" dirty="0"/>
              <a:t>the </a:t>
            </a:r>
            <a:r>
              <a:rPr lang="en-GB" altLang="zh-TW" dirty="0"/>
              <a:t>services registered in domains</a:t>
            </a:r>
          </a:p>
          <a:p>
            <a:pPr>
              <a:lnSpc>
                <a:spcPct val="80000"/>
              </a:lnSpc>
            </a:pPr>
            <a:endParaRPr lang="en-GB" altLang="zh-TW" dirty="0"/>
          </a:p>
          <a:p>
            <a:pPr>
              <a:lnSpc>
                <a:spcPct val="80000"/>
              </a:lnSpc>
            </a:pPr>
            <a:r>
              <a:rPr lang="en-GB" altLang="zh-TW" dirty="0"/>
              <a:t>No functionality of the environment</a:t>
            </a:r>
            <a:r>
              <a:rPr lang="en-GB" altLang="zh-CN" dirty="0"/>
              <a:t> should be </a:t>
            </a:r>
            <a:r>
              <a:rPr lang="en-GB" altLang="zh-TW" dirty="0"/>
              <a:t>compromise</a:t>
            </a:r>
            <a:r>
              <a:rPr lang="en-GB" altLang="zh-CN" dirty="0"/>
              <a:t>d</a:t>
            </a:r>
          </a:p>
          <a:p>
            <a:pPr>
              <a:lnSpc>
                <a:spcPct val="80000"/>
              </a:lnSpc>
            </a:pPr>
            <a:endParaRPr lang="en-GB" altLang="zh-CN" dirty="0"/>
          </a:p>
          <a:p>
            <a:pPr>
              <a:lnSpc>
                <a:spcPct val="80000"/>
              </a:lnSpc>
            </a:pPr>
            <a:r>
              <a:rPr lang="en-GB" altLang="zh-CN" dirty="0"/>
              <a:t>The system should be </a:t>
            </a:r>
            <a:r>
              <a:rPr lang="en-GB" altLang="zh-TW" dirty="0"/>
              <a:t>lightweight</a:t>
            </a:r>
            <a:r>
              <a:rPr lang="en-GB" altLang="zh-CN" dirty="0"/>
              <a:t>, </a:t>
            </a:r>
            <a:r>
              <a:rPr lang="en-GB" altLang="zh-TW" dirty="0"/>
              <a:t>scalable</a:t>
            </a:r>
            <a:r>
              <a:rPr lang="en-GB" altLang="zh-CN" dirty="0"/>
              <a:t>, and extendable</a:t>
            </a:r>
          </a:p>
          <a:p>
            <a:pPr>
              <a:lnSpc>
                <a:spcPct val="80000"/>
              </a:lnSpc>
            </a:pPr>
            <a:endParaRPr lang="en-GB" altLang="zh-TW" dirty="0"/>
          </a:p>
          <a:p>
            <a:pPr>
              <a:lnSpc>
                <a:spcPct val="80000"/>
              </a:lnSpc>
            </a:pPr>
            <a:r>
              <a:rPr lang="en-GB" altLang="zh-TW" dirty="0"/>
              <a:t>Support both </a:t>
            </a:r>
            <a:r>
              <a:rPr lang="en-GB" altLang="zh-CN" dirty="0"/>
              <a:t>standard and tailor-made </a:t>
            </a:r>
            <a:r>
              <a:rPr lang="en-GB" altLang="zh-TW" dirty="0"/>
              <a:t>service discovery mechanisms</a:t>
            </a:r>
            <a:endParaRPr lang="zh-TW" altLang="en-US" dirty="0"/>
          </a:p>
        </p:txBody>
      </p:sp>
    </p:spTree>
    <p:extLst>
      <p:ext uri="{BB962C8B-B14F-4D97-AF65-F5344CB8AC3E}">
        <p14:creationId xmlns:p14="http://schemas.microsoft.com/office/powerpoint/2010/main" val="22073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descr="untitled2"/>
          <p:cNvPicPr>
            <a:picLocks noGrp="1" noChangeAspect="1" noChangeArrowheads="1"/>
          </p:cNvPicPr>
          <p:nvPr>
            <p:ph type="body" idx="1"/>
          </p:nvPr>
        </p:nvPicPr>
        <p:blipFill>
          <a:blip r:embed="rId3"/>
          <a:srcRect/>
          <a:stretch>
            <a:fillRect/>
          </a:stretch>
        </p:blipFill>
        <p:spPr>
          <a:xfrm>
            <a:off x="566001" y="794740"/>
            <a:ext cx="5295784" cy="6063260"/>
          </a:xfrm>
          <a:noFill/>
        </p:spPr>
      </p:pic>
      <p:sp>
        <p:nvSpPr>
          <p:cNvPr id="549890"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System Model </a:t>
            </a:r>
            <a:r>
              <a:rPr lang="en-US" altLang="zh-CN" sz="3600" dirty="0">
                <a:latin typeface="Times New Roman" pitchFamily="18" charset="0"/>
                <a:cs typeface="Times New Roman" pitchFamily="18" charset="0"/>
              </a:rPr>
              <a:t>and Architecture</a:t>
            </a:r>
            <a:endParaRPr lang="en-US" altLang="zh-TW" sz="3600" dirty="0">
              <a:latin typeface="Times New Roman" pitchFamily="18" charset="0"/>
              <a:cs typeface="Times New Roman" pitchFamily="18" charset="0"/>
            </a:endParaRPr>
          </a:p>
        </p:txBody>
      </p:sp>
      <p:sp>
        <p:nvSpPr>
          <p:cNvPr id="549893" name="Rectangle 5"/>
          <p:cNvSpPr>
            <a:spLocks noChangeArrowheads="1"/>
          </p:cNvSpPr>
          <p:nvPr/>
        </p:nvSpPr>
        <p:spPr bwMode="auto">
          <a:xfrm>
            <a:off x="6629400" y="1600200"/>
            <a:ext cx="3810000" cy="4592638"/>
          </a:xfrm>
          <a:prstGeom prst="rect">
            <a:avLst/>
          </a:prstGeom>
          <a:noFill/>
          <a:ln w="9525">
            <a:noFill/>
            <a:miter lim="800000"/>
            <a:headEnd/>
            <a:tailEnd/>
          </a:ln>
        </p:spPr>
        <p:txBody>
          <a:bodyPr anchor="ctr">
            <a:spAutoFit/>
          </a:bodyPr>
          <a:lstStyle/>
          <a:p>
            <a:pPr marL="342900" indent="-342900" eaLnBrk="0" hangingPunct="0">
              <a:spcBef>
                <a:spcPct val="20000"/>
              </a:spcBef>
              <a:buClr>
                <a:schemeClr val="folHlink"/>
              </a:buClr>
              <a:buSzPct val="90000"/>
              <a:buBlip>
                <a:blip r:embed="rId4"/>
              </a:buBlip>
              <a:defRPr/>
            </a:pPr>
            <a:r>
              <a:rPr lang="en-GB" altLang="zh-TW" sz="2000" b="1" dirty="0">
                <a:latin typeface="Times New Roman" pitchFamily="18" charset="0"/>
              </a:rPr>
              <a:t>Environment </a:t>
            </a:r>
          </a:p>
          <a:p>
            <a:pPr marL="742950" lvl="1" indent="-285750" eaLnBrk="0" hangingPunct="0">
              <a:spcBef>
                <a:spcPct val="20000"/>
              </a:spcBef>
              <a:buClr>
                <a:schemeClr val="hlink"/>
              </a:buClr>
              <a:buSzPct val="90000"/>
              <a:buBlip>
                <a:blip r:embed="rId5"/>
              </a:buBlip>
              <a:defRPr/>
            </a:pPr>
            <a:r>
              <a:rPr lang="en-GB" altLang="zh-TW" dirty="0">
                <a:latin typeface="Times New Roman" pitchFamily="18" charset="0"/>
              </a:rPr>
              <a:t>Service Discovery Domain, </a:t>
            </a:r>
            <a:r>
              <a:rPr lang="en-GB" altLang="zh-CN" dirty="0">
                <a:latin typeface="Times New Roman" pitchFamily="18" charset="0"/>
              </a:rPr>
              <a:t>where a</a:t>
            </a:r>
            <a:r>
              <a:rPr lang="en-GB" altLang="zh-TW" dirty="0">
                <a:latin typeface="Times New Roman" pitchFamily="18" charset="0"/>
              </a:rPr>
              <a:t> </a:t>
            </a:r>
            <a:r>
              <a:rPr lang="en-GB" altLang="zh-CN" dirty="0">
                <a:latin typeface="Times New Roman" pitchFamily="18" charset="0"/>
              </a:rPr>
              <a:t>native </a:t>
            </a:r>
            <a:r>
              <a:rPr lang="en-GB" altLang="zh-TW" dirty="0">
                <a:latin typeface="Times New Roman" pitchFamily="18" charset="0"/>
              </a:rPr>
              <a:t>service discovery </a:t>
            </a:r>
            <a:r>
              <a:rPr lang="en-GB" altLang="zh-CN" dirty="0">
                <a:latin typeface="Times New Roman" pitchFamily="18" charset="0"/>
              </a:rPr>
              <a:t>system</a:t>
            </a:r>
            <a:r>
              <a:rPr lang="en-GB" altLang="zh-TW" dirty="0">
                <a:latin typeface="Times New Roman" pitchFamily="18" charset="0"/>
              </a:rPr>
              <a:t> is able to find a specified resources if </a:t>
            </a:r>
            <a:r>
              <a:rPr lang="en-GB" altLang="zh-CN" dirty="0">
                <a:latin typeface="Times New Roman" pitchFamily="18" charset="0"/>
              </a:rPr>
              <a:t>they are</a:t>
            </a:r>
            <a:r>
              <a:rPr lang="en-GB" altLang="zh-TW" dirty="0">
                <a:latin typeface="Times New Roman" pitchFamily="18" charset="0"/>
              </a:rPr>
              <a:t> available in the domain.</a:t>
            </a:r>
            <a:r>
              <a:rPr lang="en-US" altLang="zh-TW" dirty="0">
                <a:latin typeface="Times New Roman" pitchFamily="18" charset="0"/>
              </a:rPr>
              <a:t> </a:t>
            </a:r>
          </a:p>
          <a:p>
            <a:pPr marL="342900" indent="-342900" eaLnBrk="0" hangingPunct="0">
              <a:spcBef>
                <a:spcPct val="20000"/>
              </a:spcBef>
              <a:buClr>
                <a:schemeClr val="folHlink"/>
              </a:buClr>
              <a:buSzPct val="90000"/>
              <a:buBlip>
                <a:blip r:embed="rId4"/>
              </a:buBlip>
              <a:defRPr/>
            </a:pPr>
            <a:r>
              <a:rPr lang="en-US" altLang="zh-CN" sz="2000" b="1" dirty="0">
                <a:latin typeface="Times New Roman" pitchFamily="18" charset="0"/>
              </a:rPr>
              <a:t>Services </a:t>
            </a:r>
          </a:p>
          <a:p>
            <a:pPr marL="742950" lvl="1" indent="-285750" eaLnBrk="0" hangingPunct="0">
              <a:spcBef>
                <a:spcPct val="20000"/>
              </a:spcBef>
              <a:buClr>
                <a:schemeClr val="hlink"/>
              </a:buClr>
              <a:buSzPct val="90000"/>
              <a:buBlip>
                <a:blip r:embed="rId5"/>
              </a:buBlip>
              <a:defRPr/>
            </a:pPr>
            <a:r>
              <a:rPr lang="en-US" altLang="zh-CN" dirty="0">
                <a:latin typeface="Times New Roman" pitchFamily="18" charset="0"/>
              </a:rPr>
              <a:t>provided by hardware devices, software, and other entities</a:t>
            </a:r>
          </a:p>
          <a:p>
            <a:pPr marL="742950" lvl="1" indent="-285750" eaLnBrk="0" hangingPunct="0">
              <a:spcBef>
                <a:spcPct val="20000"/>
              </a:spcBef>
              <a:buClr>
                <a:schemeClr val="hlink"/>
              </a:buClr>
              <a:buSzPct val="90000"/>
              <a:buBlip>
                <a:blip r:embed="rId5"/>
              </a:buBlip>
              <a:defRPr/>
            </a:pPr>
            <a:r>
              <a:rPr lang="en-US" altLang="zh-CN" dirty="0">
                <a:latin typeface="Times New Roman" pitchFamily="18" charset="0"/>
              </a:rPr>
              <a:t>Examples: weather forecast, stock quotes, and language translation. - provided directly or via another device</a:t>
            </a:r>
          </a:p>
          <a:p>
            <a:pPr marL="285750" indent="-285750" eaLnBrk="0" hangingPunct="0">
              <a:spcBef>
                <a:spcPct val="20000"/>
              </a:spcBef>
              <a:buClr>
                <a:schemeClr val="hlink"/>
              </a:buClr>
              <a:buSzPct val="90000"/>
              <a:buBlip>
                <a:blip r:embed="rId5"/>
              </a:buBlip>
              <a:defRPr/>
            </a:pPr>
            <a:endParaRPr lang="en-US" altLang="zh-TW" dirty="0">
              <a:latin typeface="Times New Roman" pitchFamily="18" charset="0"/>
            </a:endParaRPr>
          </a:p>
        </p:txBody>
      </p:sp>
    </p:spTree>
    <p:extLst>
      <p:ext uri="{BB962C8B-B14F-4D97-AF65-F5344CB8AC3E}">
        <p14:creationId xmlns:p14="http://schemas.microsoft.com/office/powerpoint/2010/main" val="178685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876426" y="3048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Primitives (UAP) </a:t>
            </a:r>
          </a:p>
        </p:txBody>
      </p:sp>
      <p:pic>
        <p:nvPicPr>
          <p:cNvPr id="46083" name="Picture 4" descr="Primitives_new"/>
          <p:cNvPicPr>
            <a:picLocks noGrp="1" noChangeAspect="1" noChangeArrowheads="1"/>
          </p:cNvPicPr>
          <p:nvPr>
            <p:ph type="body" idx="1"/>
          </p:nvPr>
        </p:nvPicPr>
        <p:blipFill>
          <a:blip r:embed="rId3"/>
          <a:srcRect/>
          <a:stretch>
            <a:fillRect/>
          </a:stretch>
        </p:blipFill>
        <p:spPr>
          <a:xfrm>
            <a:off x="3200400" y="1185864"/>
            <a:ext cx="5867400" cy="3767137"/>
          </a:xfrm>
          <a:noFill/>
        </p:spPr>
      </p:pic>
      <p:sp>
        <p:nvSpPr>
          <p:cNvPr id="46084" name="Rectangle 5"/>
          <p:cNvSpPr>
            <a:spLocks noChangeArrowheads="1"/>
          </p:cNvSpPr>
          <p:nvPr/>
        </p:nvSpPr>
        <p:spPr bwMode="auto">
          <a:xfrm>
            <a:off x="3429001" y="4857750"/>
            <a:ext cx="5001497"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GB" altLang="zh-CN" sz="2000"/>
              <a:t>[Return_Values] </a:t>
            </a:r>
            <a:r>
              <a:rPr lang="en-GB" altLang="zh-CN" sz="2000">
                <a:solidFill>
                  <a:srgbClr val="00CCFF"/>
                </a:solidFill>
              </a:rPr>
              <a:t>Primitive_Name </a:t>
            </a:r>
            <a:r>
              <a:rPr lang="en-GB" altLang="zh-CN" sz="2000"/>
              <a:t>[Parameters]</a:t>
            </a:r>
          </a:p>
        </p:txBody>
      </p:sp>
      <p:sp>
        <p:nvSpPr>
          <p:cNvPr id="46085" name="Rectangle 6"/>
          <p:cNvSpPr>
            <a:spLocks noChangeArrowheads="1"/>
          </p:cNvSpPr>
          <p:nvPr/>
        </p:nvSpPr>
        <p:spPr bwMode="auto">
          <a:xfrm>
            <a:off x="2749551" y="5314950"/>
            <a:ext cx="6423425"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US" altLang="zh-CN" sz="2000"/>
              <a:t>[RV_ST, RV_F, RV_S] </a:t>
            </a:r>
            <a:r>
              <a:rPr lang="en-US" altLang="zh-CN" sz="2000">
                <a:solidFill>
                  <a:srgbClr val="00CCFF"/>
                </a:solidFill>
              </a:rPr>
              <a:t>Discovery</a:t>
            </a:r>
            <a:r>
              <a:rPr lang="en-US" altLang="zh-CN" sz="2000"/>
              <a:t> (Service Type, Filter, Security)</a:t>
            </a:r>
            <a:endParaRPr lang="en-GB" altLang="zh-CN" sz="2000"/>
          </a:p>
        </p:txBody>
      </p:sp>
      <p:sp>
        <p:nvSpPr>
          <p:cNvPr id="46086" name="Rectangle 7"/>
          <p:cNvSpPr>
            <a:spLocks noChangeArrowheads="1"/>
          </p:cNvSpPr>
          <p:nvPr/>
        </p:nvSpPr>
        <p:spPr bwMode="auto">
          <a:xfrm>
            <a:off x="2819400" y="5791200"/>
            <a:ext cx="6244530" cy="400110"/>
          </a:xfrm>
          <a:prstGeom prst="rect">
            <a:avLst/>
          </a:prstGeom>
          <a:noFill/>
          <a:ln w="9525">
            <a:noFill/>
            <a:miter lim="800000"/>
            <a:headEnd/>
            <a:tailEnd/>
          </a:ln>
        </p:spPr>
        <p:txBody>
          <a:bodyPr wrap="none">
            <a:spAutoFit/>
          </a:bodyPr>
          <a:lstStyle/>
          <a:p>
            <a:r>
              <a:rPr lang="en-GB" altLang="zh-CN" sz="2000"/>
              <a:t>[RV_status] </a:t>
            </a:r>
            <a:r>
              <a:rPr lang="en-GB" altLang="zh-CN" sz="2000">
                <a:solidFill>
                  <a:srgbClr val="00CCFF"/>
                </a:solidFill>
              </a:rPr>
              <a:t>Access</a:t>
            </a:r>
            <a:r>
              <a:rPr lang="en-GB" altLang="zh-CN" sz="2000"/>
              <a:t> (ServiceID, Service Method, Attributes)</a:t>
            </a:r>
            <a:endParaRPr lang="zh-TW" altLang="en-US" sz="2000">
              <a:ea typeface="新細明體" charset="-120"/>
            </a:endParaRPr>
          </a:p>
        </p:txBody>
      </p:sp>
    </p:spTree>
    <p:extLst>
      <p:ext uri="{BB962C8B-B14F-4D97-AF65-F5344CB8AC3E}">
        <p14:creationId xmlns:p14="http://schemas.microsoft.com/office/powerpoint/2010/main" val="164843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Mapping (UAM)</a:t>
            </a:r>
          </a:p>
        </p:txBody>
      </p:sp>
      <p:pic>
        <p:nvPicPr>
          <p:cNvPr id="47107" name="Picture 4" descr="Mapping_new"/>
          <p:cNvPicPr>
            <a:picLocks noGrp="1" noChangeAspect="1" noChangeArrowheads="1"/>
          </p:cNvPicPr>
          <p:nvPr>
            <p:ph type="body" idx="1"/>
          </p:nvPr>
        </p:nvPicPr>
        <p:blipFill>
          <a:blip r:embed="rId3"/>
          <a:srcRect/>
          <a:stretch>
            <a:fillRect/>
          </a:stretch>
        </p:blipFill>
        <p:spPr>
          <a:xfrm>
            <a:off x="3505200" y="2259014"/>
            <a:ext cx="4724400" cy="3684587"/>
          </a:xfrm>
          <a:noFill/>
        </p:spPr>
      </p:pic>
      <p:sp>
        <p:nvSpPr>
          <p:cNvPr id="547845" name="Rectangle 5"/>
          <p:cNvSpPr>
            <a:spLocks noChangeArrowheads="1"/>
          </p:cNvSpPr>
          <p:nvPr/>
        </p:nvSpPr>
        <p:spPr bwMode="auto">
          <a:xfrm>
            <a:off x="1828800" y="4648200"/>
            <a:ext cx="3429000" cy="1570038"/>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 Description</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R</a:t>
            </a:r>
            <a:r>
              <a:rPr lang="en-GB" altLang="zh-CN" sz="1600">
                <a:latin typeface="Times New Roman" pitchFamily="18" charset="0"/>
                <a:ea typeface="新細明體" charset="-120"/>
                <a:cs typeface="Times New Roman" pitchFamily="18" charset="0"/>
              </a:rPr>
              <a:t>ules specifying</a:t>
            </a:r>
            <a:r>
              <a:rPr lang="en-GB" altLang="zh-TW" sz="1600">
                <a:latin typeface="Times New Roman" pitchFamily="18" charset="0"/>
                <a:ea typeface="新細明體" charset="-120"/>
                <a:cs typeface="Times New Roman" pitchFamily="18" charset="0"/>
              </a:rPr>
              <a:t> </a:t>
            </a:r>
            <a:r>
              <a:rPr lang="en-GB" altLang="zh-CN" sz="1600">
                <a:latin typeface="Times New Roman" pitchFamily="18" charset="0"/>
                <a:ea typeface="新細明體" charset="-120"/>
                <a:cs typeface="Times New Roman" pitchFamily="18" charset="0"/>
              </a:rPr>
              <a:t>the</a:t>
            </a:r>
            <a:r>
              <a:rPr lang="en-GB" altLang="zh-TW" sz="1600">
                <a:latin typeface="Times New Roman" pitchFamily="18" charset="0"/>
                <a:ea typeface="新細明體" charset="-120"/>
              </a:rPr>
              <a:t> characteristic</a:t>
            </a:r>
            <a:r>
              <a:rPr lang="en-GB" altLang="zh-CN" sz="1600">
                <a:latin typeface="Times New Roman" pitchFamily="18" charset="0"/>
                <a:cs typeface="Times New Roman" pitchFamily="18" charset="0"/>
              </a:rPr>
              <a:t>s</a:t>
            </a:r>
            <a:r>
              <a:rPr lang="en-GB" altLang="zh-TW" sz="1600">
                <a:latin typeface="Times New Roman" pitchFamily="18" charset="0"/>
                <a:ea typeface="新細明體" charset="-120"/>
              </a:rPr>
              <a:t> of </a:t>
            </a:r>
            <a:r>
              <a:rPr lang="en-GB" altLang="zh-CN" sz="1600">
                <a:latin typeface="Times New Roman" pitchFamily="18" charset="0"/>
                <a:cs typeface="Times New Roman" pitchFamily="18" charset="0"/>
              </a:rPr>
              <a:t>the service discovery protocol used in the </a:t>
            </a:r>
            <a:r>
              <a:rPr lang="en-GB" altLang="zh-TW" sz="1600">
                <a:latin typeface="Times New Roman" pitchFamily="18" charset="0"/>
                <a:ea typeface="新細明體" charset="-120"/>
              </a:rPr>
              <a:t>particular environment</a:t>
            </a:r>
            <a:r>
              <a:rPr lang="en-GB" altLang="zh-CN" sz="1600">
                <a:latin typeface="Times New Roman" pitchFamily="18" charset="0"/>
                <a:cs typeface="Times New Roman" pitchFamily="18" charset="0"/>
              </a:rPr>
              <a:t>, </a:t>
            </a:r>
            <a:r>
              <a:rPr lang="en-GB" altLang="zh-TW" sz="1600">
                <a:latin typeface="Times New Roman" pitchFamily="18" charset="0"/>
                <a:ea typeface="新細明體" charset="-120"/>
              </a:rPr>
              <a:t>in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form of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primitives extracted from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native </a:t>
            </a:r>
            <a:r>
              <a:rPr lang="en-GB" altLang="zh-CN" sz="1600">
                <a:latin typeface="Times New Roman" pitchFamily="18" charset="0"/>
                <a:cs typeface="Times New Roman" pitchFamily="18" charset="0"/>
              </a:rPr>
              <a:t>protocol</a:t>
            </a:r>
            <a:r>
              <a:rPr lang="en-US" altLang="zh-TW" sz="1600">
                <a:latin typeface="Times New Roman" pitchFamily="18" charset="0"/>
                <a:ea typeface="新細明體" charset="-120"/>
              </a:rPr>
              <a:t> </a:t>
            </a:r>
          </a:p>
        </p:txBody>
      </p:sp>
      <p:sp>
        <p:nvSpPr>
          <p:cNvPr id="547846" name="Rectangle 6"/>
          <p:cNvSpPr>
            <a:spLocks noChangeArrowheads="1"/>
          </p:cNvSpPr>
          <p:nvPr/>
        </p:nvSpPr>
        <p:spPr bwMode="auto">
          <a:xfrm>
            <a:off x="7467600" y="3400425"/>
            <a:ext cx="3048000" cy="1322388"/>
          </a:xfrm>
          <a:prstGeom prst="rect">
            <a:avLst/>
          </a:prstGeom>
          <a:noFill/>
          <a:ln w="9525">
            <a:noFill/>
            <a:miter lim="800000"/>
            <a:headEnd/>
            <a:tailEnd/>
          </a:ln>
        </p:spPr>
        <p:txBody>
          <a:bodyPr anchor="ctr">
            <a:spAutoFit/>
          </a:bodyPr>
          <a:lstStyle/>
          <a:p>
            <a:r>
              <a:rPr lang="en-GB" altLang="zh-TW" sz="1600" i="1" u="sng" dirty="0">
                <a:solidFill>
                  <a:srgbClr val="00CCFF"/>
                </a:solidFill>
                <a:latin typeface="Times New Roman" pitchFamily="18" charset="0"/>
                <a:ea typeface="新細明體" charset="-120"/>
                <a:cs typeface="Times New Roman" pitchFamily="18" charset="0"/>
              </a:rPr>
              <a:t>Translator</a:t>
            </a:r>
            <a:r>
              <a:rPr lang="en-GB" altLang="zh-TW" sz="1600" dirty="0">
                <a:latin typeface="Times New Roman" pitchFamily="18" charset="0"/>
                <a:ea typeface="新細明體" charset="-120"/>
                <a:cs typeface="Times New Roman" pitchFamily="18" charset="0"/>
              </a:rPr>
              <a:t> - </a:t>
            </a:r>
            <a:r>
              <a:rPr lang="en-US" altLang="zh-CN" sz="1600" dirty="0">
                <a:latin typeface="Times New Roman" pitchFamily="18" charset="0"/>
                <a:ea typeface="新細明體" charset="-120"/>
                <a:cs typeface="Times New Roman" pitchFamily="18" charset="0"/>
              </a:rPr>
              <a:t>Module that </a:t>
            </a:r>
            <a:r>
              <a:rPr lang="en-US" altLang="zh-CN" sz="1600" dirty="0">
                <a:highlight>
                  <a:srgbClr val="00FF00"/>
                </a:highlight>
                <a:latin typeface="Times New Roman" pitchFamily="18" charset="0"/>
                <a:ea typeface="新細明體" charset="-120"/>
                <a:cs typeface="Times New Roman" pitchFamily="18" charset="0"/>
              </a:rPr>
              <a:t>t</a:t>
            </a:r>
            <a:r>
              <a:rPr lang="en-GB" altLang="zh-CN" sz="1600" dirty="0" err="1">
                <a:highlight>
                  <a:srgbClr val="00FF00"/>
                </a:highlight>
                <a:latin typeface="Times New Roman" pitchFamily="18" charset="0"/>
                <a:ea typeface="新細明體" charset="-120"/>
                <a:cs typeface="Times New Roman" pitchFamily="18" charset="0"/>
              </a:rPr>
              <a:t>ranslates</a:t>
            </a:r>
            <a:r>
              <a:rPr lang="en-GB" altLang="zh-CN" sz="1600" dirty="0">
                <a:highlight>
                  <a:srgbClr val="00FF00"/>
                </a:highlight>
                <a:latin typeface="Times New Roman" pitchFamily="18" charset="0"/>
                <a:ea typeface="新細明體" charset="-120"/>
                <a:cs typeface="Times New Roman" pitchFamily="18" charset="0"/>
              </a:rPr>
              <a:t> UA primitives</a:t>
            </a:r>
            <a:r>
              <a:rPr lang="en-GB" altLang="zh-CN" sz="1600" dirty="0">
                <a:latin typeface="Times New Roman" pitchFamily="18" charset="0"/>
                <a:ea typeface="新細明體" charset="-120"/>
                <a:cs typeface="Times New Roman" pitchFamily="18" charset="0"/>
              </a:rPr>
              <a:t> into native primitives, and outputs an algorithm for service discovery using the native primitives</a:t>
            </a:r>
            <a:r>
              <a:rPr lang="en-US" altLang="zh-TW" sz="1600" dirty="0">
                <a:latin typeface="Times New Roman" pitchFamily="18" charset="0"/>
                <a:ea typeface="新細明體" charset="-120"/>
                <a:cs typeface="Times New Roman" pitchFamily="18" charset="0"/>
              </a:rPr>
              <a:t> </a:t>
            </a:r>
          </a:p>
        </p:txBody>
      </p:sp>
      <p:sp>
        <p:nvSpPr>
          <p:cNvPr id="547847" name="Rectangle 7"/>
          <p:cNvSpPr>
            <a:spLocks noChangeArrowheads="1"/>
          </p:cNvSpPr>
          <p:nvPr/>
        </p:nvSpPr>
        <p:spPr bwMode="auto">
          <a:xfrm>
            <a:off x="1752600" y="1495426"/>
            <a:ext cx="3429000" cy="1814513"/>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ESDA</a:t>
            </a:r>
            <a:r>
              <a:rPr lang="en-GB" altLang="zh-TW" sz="1600" u="sng">
                <a:solidFill>
                  <a:srgbClr val="00CCFF"/>
                </a:solidFill>
                <a:latin typeface="Times New Roman" pitchFamily="18" charset="0"/>
                <a:ea typeface="新細明體" charset="-120"/>
                <a:cs typeface="Times New Roman" pitchFamily="18" charset="0"/>
              </a:rPr>
              <a:t> </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A</a:t>
            </a:r>
            <a:r>
              <a:rPr lang="en-GB" altLang="zh-CN" sz="1600">
                <a:latin typeface="Times New Roman" pitchFamily="18" charset="0"/>
                <a:ea typeface="新細明體" charset="-120"/>
                <a:cs typeface="Times New Roman" pitchFamily="18" charset="0"/>
              </a:rPr>
              <a:t>gent that uses the algorithm generated by Translator to perform service discovery in the target environment. Depending on the native service discovery protocol, ESDA can register for service advertisements or performs active service discovery</a:t>
            </a:r>
            <a:r>
              <a:rPr lang="en-US" altLang="zh-TW" sz="1600">
                <a:latin typeface="Times New Roman" pitchFamily="18" charset="0"/>
                <a:ea typeface="新細明體" charset="-120"/>
                <a:cs typeface="Times New Roman" pitchFamily="18" charset="0"/>
              </a:rPr>
              <a:t> </a:t>
            </a:r>
          </a:p>
        </p:txBody>
      </p:sp>
    </p:spTree>
    <p:extLst>
      <p:ext uri="{BB962C8B-B14F-4D97-AF65-F5344CB8AC3E}">
        <p14:creationId xmlns:p14="http://schemas.microsoft.com/office/powerpoint/2010/main" val="188208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47845"/>
                                        </p:tgtEl>
                                      </p:cBhvr>
                                    </p:animEffect>
                                    <p:set>
                                      <p:cBhvr>
                                        <p:cTn id="11" dur="1" fill="hold">
                                          <p:stCondLst>
                                            <p:cond delay="499"/>
                                          </p:stCondLst>
                                        </p:cTn>
                                        <p:tgtEl>
                                          <p:spTgt spid="547845"/>
                                        </p:tgtEl>
                                        <p:attrNameLst>
                                          <p:attrName>style.visibility</p:attrName>
                                        </p:attrNameLst>
                                      </p:cBhvr>
                                      <p:to>
                                        <p:strVal val="hidden"/>
                                      </p:to>
                                    </p:set>
                                  </p:childTnLst>
                                </p:cTn>
                              </p:par>
                              <p:par>
                                <p:cTn id="12" presetID="1" presetClass="entr" presetSubtype="0" fill="hold" grpId="0" nodeType="withEffect">
                                  <p:stCondLst>
                                    <p:cond delay="500"/>
                                  </p:stCondLst>
                                  <p:childTnLst>
                                    <p:set>
                                      <p:cBhvr>
                                        <p:cTn id="13" dur="1" fill="hold">
                                          <p:stCondLst>
                                            <p:cond delay="0"/>
                                          </p:stCondLst>
                                        </p:cTn>
                                        <p:tgtEl>
                                          <p:spTgt spid="5478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547846"/>
                                        </p:tgtEl>
                                      </p:cBhvr>
                                    </p:animEffect>
                                    <p:set>
                                      <p:cBhvr>
                                        <p:cTn id="18" dur="1" fill="hold">
                                          <p:stCondLst>
                                            <p:cond delay="499"/>
                                          </p:stCondLst>
                                        </p:cTn>
                                        <p:tgtEl>
                                          <p:spTgt spid="547846"/>
                                        </p:tgtEl>
                                        <p:attrNameLst>
                                          <p:attrName>style.visibility</p:attrName>
                                        </p:attrNameLst>
                                      </p:cBhvr>
                                      <p:to>
                                        <p:strVal val="hidden"/>
                                      </p:to>
                                    </p:set>
                                  </p:childTnLst>
                                </p:cTn>
                              </p:par>
                              <p:par>
                                <p:cTn id="19" presetID="1" presetClass="entr" presetSubtype="0" fill="hold" grpId="0" nodeType="withEffect">
                                  <p:stCondLst>
                                    <p:cond delay="500"/>
                                  </p:stCondLst>
                                  <p:childTnLst>
                                    <p:set>
                                      <p:cBhvr>
                                        <p:cTn id="20" dur="1" fill="hold">
                                          <p:stCondLst>
                                            <p:cond delay="0"/>
                                          </p:stCondLst>
                                        </p:cTn>
                                        <p:tgtEl>
                                          <p:spTgt spid="547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p:bldP spid="547845" grpId="1"/>
      <p:bldP spid="547846" grpId="0"/>
      <p:bldP spid="547846" grpId="1"/>
      <p:bldP spid="5478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r>
              <a:rPr lang="en-US" altLang="zh-CN" sz="3600" dirty="0">
                <a:latin typeface="Times New Roman" pitchFamily="18" charset="0"/>
                <a:cs typeface="Times New Roman" pitchFamily="18" charset="0"/>
              </a:rPr>
              <a:t>Simulation  Results  </a:t>
            </a:r>
            <a:endParaRPr lang="zh-TW" altLang="en-US" sz="3600" dirty="0">
              <a:latin typeface="Times New Roman" pitchFamily="18" charset="0"/>
              <a:cs typeface="Times New Roman" pitchFamily="18" charset="0"/>
            </a:endParaRPr>
          </a:p>
        </p:txBody>
      </p:sp>
      <p:sp>
        <p:nvSpPr>
          <p:cNvPr id="94211" name="Rectangle 8"/>
          <p:cNvSpPr>
            <a:spLocks noChangeArrowheads="1"/>
          </p:cNvSpPr>
          <p:nvPr/>
        </p:nvSpPr>
        <p:spPr bwMode="auto">
          <a:xfrm>
            <a:off x="1828800" y="3581400"/>
            <a:ext cx="8534400" cy="2776538"/>
          </a:xfrm>
          <a:prstGeom prst="rect">
            <a:avLst/>
          </a:prstGeom>
          <a:noFill/>
          <a:ln w="9525">
            <a:noFill/>
            <a:miter lim="800000"/>
            <a:headEnd/>
            <a:tailEnd/>
          </a:ln>
        </p:spPr>
        <p:txBody>
          <a:bodyPr anchor="ctr">
            <a:spAutoFit/>
          </a:bodyPr>
          <a:lstStyle/>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For the too sparse network, neither approach with UA not without UA can achieve good results. </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The more neighbors the node has the bigger success rate of finding the preferred collaboration partner, quality improves as well. </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When the network is very dense, the improvement is not visible any more -  additional neighbors available for the node to choose from are treated as duplication.</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Approach with UA always results with providing bigger choice to the node, which in turn gives better success rate and higher quality.</a:t>
            </a:r>
          </a:p>
          <a:p>
            <a:pPr marL="342900" indent="-342900" eaLnBrk="0" hangingPunct="0">
              <a:lnSpc>
                <a:spcPct val="80000"/>
              </a:lnSpc>
              <a:spcBef>
                <a:spcPct val="20000"/>
              </a:spcBef>
              <a:buClr>
                <a:schemeClr val="folHlink"/>
              </a:buClr>
              <a:buSzPct val="90000"/>
              <a:buBlip>
                <a:blip r:embed="rId3"/>
              </a:buBlip>
            </a:pPr>
            <a:r>
              <a:rPr lang="en-US" altLang="zh-TW">
                <a:latin typeface="Times New Roman" pitchFamily="18" charset="0"/>
                <a:ea typeface="Arial Unicode MS" pitchFamily="34" charset="-128"/>
              </a:rPr>
              <a:t>With UA and without UA results are not very symmetric. The network for the approach with UA becomes “too dense” earlier than for the approach without UA.</a:t>
            </a:r>
          </a:p>
          <a:p>
            <a:pPr marL="342900" indent="-342900">
              <a:buFont typeface="Wingdings" pitchFamily="2" charset="2"/>
              <a:buChar char="§"/>
            </a:pPr>
            <a:endParaRPr lang="en-GB" altLang="zh-TW" sz="1400">
              <a:ea typeface="新細明體" charset="-120"/>
            </a:endParaRPr>
          </a:p>
        </p:txBody>
      </p:sp>
      <p:pic>
        <p:nvPicPr>
          <p:cNvPr id="48132" name="Picture 4"/>
          <p:cNvPicPr>
            <a:picLocks noChangeAspect="1" noChangeArrowheads="1"/>
          </p:cNvPicPr>
          <p:nvPr/>
        </p:nvPicPr>
        <p:blipFill>
          <a:blip r:embed="rId4"/>
          <a:srcRect/>
          <a:stretch>
            <a:fillRect/>
          </a:stretch>
        </p:blipFill>
        <p:spPr bwMode="auto">
          <a:xfrm>
            <a:off x="7467600" y="1371600"/>
            <a:ext cx="2743200" cy="1936750"/>
          </a:xfrm>
          <a:prstGeom prst="rect">
            <a:avLst/>
          </a:prstGeom>
          <a:noFill/>
          <a:ln w="9525">
            <a:noFill/>
            <a:miter lim="800000"/>
            <a:headEnd/>
            <a:tailEnd/>
          </a:ln>
        </p:spPr>
      </p:pic>
      <p:pic>
        <p:nvPicPr>
          <p:cNvPr id="48133" name="Picture 5"/>
          <p:cNvPicPr>
            <a:picLocks noChangeAspect="1" noChangeArrowheads="1"/>
          </p:cNvPicPr>
          <p:nvPr/>
        </p:nvPicPr>
        <p:blipFill>
          <a:blip r:embed="rId5"/>
          <a:srcRect/>
          <a:stretch>
            <a:fillRect/>
          </a:stretch>
        </p:blipFill>
        <p:spPr bwMode="auto">
          <a:xfrm>
            <a:off x="4702176" y="1371600"/>
            <a:ext cx="2765425" cy="1981200"/>
          </a:xfrm>
          <a:prstGeom prst="rect">
            <a:avLst/>
          </a:prstGeom>
          <a:noFill/>
          <a:ln w="9525">
            <a:noFill/>
            <a:miter lim="800000"/>
            <a:headEnd/>
            <a:tailEnd/>
          </a:ln>
        </p:spPr>
      </p:pic>
      <p:pic>
        <p:nvPicPr>
          <p:cNvPr id="48134" name="Picture 6"/>
          <p:cNvPicPr>
            <a:picLocks noChangeAspect="1" noChangeArrowheads="1"/>
          </p:cNvPicPr>
          <p:nvPr/>
        </p:nvPicPr>
        <p:blipFill>
          <a:blip r:embed="rId6"/>
          <a:srcRect/>
          <a:stretch>
            <a:fillRect/>
          </a:stretch>
        </p:blipFill>
        <p:spPr bwMode="auto">
          <a:xfrm>
            <a:off x="1917700" y="1354138"/>
            <a:ext cx="2806700" cy="1998662"/>
          </a:xfrm>
          <a:prstGeom prst="rect">
            <a:avLst/>
          </a:prstGeom>
          <a:noFill/>
          <a:ln w="9525">
            <a:noFill/>
            <a:miter lim="800000"/>
            <a:headEnd/>
            <a:tailEnd/>
          </a:ln>
        </p:spPr>
      </p:pic>
    </p:spTree>
    <p:extLst>
      <p:ext uri="{BB962C8B-B14F-4D97-AF65-F5344CB8AC3E}">
        <p14:creationId xmlns:p14="http://schemas.microsoft.com/office/powerpoint/2010/main" val="323539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eaLnBrk="1" hangingPunct="1">
              <a:defRPr/>
            </a:pPr>
            <a:r>
              <a:rPr lang="en-US" altLang="zh-TW" sz="3600" dirty="0">
                <a:latin typeface="Times New Roman" pitchFamily="18" charset="0"/>
                <a:cs typeface="Times New Roman" pitchFamily="18" charset="0"/>
              </a:rPr>
              <a:t>Experiment </a:t>
            </a:r>
            <a:r>
              <a:rPr lang="en-US" altLang="zh-CN" sz="3600" dirty="0">
                <a:latin typeface="Times New Roman" pitchFamily="18" charset="0"/>
                <a:cs typeface="Times New Roman" pitchFamily="18" charset="0"/>
              </a:rPr>
              <a:t> Results</a:t>
            </a:r>
            <a:r>
              <a:rPr lang="en-US" altLang="zh-TW" sz="3600" dirty="0">
                <a:latin typeface="Times New Roman" pitchFamily="18" charset="0"/>
                <a:cs typeface="Times New Roman" pitchFamily="18" charset="0"/>
              </a:rPr>
              <a:t> </a:t>
            </a:r>
            <a:endParaRPr lang="zh-TW" altLang="en-US" sz="3600" dirty="0">
              <a:latin typeface="Times New Roman" pitchFamily="18" charset="0"/>
              <a:cs typeface="Times New Roman" pitchFamily="18" charset="0"/>
            </a:endParaRPr>
          </a:p>
        </p:txBody>
      </p:sp>
      <p:graphicFrame>
        <p:nvGraphicFramePr>
          <p:cNvPr id="587779" name="Object 2"/>
          <p:cNvGraphicFramePr>
            <a:graphicFrameLocks noGrp="1" noChangeAspect="1"/>
          </p:cNvGraphicFramePr>
          <p:nvPr>
            <p:ph sz="half" idx="1"/>
          </p:nvPr>
        </p:nvGraphicFramePr>
        <p:xfrm>
          <a:off x="2667000" y="4746626"/>
          <a:ext cx="6781800" cy="1654175"/>
        </p:xfrm>
        <a:graphic>
          <a:graphicData uri="http://schemas.openxmlformats.org/presentationml/2006/ole">
            <mc:AlternateContent xmlns:mc="http://schemas.openxmlformats.org/markup-compatibility/2006">
              <mc:Choice xmlns:v="urn:schemas-microsoft-com:vml" Requires="v">
                <p:oleObj spid="_x0000_s4192" name="Bitmap Image" r:id="rId4" imgW="9057143" imgH="2209524" progId="Paint.Picture">
                  <p:embed/>
                </p:oleObj>
              </mc:Choice>
              <mc:Fallback>
                <p:oleObj name="Bitmap Image" r:id="rId4" imgW="9057143" imgH="220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746626"/>
                        <a:ext cx="6781800"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0" name="Object 3"/>
          <p:cNvGraphicFramePr>
            <a:graphicFrameLocks noGrp="1" noChangeAspect="1"/>
          </p:cNvGraphicFramePr>
          <p:nvPr>
            <p:ph sz="half" idx="2"/>
          </p:nvPr>
        </p:nvGraphicFramePr>
        <p:xfrm>
          <a:off x="2590800" y="2901950"/>
          <a:ext cx="6781800" cy="1593850"/>
        </p:xfrm>
        <a:graphic>
          <a:graphicData uri="http://schemas.openxmlformats.org/presentationml/2006/ole">
            <mc:AlternateContent xmlns:mc="http://schemas.openxmlformats.org/markup-compatibility/2006">
              <mc:Choice xmlns:v="urn:schemas-microsoft-com:vml" Requires="v">
                <p:oleObj spid="_x0000_s4193" name="Bitmap Image" r:id="rId6" imgW="9240540" imgH="2172003" progId="Paint.Picture">
                  <p:embed/>
                </p:oleObj>
              </mc:Choice>
              <mc:Fallback>
                <p:oleObj name="Bitmap Image" r:id="rId6" imgW="9240540" imgH="2172003"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901950"/>
                        <a:ext cx="678180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7781" name="Rectangle 5"/>
          <p:cNvSpPr>
            <a:spLocks noChangeArrowheads="1"/>
          </p:cNvSpPr>
          <p:nvPr/>
        </p:nvSpPr>
        <p:spPr bwMode="auto">
          <a:xfrm>
            <a:off x="1905000" y="1473200"/>
            <a:ext cx="8763000" cy="1193800"/>
          </a:xfrm>
          <a:prstGeom prst="rect">
            <a:avLst/>
          </a:prstGeom>
          <a:noFill/>
          <a:ln w="9525">
            <a:noFill/>
            <a:miter lim="800000"/>
            <a:headEnd/>
            <a:tailEnd/>
          </a:ln>
        </p:spPr>
        <p:txBody>
          <a:bodyPr anchor="ctr">
            <a:spAutoFit/>
          </a:bodyPr>
          <a:lstStyle/>
          <a:p>
            <a:pPr marL="342900" indent="-342900" eaLnBrk="0" hangingPunct="0">
              <a:lnSpc>
                <a:spcPct val="80000"/>
              </a:lnSpc>
              <a:spcBef>
                <a:spcPct val="30000"/>
              </a:spcBef>
              <a:buClr>
                <a:schemeClr val="folHlink"/>
              </a:buClr>
              <a:buSzPct val="90000"/>
              <a:buBlip>
                <a:blip r:embed="rId8"/>
              </a:buBlip>
              <a:defRPr/>
            </a:pPr>
            <a:r>
              <a:rPr lang="en-US" altLang="zh-CN" b="1" dirty="0">
                <a:latin typeface="Times New Roman" pitchFamily="18" charset="0"/>
              </a:rPr>
              <a:t>Two service discovery environments:</a:t>
            </a:r>
            <a:endParaRPr lang="en-GB" altLang="zh-TW" b="1" dirty="0">
              <a:latin typeface="Times New Roman" pitchFamily="18" charset="0"/>
            </a:endParaRPr>
          </a:p>
          <a:p>
            <a:pPr marL="742950" lvl="1" indent="-285750" eaLnBrk="0" hangingPunct="0">
              <a:lnSpc>
                <a:spcPct val="80000"/>
              </a:lnSpc>
              <a:spcBef>
                <a:spcPct val="30000"/>
              </a:spcBef>
              <a:buClr>
                <a:schemeClr val="hlink"/>
              </a:buClr>
              <a:buSzPct val="90000"/>
              <a:buBlip>
                <a:blip r:embed="rId9"/>
              </a:buBlip>
              <a:defRPr/>
            </a:pPr>
            <a:r>
              <a:rPr lang="en-GB" altLang="zh-TW" sz="1600" dirty="0" err="1">
                <a:latin typeface="Times New Roman" pitchFamily="18" charset="0"/>
              </a:rPr>
              <a:t>Jini</a:t>
            </a:r>
            <a:r>
              <a:rPr lang="en-GB" altLang="zh-CN" sz="1600" dirty="0">
                <a:latin typeface="Times New Roman" pitchFamily="18" charset="0"/>
              </a:rPr>
              <a:t> - </a:t>
            </a:r>
            <a:r>
              <a:rPr lang="en-GB" altLang="zh-TW" sz="1600" dirty="0">
                <a:latin typeface="Times New Roman" pitchFamily="18" charset="0"/>
              </a:rPr>
              <a:t>Jini2_1</a:t>
            </a:r>
            <a:endParaRPr lang="en-GB" altLang="zh-CN" sz="1600" dirty="0">
              <a:latin typeface="Times New Roman" pitchFamily="18" charset="0"/>
            </a:endParaRPr>
          </a:p>
          <a:p>
            <a:pPr marL="742950" lvl="1" indent="-285750" eaLnBrk="0" hangingPunct="0">
              <a:lnSpc>
                <a:spcPct val="80000"/>
              </a:lnSpc>
              <a:spcBef>
                <a:spcPct val="30000"/>
              </a:spcBef>
              <a:buClr>
                <a:schemeClr val="hlink"/>
              </a:buClr>
              <a:buSzPct val="90000"/>
              <a:buBlip>
                <a:blip r:embed="rId9"/>
              </a:buBlip>
              <a:defRPr/>
            </a:pPr>
            <a:r>
              <a:rPr lang="en-GB" altLang="zh-CN" sz="1600" dirty="0">
                <a:latin typeface="Times New Roman" pitchFamily="18" charset="0"/>
              </a:rPr>
              <a:t>SLP - </a:t>
            </a:r>
            <a:r>
              <a:rPr lang="en-GB" altLang="zh-CN" sz="1600" dirty="0" err="1">
                <a:latin typeface="Times New Roman" pitchFamily="18" charset="0"/>
              </a:rPr>
              <a:t>jSLP</a:t>
            </a:r>
            <a:r>
              <a:rPr lang="en-GB" altLang="zh-CN" sz="1600" dirty="0">
                <a:latin typeface="Times New Roman" pitchFamily="18" charset="0"/>
              </a:rPr>
              <a:t> </a:t>
            </a:r>
          </a:p>
          <a:p>
            <a:pPr marL="342900" indent="-342900" eaLnBrk="0" hangingPunct="0">
              <a:lnSpc>
                <a:spcPct val="80000"/>
              </a:lnSpc>
              <a:spcBef>
                <a:spcPct val="30000"/>
              </a:spcBef>
              <a:buClr>
                <a:schemeClr val="folHlink"/>
              </a:buClr>
              <a:buSzPct val="90000"/>
              <a:buBlip>
                <a:blip r:embed="rId8"/>
              </a:buBlip>
              <a:defRPr/>
            </a:pPr>
            <a:r>
              <a:rPr lang="en-GB" altLang="zh-TW" b="1" dirty="0">
                <a:latin typeface="Times New Roman" pitchFamily="18" charset="0"/>
              </a:rPr>
              <a:t>Example: a weather information service</a:t>
            </a:r>
            <a:endParaRPr lang="en-GB" altLang="zh-CN" b="1" dirty="0">
              <a:latin typeface="Times New Roman" pitchFamily="18" charset="0"/>
            </a:endParaRPr>
          </a:p>
        </p:txBody>
      </p:sp>
    </p:spTree>
    <p:extLst>
      <p:ext uri="{BB962C8B-B14F-4D97-AF65-F5344CB8AC3E}">
        <p14:creationId xmlns:p14="http://schemas.microsoft.com/office/powerpoint/2010/main" val="426393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3" name="内容占位符 2"/>
          <p:cNvSpPr>
            <a:spLocks noGrp="1"/>
          </p:cNvSpPr>
          <p:nvPr>
            <p:ph idx="1"/>
          </p:nvPr>
        </p:nvSpPr>
        <p:spPr/>
        <p:txBody>
          <a:bodyPr/>
          <a:lstStyle/>
          <a:p>
            <a:endParaRPr lang="en-GB"/>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1512215" y="1469772"/>
            <a:ext cx="9167570" cy="5388228"/>
          </a:xfrm>
          <a:prstGeom prst="rect">
            <a:avLst/>
          </a:prstGeom>
        </p:spPr>
      </p:pic>
    </p:spTree>
    <p:extLst>
      <p:ext uri="{BB962C8B-B14F-4D97-AF65-F5344CB8AC3E}">
        <p14:creationId xmlns:p14="http://schemas.microsoft.com/office/powerpoint/2010/main" val="377004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52BC93A9-BA09-41F4-AFE4-7AADE4534B4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altLang="zh-TW" sz="3600" dirty="0"/>
              <a:t>Which tactics was used in this research to achieve interoperability between the discovery mechanisms?</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D5A1EE8-0E08-4A7F-8728-9B2A2EEDC7A8}"/>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Discover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06918BD2-1028-40D8-B8D4-598FFE8D57D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Orchestrate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xmlns="" id="{4A6AF5D6-8E5B-4E00-973A-171F55175768}"/>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Tailor interface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1A14101F-A9B7-4E3F-9729-4AAD4AC2DF99}"/>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xmlns="" id="{D1767A13-B5AD-43B0-95E6-E959DB830A8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xmlns="" id="{B59F12C9-F0BA-48D2-BA7E-4A303A504541}"/>
              </a:ext>
            </a:extLst>
          </p:cNvPr>
          <p:cNvSpPr>
            <a:spLocks noChangeAspect="1"/>
          </p:cNvSpPr>
          <p:nvPr>
            <p:custDataLst>
              <p:tags r:id="rId8"/>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xmlns="" id="{81A1A02A-0E72-4D3E-9E1A-DD197E1F3F0B}"/>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1" name="Group 10"/>
          <p:cNvGrpSpPr/>
          <p:nvPr>
            <p:custDataLst>
              <p:tags r:id="rId10"/>
            </p:custDataLst>
          </p:nvPr>
        </p:nvGrpSpPr>
        <p:grpSpPr>
          <a:xfrm>
            <a:off x="0" y="0"/>
            <a:ext cx="12192000" cy="635000"/>
            <a:chOff x="0" y="0"/>
            <a:chExt cx="12192000" cy="635000"/>
          </a:xfrm>
        </p:grpSpPr>
        <p:sp>
          <p:nvSpPr>
            <p:cNvPr id="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GB" smtClean="0">
                  <a:solidFill>
                    <a:srgbClr val="000000"/>
                  </a:solidFill>
                  <a:latin typeface="Microsoft Yahei"/>
                  <a:ea typeface="Microsoft Yahei"/>
                  <a:sym typeface="Microsoft Yahei"/>
                </a:rPr>
                <a:t>Poll</a:t>
              </a:r>
              <a:endParaRPr lang="en-GB">
                <a:solidFill>
                  <a:srgbClr val="000000"/>
                </a:solidFill>
                <a:latin typeface="Microsoft Yahei"/>
                <a:ea typeface="Microsoft Yahei"/>
                <a:sym typeface="Microsoft Yahei"/>
              </a:endParaRPr>
            </a:p>
          </p:txBody>
        </p:sp>
        <p:sp>
          <p:nvSpPr>
            <p:cNvPr id="2" name="TipText"/>
            <p:cNvSpPr txBox="1"/>
            <p:nvPr>
              <p:custDataLst>
                <p:tags r:id="rId15"/>
              </p:custDataLst>
            </p:nvPr>
          </p:nvSpPr>
          <p:spPr>
            <a:xfrm>
              <a:off x="1143000" y="109220"/>
              <a:ext cx="2286000" cy="508000"/>
            </a:xfrm>
            <a:prstGeom prst="rect">
              <a:avLst/>
            </a:prstGeom>
            <a:noFill/>
          </p:spPr>
          <p:txBody>
            <a:bodyPr vert="horz" wrap="none" rtlCol="0" anchor="ctr" anchorCtr="0">
              <a:noAutofit/>
            </a:bodyPr>
            <a:lstStyle/>
            <a:p>
              <a:r>
                <a:rPr lang="en-GB" sz="1400" smtClean="0">
                  <a:solidFill>
                    <a:srgbClr val="808080"/>
                  </a:solidFill>
                  <a:latin typeface="Microsoft Yahei"/>
                  <a:ea typeface="Microsoft Yahei"/>
                  <a:sym typeface="Microsoft Yahei"/>
                </a:rPr>
                <a:t>1 answer(s) at most</a:t>
              </a:r>
              <a:endParaRPr lang="en-GB" sz="1400">
                <a:solidFill>
                  <a:srgbClr val="808080"/>
                </a:solidFill>
                <a:latin typeface="Microsoft Yahei"/>
                <a:ea typeface="Microsoft Yahei"/>
                <a:sym typeface="Microsoft Yahei"/>
              </a:endParaRPr>
            </a:p>
          </p:txBody>
        </p:sp>
      </p:grpSp>
      <p:pic>
        <p:nvPicPr>
          <p:cNvPr id="6" name="图片 5">
            <a:extLst>
              <a:ext uri="{FF2B5EF4-FFF2-40B4-BE49-F238E27FC236}">
                <a16:creationId xmlns:a16="http://schemas.microsoft.com/office/drawing/2014/main" xmlns="" id="{1579824E-E0E8-409D-89AD-651FF02552B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3064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52BC93A9-BA09-41F4-AFE4-7AADE4534B4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altLang="zh-TW" sz="3600" dirty="0"/>
              <a:t>Which tactics was used in this research to achieve interoperability between the discovery mechanisms?</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D5A1EE8-0E08-4A7F-8728-9B2A2EEDC7A8}"/>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Discover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06918BD2-1028-40D8-B8D4-598FFE8D57D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Orchestrate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xmlns="" id="{4A6AF5D6-8E5B-4E00-973A-171F55175768}"/>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Tailor interface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1A14101F-A9B7-4E3F-9729-4AAD4AC2DF99}"/>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xmlns="" id="{D1767A13-B5AD-43B0-95E6-E959DB830A8B}"/>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xmlns="" id="{B59F12C9-F0BA-48D2-BA7E-4A303A504541}"/>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xmlns="" id="{81A1A02A-0E72-4D3E-9E1A-DD197E1F3F0B}"/>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xmlns="" id="{26877068-3FDF-4784-A22D-92C2C56FA0BB}"/>
              </a:ext>
            </a:extLst>
          </p:cNvPr>
          <p:cNvGrpSpPr/>
          <p:nvPr>
            <p:custDataLst>
              <p:tags r:id="rId10"/>
            </p:custDataLst>
          </p:nvPr>
        </p:nvGrpSpPr>
        <p:grpSpPr>
          <a:xfrm>
            <a:off x="0" y="0"/>
            <a:ext cx="12192000" cy="635000"/>
            <a:chOff x="0" y="0"/>
            <a:chExt cx="12192000" cy="635000"/>
          </a:xfrm>
        </p:grpSpPr>
        <p:sp>
          <p:nvSpPr>
            <p:cNvPr id="17" name="TitleBackground">
              <a:extLst>
                <a:ext uri="{FF2B5EF4-FFF2-40B4-BE49-F238E27FC236}">
                  <a16:creationId xmlns:a16="http://schemas.microsoft.com/office/drawing/2014/main" xmlns="" id="{4AB7C2A6-A6F4-4FBE-9774-C7860AC870A9}"/>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ColorBlock">
              <a:extLst>
                <a:ext uri="{FF2B5EF4-FFF2-40B4-BE49-F238E27FC236}">
                  <a16:creationId xmlns:a16="http://schemas.microsoft.com/office/drawing/2014/main" xmlns="" id="{4315B179-7B2E-48CC-A92A-07DA23A29178}"/>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9" name="TypeText">
              <a:extLst>
                <a:ext uri="{FF2B5EF4-FFF2-40B4-BE49-F238E27FC236}">
                  <a16:creationId xmlns:a16="http://schemas.microsoft.com/office/drawing/2014/main" xmlns="" id="{E4D9C18D-4BB4-4F52-B23A-5EAC8BB36D2F}"/>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xmlns="" id="{BBAB5600-8EA7-4931-A1CF-8D0EF650ABA9}"/>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xmlns="" id="{1579824E-E0E8-409D-89AD-651FF02552B4}"/>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7500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1876426" y="3048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Primitives (UAP) </a:t>
            </a:r>
          </a:p>
        </p:txBody>
      </p:sp>
      <p:pic>
        <p:nvPicPr>
          <p:cNvPr id="46083" name="Picture 4" descr="Primitives_new"/>
          <p:cNvPicPr>
            <a:picLocks noGrp="1" noChangeAspect="1" noChangeArrowheads="1"/>
          </p:cNvPicPr>
          <p:nvPr>
            <p:ph type="body" idx="1"/>
          </p:nvPr>
        </p:nvPicPr>
        <p:blipFill>
          <a:blip r:embed="rId3"/>
          <a:srcRect/>
          <a:stretch>
            <a:fillRect/>
          </a:stretch>
        </p:blipFill>
        <p:spPr>
          <a:xfrm>
            <a:off x="3200400" y="1185864"/>
            <a:ext cx="5867400" cy="3767137"/>
          </a:xfrm>
          <a:noFill/>
        </p:spPr>
      </p:pic>
      <p:sp>
        <p:nvSpPr>
          <p:cNvPr id="46084" name="Rectangle 5"/>
          <p:cNvSpPr>
            <a:spLocks noChangeArrowheads="1"/>
          </p:cNvSpPr>
          <p:nvPr/>
        </p:nvSpPr>
        <p:spPr bwMode="auto">
          <a:xfrm>
            <a:off x="3429001" y="4857750"/>
            <a:ext cx="5001497"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GB" altLang="zh-CN" sz="2000"/>
              <a:t>[Return_Values] </a:t>
            </a:r>
            <a:r>
              <a:rPr lang="en-GB" altLang="zh-CN" sz="2000">
                <a:solidFill>
                  <a:srgbClr val="00CCFF"/>
                </a:solidFill>
              </a:rPr>
              <a:t>Primitive_Name </a:t>
            </a:r>
            <a:r>
              <a:rPr lang="en-GB" altLang="zh-CN" sz="2000"/>
              <a:t>[Parameters]</a:t>
            </a:r>
          </a:p>
        </p:txBody>
      </p:sp>
      <p:sp>
        <p:nvSpPr>
          <p:cNvPr id="46085" name="Rectangle 6"/>
          <p:cNvSpPr>
            <a:spLocks noChangeArrowheads="1"/>
          </p:cNvSpPr>
          <p:nvPr/>
        </p:nvSpPr>
        <p:spPr bwMode="auto">
          <a:xfrm>
            <a:off x="2749551" y="5314950"/>
            <a:ext cx="6423425" cy="400110"/>
          </a:xfrm>
          <a:prstGeom prst="rect">
            <a:avLst/>
          </a:prstGeom>
          <a:noFill/>
          <a:ln w="9525">
            <a:noFill/>
            <a:miter lim="800000"/>
            <a:headEnd/>
            <a:tailEnd/>
          </a:ln>
        </p:spPr>
        <p:txBody>
          <a:bodyPr wrap="none">
            <a:spAutoFit/>
          </a:bodyPr>
          <a:lstStyle/>
          <a:p>
            <a:pPr>
              <a:spcBef>
                <a:spcPct val="20000"/>
              </a:spcBef>
              <a:buClr>
                <a:schemeClr val="folHlink"/>
              </a:buClr>
              <a:buSzPct val="90000"/>
              <a:buFont typeface="Wingdings" pitchFamily="2" charset="2"/>
              <a:buNone/>
            </a:pPr>
            <a:r>
              <a:rPr lang="en-US" altLang="zh-CN" sz="2000"/>
              <a:t>[RV_ST, RV_F, RV_S] </a:t>
            </a:r>
            <a:r>
              <a:rPr lang="en-US" altLang="zh-CN" sz="2000">
                <a:solidFill>
                  <a:srgbClr val="00CCFF"/>
                </a:solidFill>
              </a:rPr>
              <a:t>Discovery</a:t>
            </a:r>
            <a:r>
              <a:rPr lang="en-US" altLang="zh-CN" sz="2000"/>
              <a:t> (Service Type, Filter, Security)</a:t>
            </a:r>
            <a:endParaRPr lang="en-GB" altLang="zh-CN" sz="2000"/>
          </a:p>
        </p:txBody>
      </p:sp>
      <p:sp>
        <p:nvSpPr>
          <p:cNvPr id="46086" name="Rectangle 7"/>
          <p:cNvSpPr>
            <a:spLocks noChangeArrowheads="1"/>
          </p:cNvSpPr>
          <p:nvPr/>
        </p:nvSpPr>
        <p:spPr bwMode="auto">
          <a:xfrm>
            <a:off x="2819400" y="5791200"/>
            <a:ext cx="6244530" cy="400110"/>
          </a:xfrm>
          <a:prstGeom prst="rect">
            <a:avLst/>
          </a:prstGeom>
          <a:noFill/>
          <a:ln w="9525">
            <a:noFill/>
            <a:miter lim="800000"/>
            <a:headEnd/>
            <a:tailEnd/>
          </a:ln>
        </p:spPr>
        <p:txBody>
          <a:bodyPr wrap="none">
            <a:spAutoFit/>
          </a:bodyPr>
          <a:lstStyle/>
          <a:p>
            <a:r>
              <a:rPr lang="en-GB" altLang="zh-CN" sz="2000"/>
              <a:t>[RV_status] </a:t>
            </a:r>
            <a:r>
              <a:rPr lang="en-GB" altLang="zh-CN" sz="2000">
                <a:solidFill>
                  <a:srgbClr val="00CCFF"/>
                </a:solidFill>
              </a:rPr>
              <a:t>Access</a:t>
            </a:r>
            <a:r>
              <a:rPr lang="en-GB" altLang="zh-CN" sz="2000"/>
              <a:t> (ServiceID, Service Method, Attributes)</a:t>
            </a:r>
            <a:endParaRPr lang="zh-TW" altLang="en-US" sz="2000">
              <a:ea typeface="新細明體" charset="-120"/>
            </a:endParaRPr>
          </a:p>
        </p:txBody>
      </p:sp>
      <p:sp>
        <p:nvSpPr>
          <p:cNvPr id="2" name="对话气泡: 圆角矩形 1">
            <a:extLst>
              <a:ext uri="{FF2B5EF4-FFF2-40B4-BE49-F238E27FC236}">
                <a16:creationId xmlns:a16="http://schemas.microsoft.com/office/drawing/2014/main" xmlns="" id="{0987C1A7-CD31-4DEE-85C1-38AC257BF768}"/>
              </a:ext>
            </a:extLst>
          </p:cNvPr>
          <p:cNvSpPr/>
          <p:nvPr/>
        </p:nvSpPr>
        <p:spPr>
          <a:xfrm>
            <a:off x="9172976" y="1504949"/>
            <a:ext cx="2782463" cy="1052869"/>
          </a:xfrm>
          <a:prstGeom prst="wedgeRoundRectCallout">
            <a:avLst>
              <a:gd name="adj1" fmla="val -52715"/>
              <a:gd name="adj2" fmla="val 823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solidFill>
                  <a:schemeClr val="tx1"/>
                </a:solidFill>
              </a:rPr>
              <a:t>Interface primitives</a:t>
            </a:r>
            <a:endParaRPr lang="x-none" sz="3200" dirty="0">
              <a:solidFill>
                <a:schemeClr val="tx1"/>
              </a:solidFill>
            </a:endParaRPr>
          </a:p>
        </p:txBody>
      </p:sp>
    </p:spTree>
    <p:extLst>
      <p:ext uri="{BB962C8B-B14F-4D97-AF65-F5344CB8AC3E}">
        <p14:creationId xmlns:p14="http://schemas.microsoft.com/office/powerpoint/2010/main" val="310482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among Architectural Elements</a:t>
            </a:r>
          </a:p>
        </p:txBody>
      </p:sp>
      <p:sp>
        <p:nvSpPr>
          <p:cNvPr id="3" name="Content Placeholder 2"/>
          <p:cNvSpPr>
            <a:spLocks noGrp="1"/>
          </p:cNvSpPr>
          <p:nvPr>
            <p:ph idx="1"/>
          </p:nvPr>
        </p:nvSpPr>
        <p:spPr/>
        <p:txBody>
          <a:bodyPr>
            <a:normAutofit/>
          </a:bodyPr>
          <a:lstStyle/>
          <a:p>
            <a:r>
              <a:rPr lang="en-US" altLang="zh-CN" sz="3600" dirty="0"/>
              <a:t>For interoperability, the critical mapping is that of components to processors </a:t>
            </a:r>
          </a:p>
          <a:p>
            <a:r>
              <a:rPr lang="en-US" sz="3600" dirty="0"/>
              <a:t>Make sure that components that communicate externally are hosted on processors that can reach the network</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422822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800226" y="457200"/>
            <a:ext cx="8791575" cy="838200"/>
          </a:xfrm>
        </p:spPr>
        <p:txBody>
          <a:bodyPr/>
          <a:lstStyle/>
          <a:p>
            <a:pPr eaLnBrk="1" hangingPunct="1">
              <a:defRPr/>
            </a:pPr>
            <a:r>
              <a:rPr lang="en-US" altLang="zh-TW" sz="3600" dirty="0">
                <a:latin typeface="Times New Roman" pitchFamily="18" charset="0"/>
                <a:cs typeface="Times New Roman" pitchFamily="18" charset="0"/>
              </a:rPr>
              <a:t>Universal Adaptor Mapping (UAM)</a:t>
            </a:r>
          </a:p>
        </p:txBody>
      </p:sp>
      <p:pic>
        <p:nvPicPr>
          <p:cNvPr id="47107" name="Picture 4" descr="Mapping_new"/>
          <p:cNvPicPr>
            <a:picLocks noGrp="1" noChangeAspect="1" noChangeArrowheads="1"/>
          </p:cNvPicPr>
          <p:nvPr>
            <p:ph type="body" idx="1"/>
          </p:nvPr>
        </p:nvPicPr>
        <p:blipFill>
          <a:blip r:embed="rId3"/>
          <a:srcRect/>
          <a:stretch>
            <a:fillRect/>
          </a:stretch>
        </p:blipFill>
        <p:spPr>
          <a:xfrm>
            <a:off x="3505200" y="2259014"/>
            <a:ext cx="4724400" cy="3684587"/>
          </a:xfrm>
          <a:noFill/>
        </p:spPr>
      </p:pic>
      <p:sp>
        <p:nvSpPr>
          <p:cNvPr id="547845" name="Rectangle 5"/>
          <p:cNvSpPr>
            <a:spLocks noChangeArrowheads="1"/>
          </p:cNvSpPr>
          <p:nvPr/>
        </p:nvSpPr>
        <p:spPr bwMode="auto">
          <a:xfrm>
            <a:off x="1828800" y="4648200"/>
            <a:ext cx="3429000" cy="1570038"/>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 Description</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R</a:t>
            </a:r>
            <a:r>
              <a:rPr lang="en-GB" altLang="zh-CN" sz="1600">
                <a:latin typeface="Times New Roman" pitchFamily="18" charset="0"/>
                <a:ea typeface="新細明體" charset="-120"/>
                <a:cs typeface="Times New Roman" pitchFamily="18" charset="0"/>
              </a:rPr>
              <a:t>ules specifying</a:t>
            </a:r>
            <a:r>
              <a:rPr lang="en-GB" altLang="zh-TW" sz="1600">
                <a:latin typeface="Times New Roman" pitchFamily="18" charset="0"/>
                <a:ea typeface="新細明體" charset="-120"/>
                <a:cs typeface="Times New Roman" pitchFamily="18" charset="0"/>
              </a:rPr>
              <a:t> </a:t>
            </a:r>
            <a:r>
              <a:rPr lang="en-GB" altLang="zh-CN" sz="1600">
                <a:latin typeface="Times New Roman" pitchFamily="18" charset="0"/>
                <a:ea typeface="新細明體" charset="-120"/>
                <a:cs typeface="Times New Roman" pitchFamily="18" charset="0"/>
              </a:rPr>
              <a:t>the</a:t>
            </a:r>
            <a:r>
              <a:rPr lang="en-GB" altLang="zh-TW" sz="1600">
                <a:latin typeface="Times New Roman" pitchFamily="18" charset="0"/>
                <a:ea typeface="新細明體" charset="-120"/>
              </a:rPr>
              <a:t> characteristic</a:t>
            </a:r>
            <a:r>
              <a:rPr lang="en-GB" altLang="zh-CN" sz="1600">
                <a:latin typeface="Times New Roman" pitchFamily="18" charset="0"/>
                <a:cs typeface="Times New Roman" pitchFamily="18" charset="0"/>
              </a:rPr>
              <a:t>s</a:t>
            </a:r>
            <a:r>
              <a:rPr lang="en-GB" altLang="zh-TW" sz="1600">
                <a:latin typeface="Times New Roman" pitchFamily="18" charset="0"/>
                <a:ea typeface="新細明體" charset="-120"/>
              </a:rPr>
              <a:t> of </a:t>
            </a:r>
            <a:r>
              <a:rPr lang="en-GB" altLang="zh-CN" sz="1600">
                <a:latin typeface="Times New Roman" pitchFamily="18" charset="0"/>
                <a:cs typeface="Times New Roman" pitchFamily="18" charset="0"/>
              </a:rPr>
              <a:t>the service discovery protocol used in the </a:t>
            </a:r>
            <a:r>
              <a:rPr lang="en-GB" altLang="zh-TW" sz="1600">
                <a:latin typeface="Times New Roman" pitchFamily="18" charset="0"/>
                <a:ea typeface="新細明體" charset="-120"/>
              </a:rPr>
              <a:t>particular environment</a:t>
            </a:r>
            <a:r>
              <a:rPr lang="en-GB" altLang="zh-CN" sz="1600">
                <a:latin typeface="Times New Roman" pitchFamily="18" charset="0"/>
                <a:cs typeface="Times New Roman" pitchFamily="18" charset="0"/>
              </a:rPr>
              <a:t>, </a:t>
            </a:r>
            <a:r>
              <a:rPr lang="en-GB" altLang="zh-TW" sz="1600">
                <a:latin typeface="Times New Roman" pitchFamily="18" charset="0"/>
                <a:ea typeface="新細明體" charset="-120"/>
              </a:rPr>
              <a:t>in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form of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primitives extracted from </a:t>
            </a:r>
            <a:r>
              <a:rPr lang="en-GB" altLang="zh-CN" sz="1600">
                <a:latin typeface="Times New Roman" pitchFamily="18" charset="0"/>
                <a:cs typeface="Times New Roman" pitchFamily="18" charset="0"/>
              </a:rPr>
              <a:t>the </a:t>
            </a:r>
            <a:r>
              <a:rPr lang="en-GB" altLang="zh-TW" sz="1600">
                <a:latin typeface="Times New Roman" pitchFamily="18" charset="0"/>
                <a:ea typeface="新細明體" charset="-120"/>
              </a:rPr>
              <a:t>native </a:t>
            </a:r>
            <a:r>
              <a:rPr lang="en-GB" altLang="zh-CN" sz="1600">
                <a:latin typeface="Times New Roman" pitchFamily="18" charset="0"/>
                <a:cs typeface="Times New Roman" pitchFamily="18" charset="0"/>
              </a:rPr>
              <a:t>protocol</a:t>
            </a:r>
            <a:r>
              <a:rPr lang="en-US" altLang="zh-TW" sz="1600">
                <a:latin typeface="Times New Roman" pitchFamily="18" charset="0"/>
                <a:ea typeface="新細明體" charset="-120"/>
              </a:rPr>
              <a:t> </a:t>
            </a:r>
          </a:p>
        </p:txBody>
      </p:sp>
      <p:sp>
        <p:nvSpPr>
          <p:cNvPr id="547846" name="Rectangle 6"/>
          <p:cNvSpPr>
            <a:spLocks noChangeArrowheads="1"/>
          </p:cNvSpPr>
          <p:nvPr/>
        </p:nvSpPr>
        <p:spPr bwMode="auto">
          <a:xfrm>
            <a:off x="7467600" y="3400425"/>
            <a:ext cx="3048000" cy="1322388"/>
          </a:xfrm>
          <a:prstGeom prst="rect">
            <a:avLst/>
          </a:prstGeom>
          <a:noFill/>
          <a:ln w="9525">
            <a:noFill/>
            <a:miter lim="800000"/>
            <a:headEnd/>
            <a:tailEnd/>
          </a:ln>
        </p:spPr>
        <p:txBody>
          <a:bodyPr anchor="ctr">
            <a:spAutoFit/>
          </a:bodyPr>
          <a:lstStyle/>
          <a:p>
            <a:r>
              <a:rPr lang="en-GB" altLang="zh-TW" sz="1600" i="1" u="sng" dirty="0">
                <a:solidFill>
                  <a:srgbClr val="00CCFF"/>
                </a:solidFill>
                <a:latin typeface="Times New Roman" pitchFamily="18" charset="0"/>
                <a:ea typeface="新細明體" charset="-120"/>
                <a:cs typeface="Times New Roman" pitchFamily="18" charset="0"/>
              </a:rPr>
              <a:t>Translator</a:t>
            </a:r>
            <a:r>
              <a:rPr lang="en-GB" altLang="zh-TW" sz="1600" dirty="0">
                <a:latin typeface="Times New Roman" pitchFamily="18" charset="0"/>
                <a:ea typeface="新細明體" charset="-120"/>
                <a:cs typeface="Times New Roman" pitchFamily="18" charset="0"/>
              </a:rPr>
              <a:t> - </a:t>
            </a:r>
            <a:r>
              <a:rPr lang="en-US" altLang="zh-CN" sz="1600" dirty="0">
                <a:latin typeface="Times New Roman" pitchFamily="18" charset="0"/>
                <a:ea typeface="新細明體" charset="-120"/>
                <a:cs typeface="Times New Roman" pitchFamily="18" charset="0"/>
              </a:rPr>
              <a:t>Module that </a:t>
            </a:r>
            <a:r>
              <a:rPr lang="en-US" altLang="zh-CN" sz="1600" dirty="0">
                <a:highlight>
                  <a:srgbClr val="00FF00"/>
                </a:highlight>
                <a:latin typeface="Times New Roman" pitchFamily="18" charset="0"/>
                <a:ea typeface="新細明體" charset="-120"/>
                <a:cs typeface="Times New Roman" pitchFamily="18" charset="0"/>
              </a:rPr>
              <a:t>t</a:t>
            </a:r>
            <a:r>
              <a:rPr lang="en-GB" altLang="zh-CN" sz="1600" dirty="0" err="1">
                <a:highlight>
                  <a:srgbClr val="00FF00"/>
                </a:highlight>
                <a:latin typeface="Times New Roman" pitchFamily="18" charset="0"/>
                <a:ea typeface="新細明體" charset="-120"/>
                <a:cs typeface="Times New Roman" pitchFamily="18" charset="0"/>
              </a:rPr>
              <a:t>ranslates</a:t>
            </a:r>
            <a:r>
              <a:rPr lang="en-GB" altLang="zh-CN" sz="1600" dirty="0">
                <a:highlight>
                  <a:srgbClr val="00FF00"/>
                </a:highlight>
                <a:latin typeface="Times New Roman" pitchFamily="18" charset="0"/>
                <a:ea typeface="新細明體" charset="-120"/>
                <a:cs typeface="Times New Roman" pitchFamily="18" charset="0"/>
              </a:rPr>
              <a:t> UA primitives</a:t>
            </a:r>
            <a:r>
              <a:rPr lang="en-GB" altLang="zh-CN" sz="1600" dirty="0">
                <a:latin typeface="Times New Roman" pitchFamily="18" charset="0"/>
                <a:ea typeface="新細明體" charset="-120"/>
                <a:cs typeface="Times New Roman" pitchFamily="18" charset="0"/>
              </a:rPr>
              <a:t> into native primitives, and outputs an algorithm for service discovery using the native primitives</a:t>
            </a:r>
            <a:r>
              <a:rPr lang="en-US" altLang="zh-TW" sz="1600" dirty="0">
                <a:latin typeface="Times New Roman" pitchFamily="18" charset="0"/>
                <a:ea typeface="新細明體" charset="-120"/>
                <a:cs typeface="Times New Roman" pitchFamily="18" charset="0"/>
              </a:rPr>
              <a:t> </a:t>
            </a:r>
          </a:p>
        </p:txBody>
      </p:sp>
      <p:sp>
        <p:nvSpPr>
          <p:cNvPr id="547847" name="Rectangle 7"/>
          <p:cNvSpPr>
            <a:spLocks noChangeArrowheads="1"/>
          </p:cNvSpPr>
          <p:nvPr/>
        </p:nvSpPr>
        <p:spPr bwMode="auto">
          <a:xfrm>
            <a:off x="1752600" y="1495426"/>
            <a:ext cx="3429000" cy="1814513"/>
          </a:xfrm>
          <a:prstGeom prst="rect">
            <a:avLst/>
          </a:prstGeom>
          <a:noFill/>
          <a:ln w="9525">
            <a:noFill/>
            <a:miter lim="800000"/>
            <a:headEnd/>
            <a:tailEnd/>
          </a:ln>
        </p:spPr>
        <p:txBody>
          <a:bodyPr anchor="ctr">
            <a:spAutoFit/>
          </a:bodyPr>
          <a:lstStyle/>
          <a:p>
            <a:r>
              <a:rPr lang="en-GB" altLang="zh-TW" sz="1600" i="1" u="sng">
                <a:solidFill>
                  <a:srgbClr val="00CCFF"/>
                </a:solidFill>
                <a:latin typeface="Times New Roman" pitchFamily="18" charset="0"/>
                <a:ea typeface="新細明體" charset="-120"/>
                <a:cs typeface="Times New Roman" pitchFamily="18" charset="0"/>
              </a:rPr>
              <a:t>ESDA</a:t>
            </a:r>
            <a:r>
              <a:rPr lang="en-GB" altLang="zh-TW" sz="1600" u="sng">
                <a:solidFill>
                  <a:srgbClr val="00CCFF"/>
                </a:solidFill>
                <a:latin typeface="Times New Roman" pitchFamily="18" charset="0"/>
                <a:ea typeface="新細明體" charset="-120"/>
                <a:cs typeface="Times New Roman" pitchFamily="18" charset="0"/>
              </a:rPr>
              <a:t> </a:t>
            </a:r>
            <a:r>
              <a:rPr lang="en-GB" altLang="zh-TW" sz="1600">
                <a:latin typeface="Times New Roman" pitchFamily="18" charset="0"/>
                <a:ea typeface="新細明體" charset="-120"/>
                <a:cs typeface="Times New Roman" pitchFamily="18" charset="0"/>
              </a:rPr>
              <a:t> - </a:t>
            </a:r>
            <a:r>
              <a:rPr lang="en-US" altLang="zh-CN" sz="1600">
                <a:latin typeface="Times New Roman" pitchFamily="18" charset="0"/>
                <a:ea typeface="新細明體" charset="-120"/>
                <a:cs typeface="Times New Roman" pitchFamily="18" charset="0"/>
              </a:rPr>
              <a:t>A</a:t>
            </a:r>
            <a:r>
              <a:rPr lang="en-GB" altLang="zh-CN" sz="1600">
                <a:latin typeface="Times New Roman" pitchFamily="18" charset="0"/>
                <a:ea typeface="新細明體" charset="-120"/>
                <a:cs typeface="Times New Roman" pitchFamily="18" charset="0"/>
              </a:rPr>
              <a:t>gent that uses the algorithm generated by Translator to perform service discovery in the target environment. Depending on the native service discovery protocol, ESDA can register for service advertisements or performs active service discovery</a:t>
            </a:r>
            <a:r>
              <a:rPr lang="en-US" altLang="zh-TW" sz="1600">
                <a:latin typeface="Times New Roman" pitchFamily="18" charset="0"/>
                <a:ea typeface="新細明體" charset="-120"/>
                <a:cs typeface="Times New Roman" pitchFamily="18" charset="0"/>
              </a:rPr>
              <a:t> </a:t>
            </a:r>
          </a:p>
        </p:txBody>
      </p:sp>
    </p:spTree>
    <p:extLst>
      <p:ext uri="{BB962C8B-B14F-4D97-AF65-F5344CB8AC3E}">
        <p14:creationId xmlns:p14="http://schemas.microsoft.com/office/powerpoint/2010/main" val="41844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547845"/>
                                        </p:tgtEl>
                                      </p:cBhvr>
                                    </p:animEffect>
                                    <p:set>
                                      <p:cBhvr>
                                        <p:cTn id="11" dur="1" fill="hold">
                                          <p:stCondLst>
                                            <p:cond delay="499"/>
                                          </p:stCondLst>
                                        </p:cTn>
                                        <p:tgtEl>
                                          <p:spTgt spid="547845"/>
                                        </p:tgtEl>
                                        <p:attrNameLst>
                                          <p:attrName>style.visibility</p:attrName>
                                        </p:attrNameLst>
                                      </p:cBhvr>
                                      <p:to>
                                        <p:strVal val="hidden"/>
                                      </p:to>
                                    </p:set>
                                  </p:childTnLst>
                                </p:cTn>
                              </p:par>
                              <p:par>
                                <p:cTn id="12" presetID="1" presetClass="entr" presetSubtype="0" fill="hold" grpId="0" nodeType="withEffect">
                                  <p:stCondLst>
                                    <p:cond delay="500"/>
                                  </p:stCondLst>
                                  <p:childTnLst>
                                    <p:set>
                                      <p:cBhvr>
                                        <p:cTn id="13" dur="1" fill="hold">
                                          <p:stCondLst>
                                            <p:cond delay="0"/>
                                          </p:stCondLst>
                                        </p:cTn>
                                        <p:tgtEl>
                                          <p:spTgt spid="5478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547846"/>
                                        </p:tgtEl>
                                      </p:cBhvr>
                                    </p:animEffect>
                                    <p:set>
                                      <p:cBhvr>
                                        <p:cTn id="18" dur="1" fill="hold">
                                          <p:stCondLst>
                                            <p:cond delay="499"/>
                                          </p:stCondLst>
                                        </p:cTn>
                                        <p:tgtEl>
                                          <p:spTgt spid="547846"/>
                                        </p:tgtEl>
                                        <p:attrNameLst>
                                          <p:attrName>style.visibility</p:attrName>
                                        </p:attrNameLst>
                                      </p:cBhvr>
                                      <p:to>
                                        <p:strVal val="hidden"/>
                                      </p:to>
                                    </p:set>
                                  </p:childTnLst>
                                </p:cTn>
                              </p:par>
                              <p:par>
                                <p:cTn id="19" presetID="1" presetClass="entr" presetSubtype="0" fill="hold" grpId="0" nodeType="withEffect">
                                  <p:stCondLst>
                                    <p:cond delay="500"/>
                                  </p:stCondLst>
                                  <p:childTnLst>
                                    <p:set>
                                      <p:cBhvr>
                                        <p:cTn id="20" dur="1" fill="hold">
                                          <p:stCondLst>
                                            <p:cond delay="0"/>
                                          </p:stCondLst>
                                        </p:cTn>
                                        <p:tgtEl>
                                          <p:spTgt spid="547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p:bldP spid="547845" grpId="1"/>
      <p:bldP spid="547846" grpId="0"/>
      <p:bldP spid="547846" grpId="1"/>
      <p:bldP spid="5478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Interfaces</a:t>
            </a:r>
          </a:p>
        </p:txBody>
      </p:sp>
      <p:sp>
        <p:nvSpPr>
          <p:cNvPr id="3" name="Content Placeholder 2"/>
          <p:cNvSpPr>
            <a:spLocks noGrp="1"/>
          </p:cNvSpPr>
          <p:nvPr>
            <p:ph idx="1"/>
          </p:nvPr>
        </p:nvSpPr>
        <p:spPr/>
        <p:txBody>
          <a:bodyPr/>
          <a:lstStyle/>
          <a:p>
            <a:r>
              <a:rPr lang="en-US" b="1" dirty="0">
                <a:solidFill>
                  <a:schemeClr val="tx2"/>
                </a:solidFill>
              </a:rPr>
              <a:t>Orchestrate</a:t>
            </a:r>
            <a:r>
              <a:rPr lang="en-US" dirty="0"/>
              <a:t>: uses a control mechanism to coordinate, manage and sequence the invocation of services.  </a:t>
            </a:r>
          </a:p>
          <a:p>
            <a:r>
              <a:rPr lang="en-US" dirty="0"/>
              <a:t>Orchestration is used when systems must interact in a complex fashion to accomplish a complex task.</a:t>
            </a:r>
          </a:p>
          <a:p>
            <a:r>
              <a:rPr lang="en-US" b="1" dirty="0">
                <a:solidFill>
                  <a:schemeClr val="tx2"/>
                </a:solidFill>
                <a:highlight>
                  <a:srgbClr val="00FF00"/>
                </a:highlight>
              </a:rPr>
              <a:t>Tailor Interface</a:t>
            </a:r>
            <a:r>
              <a:rPr lang="en-US" dirty="0"/>
              <a:t>: add or remove capabilities to an interface such as </a:t>
            </a:r>
            <a:r>
              <a:rPr lang="en-US" dirty="0">
                <a:highlight>
                  <a:srgbClr val="00FF00"/>
                </a:highlight>
              </a:rPr>
              <a:t>translation</a:t>
            </a:r>
            <a:r>
              <a:rPr lang="en-US" dirty="0"/>
              <a:t>, buffering, or data-smoothing.</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5450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Interoperability Tactics</a:t>
            </a:r>
          </a:p>
        </p:txBody>
      </p:sp>
      <p:sp>
        <p:nvSpPr>
          <p:cNvPr id="3" name="内容占位符 2"/>
          <p:cNvSpPr>
            <a:spLocks noGrp="1"/>
          </p:cNvSpPr>
          <p:nvPr>
            <p:ph idx="1"/>
          </p:nvPr>
        </p:nvSpPr>
        <p:spPr/>
        <p:txBody>
          <a:bodyPr/>
          <a:lstStyle/>
          <a:p>
            <a:endParaRPr lang="en-GB"/>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6" name="Picture 5"/>
          <p:cNvPicPr>
            <a:picLocks noChangeAspect="1"/>
          </p:cNvPicPr>
          <p:nvPr/>
        </p:nvPicPr>
        <p:blipFill rotWithShape="1">
          <a:blip r:embed="rId2"/>
          <a:srcRect t="3903" b="50663"/>
          <a:stretch/>
        </p:blipFill>
        <p:spPr>
          <a:xfrm>
            <a:off x="1512215" y="1469772"/>
            <a:ext cx="9167570" cy="5388228"/>
          </a:xfrm>
          <a:prstGeom prst="rect">
            <a:avLst/>
          </a:prstGeom>
        </p:spPr>
      </p:pic>
      <p:sp>
        <p:nvSpPr>
          <p:cNvPr id="5" name="椭圆 4">
            <a:extLst>
              <a:ext uri="{FF2B5EF4-FFF2-40B4-BE49-F238E27FC236}">
                <a16:creationId xmlns:a16="http://schemas.microsoft.com/office/drawing/2014/main" xmlns="" id="{B96F92E5-A4D4-46E5-BC11-8652778A4953}"/>
              </a:ext>
            </a:extLst>
          </p:cNvPr>
          <p:cNvSpPr/>
          <p:nvPr/>
        </p:nvSpPr>
        <p:spPr>
          <a:xfrm>
            <a:off x="6242972" y="4779668"/>
            <a:ext cx="2237149" cy="608559"/>
          </a:xfrm>
          <a:prstGeom prst="ellipse">
            <a:avLst/>
          </a:prstGeom>
          <a:solidFill>
            <a:srgbClr val="FFFF00">
              <a:alpha val="33000"/>
            </a:srgbClr>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6235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91B50459-4B82-45CA-AAB0-97E557E652E5}"/>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team that designs the architecture for a system with high interoperability  requirement. What design decisions regarding the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resource management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will you need to make? </a:t>
            </a:r>
          </a:p>
        </p:txBody>
      </p:sp>
      <p:sp>
        <p:nvSpPr>
          <p:cNvPr id="7" name="矩形: 圆角 6">
            <a:extLst>
              <a:ext uri="{FF2B5EF4-FFF2-40B4-BE49-F238E27FC236}">
                <a16:creationId xmlns:a16="http://schemas.microsoft.com/office/drawing/2014/main" xmlns="" id="{D39D44F6-4573-43B7-AD7F-94987F7CC29B}"/>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15C4218C-9633-4253-8101-CFA325DAB9F1}"/>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xmlns="" id="{4B768200-5C2E-4F91-89C8-01C75824842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F14AEEC3-9517-4814-935F-83D566F9DB5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F874F1F4-38E3-4C88-AE67-6A68EDC5B78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7255AB1B-A3C2-4EC4-A700-28CCCB37828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8198920D-72F7-43DB-B6C0-207851F6C26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B41F7EB2-9047-496C-8C4E-CCF77CC3D17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064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Management</a:t>
            </a:r>
          </a:p>
        </p:txBody>
      </p:sp>
      <p:sp>
        <p:nvSpPr>
          <p:cNvPr id="3" name="Content Placeholder 2"/>
          <p:cNvSpPr>
            <a:spLocks noGrp="1"/>
          </p:cNvSpPr>
          <p:nvPr>
            <p:ph idx="1"/>
          </p:nvPr>
        </p:nvSpPr>
        <p:spPr/>
        <p:txBody>
          <a:bodyPr>
            <a:normAutofit/>
          </a:bodyPr>
          <a:lstStyle/>
          <a:p>
            <a:r>
              <a:rPr lang="en-US" dirty="0"/>
              <a:t>Interoperation with another system can never exhaust critical system resources</a:t>
            </a:r>
          </a:p>
          <a:p>
            <a:pPr lvl="1"/>
            <a:r>
              <a:rPr lang="en-US" dirty="0"/>
              <a:t>E.g., can a flood of requests cause service to be denied</a:t>
            </a:r>
          </a:p>
          <a:p>
            <a:r>
              <a:rPr lang="en-US" altLang="zh-CN" dirty="0"/>
              <a:t>Resource load imposed by communications is acceptable</a:t>
            </a:r>
          </a:p>
          <a:p>
            <a:r>
              <a:rPr lang="en-US" dirty="0"/>
              <a:t>If interoperation requires that resources be shared among the participating systems, an adequate policy is in place</a:t>
            </a:r>
          </a:p>
          <a:p>
            <a:pPr lvl="1"/>
            <a:r>
              <a:rPr lang="en-US" dirty="0"/>
              <a:t>E.g., bandwidth scheduling for video sharing</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6353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Time</a:t>
            </a:r>
          </a:p>
        </p:txBody>
      </p:sp>
      <p:sp>
        <p:nvSpPr>
          <p:cNvPr id="3" name="Content Placeholder 2"/>
          <p:cNvSpPr>
            <a:spLocks noGrp="1"/>
          </p:cNvSpPr>
          <p:nvPr>
            <p:ph idx="1"/>
          </p:nvPr>
        </p:nvSpPr>
        <p:spPr/>
        <p:txBody>
          <a:bodyPr>
            <a:normAutofit/>
          </a:bodyPr>
          <a:lstStyle/>
          <a:p>
            <a:r>
              <a:rPr lang="en-US" sz="3600" dirty="0"/>
              <a:t>Determine when the systems become known to each other</a:t>
            </a:r>
          </a:p>
          <a:p>
            <a:r>
              <a:rPr lang="en-US" sz="3600" dirty="0"/>
              <a:t>It has a policy for dealing with binding to both known and unknown external systems</a:t>
            </a:r>
          </a:p>
          <a:p>
            <a:r>
              <a:rPr lang="en-US" sz="3600" dirty="0"/>
              <a:t>It has mechanisms to reject unacceptable bindings and to log such requests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428492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Interoperability refers to the ability of systems to usefully exchange information. </a:t>
            </a:r>
          </a:p>
          <a:p>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4294967295"/>
          </p:nvPr>
        </p:nvSpPr>
        <p:spPr>
          <a:xfrm>
            <a:off x="0" y="6308725"/>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05967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04EB3806-FD7D-4C5F-AE7E-9F1EF1B4CDCE}"/>
              </a:ext>
            </a:extLst>
          </p:cNvPr>
          <p:cNvSpPr txBox="1"/>
          <p:nvPr/>
        </p:nvSpPr>
        <p:spPr>
          <a:xfrm>
            <a:off x="935656" y="1607568"/>
            <a:ext cx="10320688" cy="3929281"/>
          </a:xfrm>
          <a:prstGeom prst="rect">
            <a:avLst/>
          </a:prstGeom>
          <a:noFill/>
        </p:spPr>
        <p:txBody>
          <a:bodyPr wrap="square">
            <a:spAutoFit/>
          </a:bodyPr>
          <a:lstStyle/>
          <a:p>
            <a:pPr marL="0" lvl="1" algn="ctr">
              <a:lnSpc>
                <a:spcPct val="90000"/>
              </a:lnSpc>
              <a:spcBef>
                <a:spcPts val="1000"/>
              </a:spcBef>
            </a:pPr>
            <a:r>
              <a:rPr lang="en-GB" altLang="zh-CN" sz="4400" dirty="0"/>
              <a:t>Universal Adaptor: A Novel Approach to Supporting Multi-protocol Service Discovery in Pervasive Computing</a:t>
            </a:r>
          </a:p>
          <a:p>
            <a:pPr marL="228600" lvl="1" indent="-228600">
              <a:lnSpc>
                <a:spcPct val="90000"/>
              </a:lnSpc>
              <a:spcBef>
                <a:spcPts val="1000"/>
              </a:spcBef>
              <a:buFont typeface="Arial" panose="020B0604020202020204" pitchFamily="34" charset="0"/>
              <a:buChar char="•"/>
            </a:pPr>
            <a:endParaRPr lang="en-GB" altLang="zh-CN" sz="2800" dirty="0"/>
          </a:p>
          <a:p>
            <a:pPr marL="0" lvl="1">
              <a:lnSpc>
                <a:spcPct val="90000"/>
              </a:lnSpc>
              <a:spcBef>
                <a:spcPts val="1000"/>
              </a:spcBef>
            </a:pPr>
            <a:r>
              <a:rPr lang="en-GB" altLang="zh-CN" sz="2000" dirty="0"/>
              <a:t>Joanna Izabela Siebert, </a:t>
            </a:r>
            <a:r>
              <a:rPr lang="en-GB" altLang="zh-CN" sz="2000" dirty="0" err="1"/>
              <a:t>Jiannong</a:t>
            </a:r>
            <a:r>
              <a:rPr lang="en-GB" altLang="zh-CN" sz="2000" dirty="0"/>
              <a:t> Cao, Yu Zhou, </a:t>
            </a:r>
            <a:r>
              <a:rPr lang="en-GB" altLang="zh-CN" sz="2000" dirty="0" err="1"/>
              <a:t>Miaomiao</a:t>
            </a:r>
            <a:r>
              <a:rPr lang="en-GB" altLang="zh-CN" sz="2000" dirty="0"/>
              <a:t> Wang, and </a:t>
            </a:r>
            <a:r>
              <a:rPr lang="en-GB" altLang="zh-CN" sz="2000" dirty="0" err="1"/>
              <a:t>Vaskar</a:t>
            </a:r>
            <a:r>
              <a:rPr lang="en-GB" altLang="zh-CN" sz="2000" dirty="0"/>
              <a:t> </a:t>
            </a:r>
            <a:r>
              <a:rPr lang="en-GB" altLang="zh-CN" sz="2000" dirty="0" err="1"/>
              <a:t>Raychoudhury</a:t>
            </a:r>
            <a:r>
              <a:rPr lang="en-GB" altLang="zh-CN" sz="2000" dirty="0"/>
              <a:t>, </a:t>
            </a:r>
          </a:p>
          <a:p>
            <a:pPr marL="228600" lvl="1" indent="-228600">
              <a:lnSpc>
                <a:spcPct val="90000"/>
              </a:lnSpc>
              <a:spcBef>
                <a:spcPts val="1000"/>
              </a:spcBef>
              <a:buFont typeface="Arial" panose="020B0604020202020204" pitchFamily="34" charset="0"/>
              <a:buChar char="•"/>
            </a:pPr>
            <a:endParaRPr lang="en-GB" altLang="zh-CN" sz="2000" dirty="0"/>
          </a:p>
          <a:p>
            <a:pPr marL="0" lvl="1">
              <a:lnSpc>
                <a:spcPct val="90000"/>
              </a:lnSpc>
              <a:spcBef>
                <a:spcPts val="1000"/>
              </a:spcBef>
            </a:pPr>
            <a:r>
              <a:rPr lang="en-GB" altLang="zh-CN" sz="2000" dirty="0"/>
              <a:t>In Proceedings of International Conference on Embedded and Ubiquitous Computing (EUC’07), pp. 683-693, December, 2007</a:t>
            </a:r>
            <a:r>
              <a:rPr lang="en-GB" altLang="zh-CN" sz="2000" dirty="0" smtClean="0"/>
              <a:t>,</a:t>
            </a:r>
            <a:endParaRPr lang="en-GB" altLang="zh-CN" sz="2000" dirty="0"/>
          </a:p>
        </p:txBody>
      </p:sp>
    </p:spTree>
    <p:extLst>
      <p:ext uri="{BB962C8B-B14F-4D97-AF65-F5344CB8AC3E}">
        <p14:creationId xmlns:p14="http://schemas.microsoft.com/office/powerpoint/2010/main" val="6100166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222408" y="409074"/>
            <a:ext cx="9369393" cy="838200"/>
          </a:xfrm>
        </p:spPr>
        <p:txBody>
          <a:bodyPr/>
          <a:lstStyle/>
          <a:p>
            <a:pPr eaLnBrk="1" hangingPunct="1">
              <a:defRPr/>
            </a:pPr>
            <a:r>
              <a:rPr lang="en-GB" altLang="zh-TW" sz="3600" dirty="0">
                <a:latin typeface="Times New Roman" pitchFamily="18" charset="0"/>
                <a:cs typeface="Times New Roman" pitchFamily="18" charset="0"/>
              </a:rPr>
              <a:t>Your task</a:t>
            </a:r>
            <a:endParaRPr lang="en-US" altLang="zh-TW" sz="3600" dirty="0">
              <a:latin typeface="Times New Roman" pitchFamily="18" charset="0"/>
              <a:cs typeface="Times New Roman" pitchFamily="18" charset="0"/>
            </a:endParaRPr>
          </a:p>
        </p:txBody>
      </p:sp>
      <p:sp>
        <p:nvSpPr>
          <p:cNvPr id="44035" name="Rectangle 4"/>
          <p:cNvSpPr>
            <a:spLocks noGrp="1" noChangeArrowheads="1"/>
          </p:cNvSpPr>
          <p:nvPr>
            <p:ph type="body" idx="1"/>
          </p:nvPr>
        </p:nvSpPr>
        <p:spPr>
          <a:xfrm>
            <a:off x="904775" y="1676400"/>
            <a:ext cx="9763225" cy="4493394"/>
          </a:xfrm>
        </p:spPr>
        <p:txBody>
          <a:bodyPr>
            <a:normAutofit/>
          </a:bodyPr>
          <a:lstStyle/>
          <a:p>
            <a:pPr>
              <a:lnSpc>
                <a:spcPct val="100000"/>
              </a:lnSpc>
            </a:pPr>
            <a:r>
              <a:rPr lang="en-GB" altLang="zh-TW" dirty="0"/>
              <a:t>While listening to this part of our topic, try to think about this question “</a:t>
            </a:r>
            <a:r>
              <a:rPr lang="en-GB" altLang="zh-TW" dirty="0">
                <a:highlight>
                  <a:srgbClr val="FFFF00"/>
                </a:highlight>
              </a:rPr>
              <a:t>which tactics was used in this research to achieve interoperability between the discovery mechanisms?</a:t>
            </a:r>
            <a:r>
              <a:rPr lang="en-GB" altLang="zh-TW" dirty="0"/>
              <a:t>”</a:t>
            </a:r>
            <a:endParaRPr lang="zh-TW" altLang="en-US" dirty="0"/>
          </a:p>
        </p:txBody>
      </p:sp>
      <p:pic>
        <p:nvPicPr>
          <p:cNvPr id="4" name="Picture 5">
            <a:extLst>
              <a:ext uri="{FF2B5EF4-FFF2-40B4-BE49-F238E27FC236}">
                <a16:creationId xmlns:a16="http://schemas.microsoft.com/office/drawing/2014/main" xmlns="" id="{9D10487C-615A-44B7-A412-67B242624C9C}"/>
              </a:ext>
            </a:extLst>
          </p:cNvPr>
          <p:cNvPicPr>
            <a:picLocks noChangeAspect="1"/>
          </p:cNvPicPr>
          <p:nvPr/>
        </p:nvPicPr>
        <p:blipFill rotWithShape="1">
          <a:blip r:embed="rId3"/>
          <a:srcRect t="3903" b="50663"/>
          <a:stretch/>
        </p:blipFill>
        <p:spPr>
          <a:xfrm>
            <a:off x="5420492" y="3038721"/>
            <a:ext cx="6771508" cy="3979945"/>
          </a:xfrm>
          <a:prstGeom prst="rect">
            <a:avLst/>
          </a:prstGeom>
        </p:spPr>
      </p:pic>
    </p:spTree>
    <p:extLst>
      <p:ext uri="{BB962C8B-B14F-4D97-AF65-F5344CB8AC3E}">
        <p14:creationId xmlns:p14="http://schemas.microsoft.com/office/powerpoint/2010/main" val="49682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524001" y="457200"/>
            <a:ext cx="8791575" cy="838200"/>
          </a:xfrm>
        </p:spPr>
        <p:txBody>
          <a:bodyPr/>
          <a:lstStyle/>
          <a:p>
            <a:pPr eaLnBrk="1" hangingPunct="1">
              <a:defRPr/>
            </a:pPr>
            <a:r>
              <a:rPr lang="en-US" altLang="zh-TW" sz="3600" dirty="0">
                <a:latin typeface="Times New Roman" pitchFamily="18" charset="0"/>
                <a:cs typeface="Times New Roman" pitchFamily="18" charset="0"/>
              </a:rPr>
              <a:t>Background</a:t>
            </a:r>
          </a:p>
        </p:txBody>
      </p:sp>
      <p:sp>
        <p:nvSpPr>
          <p:cNvPr id="43011" name="Rectangle 3"/>
          <p:cNvSpPr>
            <a:spLocks noGrp="1" noChangeArrowheads="1"/>
          </p:cNvSpPr>
          <p:nvPr>
            <p:ph type="body" idx="1"/>
          </p:nvPr>
        </p:nvSpPr>
        <p:spPr>
          <a:xfrm>
            <a:off x="1524000" y="1524000"/>
            <a:ext cx="8991600" cy="4953000"/>
          </a:xfrm>
        </p:spPr>
        <p:txBody>
          <a:bodyPr/>
          <a:lstStyle/>
          <a:p>
            <a:r>
              <a:rPr lang="en-US" altLang="zh-CN" dirty="0"/>
              <a:t>Heterogeneity - different environments supported by different service management systems, which may use standard protocols as well as tailored made mechanisms</a:t>
            </a:r>
          </a:p>
          <a:p>
            <a:pPr lvl="1"/>
            <a:r>
              <a:rPr lang="en-US" altLang="zh-TW" dirty="0"/>
              <a:t>software, </a:t>
            </a:r>
          </a:p>
          <a:p>
            <a:pPr lvl="1"/>
            <a:r>
              <a:rPr lang="en-US" altLang="zh-TW" dirty="0"/>
              <a:t>hardware devices</a:t>
            </a:r>
            <a:r>
              <a:rPr lang="en-US" altLang="zh-CN" dirty="0"/>
              <a:t>, </a:t>
            </a:r>
          </a:p>
          <a:p>
            <a:pPr lvl="1"/>
            <a:r>
              <a:rPr lang="en-US" altLang="zh-TW" dirty="0"/>
              <a:t>network infrastructures</a:t>
            </a:r>
          </a:p>
          <a:p>
            <a:pPr lvl="1"/>
            <a:endParaRPr lang="en-US" altLang="zh-TW" sz="1800" dirty="0"/>
          </a:p>
          <a:p>
            <a:r>
              <a:rPr lang="en-US" altLang="zh-TW" dirty="0"/>
              <a:t>Diverse service discovery mechanisms</a:t>
            </a:r>
          </a:p>
        </p:txBody>
      </p:sp>
      <p:sp>
        <p:nvSpPr>
          <p:cNvPr id="545796" name="Rectangle 4"/>
          <p:cNvSpPr>
            <a:spLocks noChangeArrowheads="1"/>
          </p:cNvSpPr>
          <p:nvPr/>
        </p:nvSpPr>
        <p:spPr bwMode="auto">
          <a:xfrm>
            <a:off x="1905000" y="5642843"/>
            <a:ext cx="8610600" cy="424732"/>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90000"/>
              <a:buFont typeface="Wingdings" pitchFamily="2" charset="2"/>
              <a:buNone/>
            </a:pPr>
            <a:r>
              <a:rPr lang="en-GB" altLang="zh-TW" sz="2400" b="1" u="sng" dirty="0">
                <a:solidFill>
                  <a:srgbClr val="FF0000"/>
                </a:solidFill>
                <a:ea typeface="新細明體" charset="-120"/>
              </a:rPr>
              <a:t>How to integrate or bridge these service discovery schemes ?</a:t>
            </a:r>
            <a:endParaRPr lang="en-US" altLang="zh-TW" sz="2400" b="1" u="sng" dirty="0">
              <a:solidFill>
                <a:srgbClr val="FF0000"/>
              </a:solidFill>
              <a:ea typeface="新細明體" charset="-120"/>
            </a:endParaRPr>
          </a:p>
        </p:txBody>
      </p:sp>
    </p:spTree>
    <p:extLst>
      <p:ext uri="{BB962C8B-B14F-4D97-AF65-F5344CB8AC3E}">
        <p14:creationId xmlns:p14="http://schemas.microsoft.com/office/powerpoint/2010/main" val="104478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6582</TotalTime>
  <Words>1025</Words>
  <Application>Microsoft Office PowerPoint</Application>
  <PresentationFormat>Custom</PresentationFormat>
  <Paragraphs>125</Paragraphs>
  <Slides>22</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Bitmap Image</vt:lpstr>
      <vt:lpstr>COMP3028  Software Architecture</vt:lpstr>
      <vt:lpstr>Mapping among Architectural Elements</vt:lpstr>
      <vt:lpstr>PowerPoint Presentation</vt:lpstr>
      <vt:lpstr>Resource Management</vt:lpstr>
      <vt:lpstr>Binding Time</vt:lpstr>
      <vt:lpstr>Summary</vt:lpstr>
      <vt:lpstr>PowerPoint Presentation</vt:lpstr>
      <vt:lpstr>Your task</vt:lpstr>
      <vt:lpstr>Background</vt:lpstr>
      <vt:lpstr>Interoperability Requirements</vt:lpstr>
      <vt:lpstr>System Model and Architecture</vt:lpstr>
      <vt:lpstr>Universal Adaptor Primitives (UAP) </vt:lpstr>
      <vt:lpstr>Universal Adaptor Mapping (UAM)</vt:lpstr>
      <vt:lpstr>Simulation  Results  </vt:lpstr>
      <vt:lpstr>Experiment  Results </vt:lpstr>
      <vt:lpstr>Interoperability Tactics</vt:lpstr>
      <vt:lpstr>PowerPoint Presentation</vt:lpstr>
      <vt:lpstr>PowerPoint Presentation</vt:lpstr>
      <vt:lpstr>Universal Adaptor Primitives (UAP) </vt:lpstr>
      <vt:lpstr>Universal Adaptor Mapping (UAM)</vt:lpstr>
      <vt:lpstr>Manage Interfaces</vt:lpstr>
      <vt:lpstr>Interoperability Tactics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COMP3028_Spring2023_Interoperability_part 2</dc:title>
  <dc:creator>Joanna Siebert</dc:creator>
  <cp:lastModifiedBy>lenovo</cp:lastModifiedBy>
  <cp:revision>365</cp:revision>
  <cp:lastPrinted>2023-02-23T06:49:27Z</cp:lastPrinted>
  <dcterms:created xsi:type="dcterms:W3CDTF">2020-03-15T08:11:10Z</dcterms:created>
  <dcterms:modified xsi:type="dcterms:W3CDTF">2023-03-22T02:31:29Z</dcterms:modified>
</cp:coreProperties>
</file>