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786" r:id="rId2"/>
    <p:sldId id="1746" r:id="rId3"/>
    <p:sldId id="1747" r:id="rId4"/>
    <p:sldId id="1748" r:id="rId5"/>
    <p:sldId id="2209" r:id="rId6"/>
    <p:sldId id="2208" r:id="rId7"/>
    <p:sldId id="2210" r:id="rId8"/>
    <p:sldId id="2211" r:id="rId9"/>
    <p:sldId id="2213" r:id="rId10"/>
    <p:sldId id="2217" r:id="rId11"/>
    <p:sldId id="2214" r:id="rId12"/>
    <p:sldId id="2212" r:id="rId13"/>
    <p:sldId id="1749" r:id="rId14"/>
    <p:sldId id="2230" r:id="rId15"/>
    <p:sldId id="2226" r:id="rId16"/>
    <p:sldId id="1836" r:id="rId17"/>
    <p:sldId id="1837" r:id="rId18"/>
    <p:sldId id="1750" r:id="rId19"/>
    <p:sldId id="2227" r:id="rId20"/>
    <p:sldId id="1751" r:id="rId21"/>
    <p:sldId id="2228" r:id="rId22"/>
    <p:sldId id="1752" r:id="rId23"/>
    <p:sldId id="1838" r:id="rId24"/>
    <p:sldId id="1839" r:id="rId25"/>
    <p:sldId id="1840" r:id="rId26"/>
    <p:sldId id="1841" r:id="rId27"/>
    <p:sldId id="1842" r:id="rId28"/>
    <p:sldId id="1843" r:id="rId29"/>
    <p:sldId id="2229" r:id="rId30"/>
    <p:sldId id="1844" r:id="rId31"/>
    <p:sldId id="2231" r:id="rId32"/>
    <p:sldId id="1845" r:id="rId33"/>
    <p:sldId id="2199" r:id="rId34"/>
    <p:sldId id="1846" r:id="rId35"/>
    <p:sldId id="2200" r:id="rId36"/>
    <p:sldId id="1753" r:id="rId37"/>
    <p:sldId id="1754" r:id="rId38"/>
    <p:sldId id="1755" r:id="rId39"/>
    <p:sldId id="1756" r:id="rId40"/>
    <p:sldId id="1847" r:id="rId41"/>
    <p:sldId id="1848" r:id="rId42"/>
    <p:sldId id="1849" r:id="rId43"/>
    <p:sldId id="2225" r:id="rId44"/>
    <p:sldId id="1757" r:id="rId45"/>
    <p:sldId id="1758" r:id="rId46"/>
    <p:sldId id="1759" r:id="rId47"/>
    <p:sldId id="1760" r:id="rId48"/>
    <p:sldId id="1761" r:id="rId49"/>
    <p:sldId id="1762" r:id="rId50"/>
    <p:sldId id="1763" r:id="rId51"/>
    <p:sldId id="2232" r:id="rId52"/>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41" autoAdjust="0"/>
    <p:restoredTop sz="94660"/>
  </p:normalViewPr>
  <p:slideViewPr>
    <p:cSldViewPr snapToGrid="0">
      <p:cViewPr varScale="1">
        <p:scale>
          <a:sx n="118" d="100"/>
          <a:sy n="118" d="100"/>
        </p:scale>
        <p:origin x="-57"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dirty="0"/>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22/03/2023</a:t>
            </a:fld>
            <a:endParaRPr lang="en-GB" dirty="0"/>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dirty="0"/>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dirty="0"/>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3/22/2023</a:t>
            </a:fld>
            <a:endParaRPr lang="en-US" dirty="0"/>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dirty="0"/>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t>45</a:t>
            </a:fld>
            <a:endParaRPr lang="en-AU"/>
          </a:p>
        </p:txBody>
      </p:sp>
    </p:spTree>
    <p:extLst>
      <p:ext uri="{BB962C8B-B14F-4D97-AF65-F5344CB8AC3E}">
        <p14:creationId xmlns:p14="http://schemas.microsoft.com/office/powerpoint/2010/main" val="141634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E945D0B3-021F-45FF-9138-AF79AA38FA92}"/>
              </a:ext>
            </a:extLst>
          </p:cNvPr>
          <p:cNvSpPr>
            <a:spLocks noGrp="1" noChangeArrowheads="1"/>
          </p:cNvSpPr>
          <p:nvPr>
            <p:ph type="sldNum" sz="quarter" idx="5"/>
          </p:nvPr>
        </p:nvSpPr>
        <p:spPr>
          <a:ln/>
        </p:spPr>
        <p:txBody>
          <a:bodyPr/>
          <a:lstStyle/>
          <a:p>
            <a:fld id="{5C5D4826-BEB9-458B-BC27-190FEB3CC751}" type="slidenum">
              <a:rPr lang="en-US" altLang="zh-TW"/>
              <a:pPr/>
              <a:t>49</a:t>
            </a:fld>
            <a:endParaRPr lang="en-US" altLang="zh-TW"/>
          </a:p>
        </p:txBody>
      </p:sp>
      <p:sp>
        <p:nvSpPr>
          <p:cNvPr id="45058" name="Rectangle 2">
            <a:extLst>
              <a:ext uri="{FF2B5EF4-FFF2-40B4-BE49-F238E27FC236}">
                <a16:creationId xmlns:a16="http://schemas.microsoft.com/office/drawing/2014/main" xmlns="" id="{43DE4898-83A2-4129-8375-A0783CB2FDEC}"/>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xmlns="" id="{259C1BA7-873B-48A0-8D46-13D108638CD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304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7AF1513-CEDF-4720-A58C-6737688F7D42}"/>
              </a:ext>
            </a:extLst>
          </p:cNvPr>
          <p:cNvSpPr>
            <a:spLocks noGrp="1" noChangeArrowheads="1"/>
          </p:cNvSpPr>
          <p:nvPr>
            <p:ph type="sldNum" sz="quarter" idx="5"/>
          </p:nvPr>
        </p:nvSpPr>
        <p:spPr>
          <a:ln/>
        </p:spPr>
        <p:txBody>
          <a:bodyPr/>
          <a:lstStyle/>
          <a:p>
            <a:fld id="{79A6B897-D206-4C6B-A883-F02EB0F42F10}" type="slidenum">
              <a:rPr lang="en-US" altLang="zh-TW"/>
              <a:pPr/>
              <a:t>50</a:t>
            </a:fld>
            <a:endParaRPr lang="en-US" altLang="zh-TW"/>
          </a:p>
        </p:txBody>
      </p:sp>
      <p:sp>
        <p:nvSpPr>
          <p:cNvPr id="46082" name="Rectangle 2">
            <a:extLst>
              <a:ext uri="{FF2B5EF4-FFF2-40B4-BE49-F238E27FC236}">
                <a16:creationId xmlns:a16="http://schemas.microsoft.com/office/drawing/2014/main" xmlns="" id="{39AD8C09-2005-4404-A8C4-48CF8989508D}"/>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xmlns="" id="{6F4314D9-BD51-4DF8-99A9-3C23419481A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4012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8A13D66-163F-44AC-9E7C-288C45DCFC41}"/>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297BCF21-3CFD-4385-9DBC-F7BD17D8A9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7B1B0D-7BB1-4E78-AD53-15520DE87041}"/>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925F90C4-EB39-462A-B466-D6BDB78E7C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48C6FF-7F91-4CDE-95B6-82CD5089D2A0}"/>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C4E431B2-6F17-46C5-9728-C9DF6803FC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5702ED-6F7F-4497-9059-B93C8F382FC7}"/>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2675094B-4552-47F8-A19A-C0E27DDEB1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FE76022-E15C-4FC6-85EE-406E479892B6}"/>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937DC579-3692-4E9B-B338-4EAEFB61A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880A4B-B757-4DB9-B76F-9C884BC349C1}"/>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6" name="Footer Placeholder 5">
            <a:extLst>
              <a:ext uri="{FF2B5EF4-FFF2-40B4-BE49-F238E27FC236}">
                <a16:creationId xmlns:a16="http://schemas.microsoft.com/office/drawing/2014/main" xmlns="" id="{CF9B8ACA-D40F-4229-9841-511E5B71C3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7D2297-CA0A-4D7C-88D0-B7E630DD7FD4}"/>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8" name="Footer Placeholder 7">
            <a:extLst>
              <a:ext uri="{FF2B5EF4-FFF2-40B4-BE49-F238E27FC236}">
                <a16:creationId xmlns:a16="http://schemas.microsoft.com/office/drawing/2014/main" xmlns="" id="{F8B61E68-94DE-4D18-85C2-D659E80492E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D0080E-8BB7-4A2B-9E1E-A1884EAB7C8B}"/>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4" name="Footer Placeholder 3">
            <a:extLst>
              <a:ext uri="{FF2B5EF4-FFF2-40B4-BE49-F238E27FC236}">
                <a16:creationId xmlns:a16="http://schemas.microsoft.com/office/drawing/2014/main" xmlns="" id="{FC231991-0512-4363-BEC1-9F5FB2A4CF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2F588C-0B58-4656-A1BF-EEBC5FAFC90E}"/>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3" name="Footer Placeholder 2">
            <a:extLst>
              <a:ext uri="{FF2B5EF4-FFF2-40B4-BE49-F238E27FC236}">
                <a16:creationId xmlns:a16="http://schemas.microsoft.com/office/drawing/2014/main" xmlns="" id="{355D5C27-B9EB-4358-845D-80E984EFEF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D922F2-9898-4FAD-84C3-E54D1A2B9486}"/>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6" name="Footer Placeholder 5">
            <a:extLst>
              <a:ext uri="{FF2B5EF4-FFF2-40B4-BE49-F238E27FC236}">
                <a16:creationId xmlns:a16="http://schemas.microsoft.com/office/drawing/2014/main" xmlns="" id="{6804D9C0-1537-41C1-A2E0-B949FC8C46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68593-5F9E-4E5A-BFEB-7B311DCF793B}"/>
              </a:ext>
            </a:extLst>
          </p:cNvPr>
          <p:cNvSpPr>
            <a:spLocks noGrp="1"/>
          </p:cNvSpPr>
          <p:nvPr>
            <p:ph type="dt" sz="half" idx="10"/>
          </p:nvPr>
        </p:nvSpPr>
        <p:spPr/>
        <p:txBody>
          <a:bodyPr/>
          <a:lstStyle/>
          <a:p>
            <a:fld id="{2C8DE5C2-993C-4607-B26D-D4750998D4EC}" type="datetimeFigureOut">
              <a:rPr lang="en-US" smtClean="0"/>
              <a:t>3/22/2023</a:t>
            </a:fld>
            <a:endParaRPr lang="en-US" dirty="0"/>
          </a:p>
        </p:txBody>
      </p:sp>
      <p:sp>
        <p:nvSpPr>
          <p:cNvPr id="6" name="Footer Placeholder 5">
            <a:extLst>
              <a:ext uri="{FF2B5EF4-FFF2-40B4-BE49-F238E27FC236}">
                <a16:creationId xmlns:a16="http://schemas.microsoft.com/office/drawing/2014/main" xmlns="" id="{62C7370B-15E1-4CB0-9B85-006578F16A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dirty="0"/>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3/22/2023</a:t>
            </a:fld>
            <a:endParaRPr lang="en-US" dirty="0"/>
          </a:p>
        </p:txBody>
      </p:sp>
      <p:sp>
        <p:nvSpPr>
          <p:cNvPr id="5" name="Footer Placeholder 4">
            <a:extLst>
              <a:ext uri="{FF2B5EF4-FFF2-40B4-BE49-F238E27FC236}">
                <a16:creationId xmlns:a16="http://schemas.microsoft.com/office/drawing/2014/main" xmlns=""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dirty="0"/>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1.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7.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1.tmp"/><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2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image" Target="../media/image1.tmp"/><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27.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7.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10" Type="http://schemas.openxmlformats.org/officeDocument/2006/relationships/tags" Target="../tags/tag71.xml"/><Relationship Id="rId19" Type="http://schemas.openxmlformats.org/officeDocument/2006/relationships/image" Target="../media/image1.tmp"/><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image" Target="../media/image1.tmp"/><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1.tmp"/><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image" Target="../media/image1.tmp"/><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image" Target="../media/image1.tmp"/><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tags" Target="../tags/tag14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image" Target="../media/image1.tmp"/><Relationship Id="rId10" Type="http://schemas.openxmlformats.org/officeDocument/2006/relationships/tags" Target="../tags/tag140.xm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tags" Target="../tags/tag155.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image" Target="../media/image1.tmp"/><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r>
              <a:rPr lang="en-US" sz="4950" dirty="0"/>
              <a:t/>
            </a:r>
            <a:br>
              <a:rPr lang="en-US" sz="4950" dirty="0"/>
            </a:br>
            <a:r>
              <a:rPr lang="en-US" sz="4950" dirty="0"/>
              <a:t>Software Architecture</a:t>
            </a:r>
            <a:endParaRPr lang="en-US" sz="3300" dirty="0"/>
          </a:p>
        </p:txBody>
      </p:sp>
      <p:sp>
        <p:nvSpPr>
          <p:cNvPr id="7" name="副标题 6"/>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Avail</a:t>
            </a:r>
            <a:r>
              <a:rPr lang="en-GB" sz="4800" dirty="0" smtClean="0">
                <a:solidFill>
                  <a:srgbClr val="FF0000"/>
                </a:solidFill>
              </a:rPr>
              <a:t>ability </a:t>
            </a:r>
            <a:r>
              <a:rPr lang="en-GB" sz="4800" dirty="0" smtClean="0"/>
              <a:t>– ability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to avail </a:t>
            </a:r>
            <a:r>
              <a:rPr lang="en-GB" sz="4800" i="1" dirty="0" smtClean="0"/>
              <a:t>(“to avail”: </a:t>
            </a:r>
            <a:r>
              <a:rPr lang="en-GB" sz="4800" i="1" dirty="0"/>
              <a:t>to be of </a:t>
            </a:r>
            <a:r>
              <a:rPr lang="en-GB" sz="4800" i="1" dirty="0" smtClean="0"/>
              <a:t>use)</a:t>
            </a:r>
          </a:p>
          <a:p>
            <a:r>
              <a:rPr lang="en-GB" sz="4800" dirty="0" smtClean="0"/>
              <a:t>Interoper</a:t>
            </a:r>
            <a:r>
              <a:rPr lang="en-GB" sz="4800" dirty="0" smtClean="0">
                <a:solidFill>
                  <a:srgbClr val="FF0000"/>
                </a:solidFill>
              </a:rPr>
              <a:t>ability </a:t>
            </a:r>
            <a:r>
              <a:rPr lang="en-GB" sz="4800" dirty="0" smtClean="0"/>
              <a:t>– ability to …</a:t>
            </a:r>
            <a:endParaRPr lang="en-GB" sz="4800" dirty="0"/>
          </a:p>
          <a:p>
            <a:r>
              <a:rPr lang="en-GB" sz="4800" dirty="0" smtClean="0"/>
              <a:t>Modifi</a:t>
            </a:r>
            <a:r>
              <a:rPr lang="en-GB" sz="4800" dirty="0" smtClean="0">
                <a:solidFill>
                  <a:srgbClr val="FF0000"/>
                </a:solidFill>
              </a:rPr>
              <a:t>ability</a:t>
            </a:r>
            <a:endParaRPr lang="en-GB" sz="4800" dirty="0">
              <a:solidFill>
                <a:srgbClr val="FF0000"/>
              </a:solidFill>
            </a:endParaRPr>
          </a:p>
        </p:txBody>
      </p:sp>
    </p:spTree>
    <p:extLst>
      <p:ext uri="{BB962C8B-B14F-4D97-AF65-F5344CB8AC3E}">
        <p14:creationId xmlns:p14="http://schemas.microsoft.com/office/powerpoint/2010/main" val="79906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Avail</a:t>
            </a:r>
            <a:r>
              <a:rPr lang="en-GB" sz="4800" dirty="0" smtClean="0">
                <a:solidFill>
                  <a:srgbClr val="FF0000"/>
                </a:solidFill>
              </a:rPr>
              <a:t>ability </a:t>
            </a:r>
            <a:r>
              <a:rPr lang="en-GB" sz="4800" dirty="0" smtClean="0"/>
              <a:t>– ability to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avail</a:t>
            </a:r>
            <a:r>
              <a:rPr lang="en-GB" sz="4800" dirty="0" smtClean="0"/>
              <a:t> (avail: </a:t>
            </a:r>
            <a:r>
              <a:rPr lang="en-GB" sz="4800" dirty="0"/>
              <a:t>to be of use </a:t>
            </a:r>
            <a:endParaRPr lang="en-GB" sz="4800" dirty="0" smtClean="0"/>
          </a:p>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Interoper</a:t>
            </a:r>
            <a:r>
              <a:rPr lang="en-GB" sz="4800" dirty="0" smtClean="0">
                <a:solidFill>
                  <a:srgbClr val="FF0000"/>
                </a:solidFill>
              </a:rPr>
              <a:t>ability </a:t>
            </a:r>
            <a:r>
              <a:rPr lang="en-GB" sz="4800" dirty="0"/>
              <a:t>– ability to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interoperate</a:t>
            </a:r>
            <a:r>
              <a:rPr lang="en-GB" sz="4800" dirty="0" smtClean="0"/>
              <a:t> with others</a:t>
            </a:r>
            <a:endParaRPr lang="en-GB" sz="4800" dirty="0"/>
          </a:p>
          <a:p>
            <a:endParaRPr lang="en-GB" sz="4800" dirty="0" smtClean="0">
              <a:solidFill>
                <a:srgbClr val="FF0000"/>
              </a:solidFill>
            </a:endParaRPr>
          </a:p>
          <a:p>
            <a:r>
              <a:rPr lang="en-GB" sz="4800" dirty="0" smtClean="0"/>
              <a:t>Modifi</a:t>
            </a:r>
            <a:r>
              <a:rPr lang="en-GB" sz="4800" dirty="0" smtClean="0">
                <a:solidFill>
                  <a:srgbClr val="FF0000"/>
                </a:solidFill>
              </a:rPr>
              <a:t>ability </a:t>
            </a:r>
            <a:r>
              <a:rPr lang="en-GB" sz="4800" dirty="0"/>
              <a:t>– ability to </a:t>
            </a:r>
            <a:r>
              <a:rPr lang="en-GB" sz="4800" dirty="0" smtClean="0"/>
              <a:t>…..</a:t>
            </a:r>
            <a:endParaRPr lang="en-GB" sz="4800" dirty="0"/>
          </a:p>
          <a:p>
            <a:endParaRPr lang="en-GB" sz="4800" dirty="0">
              <a:solidFill>
                <a:srgbClr val="FF0000"/>
              </a:solidFill>
            </a:endParaRPr>
          </a:p>
        </p:txBody>
      </p:sp>
    </p:spTree>
    <p:extLst>
      <p:ext uri="{BB962C8B-B14F-4D97-AF65-F5344CB8AC3E}">
        <p14:creationId xmlns:p14="http://schemas.microsoft.com/office/powerpoint/2010/main" val="193162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Avail</a:t>
            </a:r>
            <a:r>
              <a:rPr lang="en-GB" sz="4800" dirty="0" smtClean="0">
                <a:solidFill>
                  <a:srgbClr val="FF0000"/>
                </a:solidFill>
              </a:rPr>
              <a:t>ability </a:t>
            </a:r>
            <a:r>
              <a:rPr lang="en-GB" sz="4800" dirty="0" smtClean="0"/>
              <a:t>– ability to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avail</a:t>
            </a:r>
            <a:r>
              <a:rPr lang="en-GB" sz="4800" dirty="0" smtClean="0"/>
              <a:t> (avail: </a:t>
            </a:r>
            <a:r>
              <a:rPr lang="en-GB" sz="4800" dirty="0"/>
              <a:t>to be of use </a:t>
            </a:r>
            <a:endParaRPr lang="en-GB" sz="4800" dirty="0" smtClean="0"/>
          </a:p>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Interoper</a:t>
            </a:r>
            <a:r>
              <a:rPr lang="en-GB" sz="4800" dirty="0" smtClean="0">
                <a:solidFill>
                  <a:srgbClr val="FF0000"/>
                </a:solidFill>
              </a:rPr>
              <a:t>ability </a:t>
            </a:r>
            <a:r>
              <a:rPr lang="en-GB" sz="4800" dirty="0"/>
              <a:t>– ability to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interoperate</a:t>
            </a:r>
            <a:r>
              <a:rPr lang="en-GB" sz="4800" dirty="0" smtClean="0"/>
              <a:t> with others</a:t>
            </a:r>
            <a:endParaRPr lang="en-GB" sz="4800" dirty="0"/>
          </a:p>
          <a:p>
            <a:endParaRPr lang="en-GB" sz="4800" dirty="0" smtClean="0">
              <a:solidFill>
                <a:srgbClr val="FF0000"/>
              </a:solidFill>
            </a:endParaRPr>
          </a:p>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Modifi</a:t>
            </a:r>
            <a:r>
              <a:rPr lang="en-GB" sz="4800" dirty="0" smtClean="0">
                <a:solidFill>
                  <a:srgbClr val="FF0000"/>
                </a:solidFill>
              </a:rPr>
              <a:t>ability </a:t>
            </a:r>
            <a:r>
              <a:rPr lang="en-GB" sz="4800" dirty="0"/>
              <a:t>– ability to </a:t>
            </a:r>
            <a:r>
              <a:rPr lang="en-GB" sz="4800" dirty="0" smtClean="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be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modified</a:t>
            </a:r>
          </a:p>
          <a:p>
            <a:endParaRPr lang="en-GB" sz="4800" dirty="0">
              <a:solidFill>
                <a:srgbClr val="FF0000"/>
              </a:solidFill>
            </a:endParaRPr>
          </a:p>
        </p:txBody>
      </p:sp>
    </p:spTree>
    <p:extLst>
      <p:ext uri="{BB962C8B-B14F-4D97-AF65-F5344CB8AC3E}">
        <p14:creationId xmlns:p14="http://schemas.microsoft.com/office/powerpoint/2010/main" val="147112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a:t>
            </a:r>
            <a:r>
              <a:rPr lang="en-US" sz="3600" dirty="0">
                <a:solidFill>
                  <a:srgbClr val="FF0000"/>
                </a:solidFill>
              </a:rPr>
              <a:t>change </a:t>
            </a:r>
            <a:r>
              <a:rPr lang="en-US" sz="3600" dirty="0"/>
              <a:t>and our interest in it is in the </a:t>
            </a:r>
            <a:r>
              <a:rPr lang="en-US" sz="3600" dirty="0">
                <a:solidFill>
                  <a:srgbClr val="FF0000"/>
                </a:solidFill>
              </a:rPr>
              <a:t>cost</a:t>
            </a:r>
            <a:r>
              <a:rPr lang="en-US" sz="3600" dirty="0"/>
              <a:t> and </a:t>
            </a:r>
            <a:r>
              <a:rPr lang="en-US" sz="3600" dirty="0">
                <a:solidFill>
                  <a:srgbClr val="FF0000"/>
                </a:solidFill>
              </a:rPr>
              <a:t>risk</a:t>
            </a:r>
            <a:r>
              <a:rPr lang="en-US" sz="3600" dirty="0"/>
              <a:t> of making changes.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552398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a:t>
            </a:r>
            <a:r>
              <a:rPr lang="en-US" sz="3600" dirty="0">
                <a:solidFill>
                  <a:srgbClr val="FF0000"/>
                </a:solidFill>
              </a:rPr>
              <a:t>change</a:t>
            </a:r>
            <a:r>
              <a:rPr lang="en-US" sz="3600" dirty="0"/>
              <a:t> and our interest in it is in the </a:t>
            </a:r>
            <a:r>
              <a:rPr lang="en-US" sz="3600" dirty="0">
                <a:solidFill>
                  <a:srgbClr val="FF0000"/>
                </a:solidFill>
              </a:rPr>
              <a:t>cost</a:t>
            </a:r>
            <a:r>
              <a:rPr lang="en-US" sz="3600" dirty="0"/>
              <a:t> and </a:t>
            </a:r>
            <a:r>
              <a:rPr lang="en-US" sz="3600" dirty="0">
                <a:solidFill>
                  <a:srgbClr val="FF0000"/>
                </a:solidFill>
              </a:rPr>
              <a:t>risk</a:t>
            </a:r>
            <a:r>
              <a:rPr lang="en-US" sz="3600" dirty="0"/>
              <a:t> of making changes.  </a:t>
            </a:r>
          </a:p>
          <a:p>
            <a:r>
              <a:rPr lang="en-US" sz="3600" dirty="0"/>
              <a:t>To plan for modifiability, an architect has to consider four questions: </a:t>
            </a:r>
          </a:p>
          <a:p>
            <a:pPr lvl="1"/>
            <a:r>
              <a:rPr lang="en-US" sz="3200" dirty="0"/>
              <a:t>What can change? </a:t>
            </a:r>
          </a:p>
          <a:p>
            <a:pPr lvl="1"/>
            <a:r>
              <a:rPr lang="en-US" sz="3200" dirty="0"/>
              <a:t>What is the likelihood of the change? </a:t>
            </a:r>
          </a:p>
          <a:p>
            <a:pPr lvl="1"/>
            <a:r>
              <a:rPr lang="en-US" sz="3200" dirty="0"/>
              <a:t>When is the change made and who makes it?</a:t>
            </a:r>
          </a:p>
          <a:p>
            <a:pPr lvl="1"/>
            <a:r>
              <a:rPr lang="en-US" sz="3200" dirty="0"/>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2704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change and our interest in it is in the cost and risk of making changes.  </a:t>
            </a:r>
          </a:p>
          <a:p>
            <a:r>
              <a:rPr lang="en-US" sz="3600" dirty="0"/>
              <a:t>To plan for modifiability, an architect has to consider four questions: </a:t>
            </a:r>
          </a:p>
          <a:p>
            <a:pPr lvl="1"/>
            <a:r>
              <a:rPr lang="en-US" sz="3200" dirty="0">
                <a:solidFill>
                  <a:srgbClr val="FF0000"/>
                </a:solidFill>
              </a:rPr>
              <a:t>What can change? </a:t>
            </a:r>
          </a:p>
          <a:p>
            <a:pPr lvl="1"/>
            <a:r>
              <a:rPr lang="en-US" sz="3200" dirty="0"/>
              <a:t>What is the likelihood of the change? </a:t>
            </a:r>
          </a:p>
          <a:p>
            <a:pPr lvl="1"/>
            <a:r>
              <a:rPr lang="en-US" sz="3200" dirty="0"/>
              <a:t>When is the change made and who makes it?</a:t>
            </a:r>
          </a:p>
          <a:p>
            <a:pPr lvl="1"/>
            <a:r>
              <a:rPr lang="en-US" sz="3200" dirty="0"/>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33683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07A58F7-E973-4D4F-BE20-8072BD9EDDE3}"/>
              </a:ext>
            </a:extLst>
          </p:cNvPr>
          <p:cNvSpPr>
            <a:spLocks noGrp="1"/>
          </p:cNvSpPr>
          <p:nvPr>
            <p:ph type="title"/>
          </p:nvPr>
        </p:nvSpPr>
        <p:spPr/>
        <p:txBody>
          <a:bodyPr/>
          <a:lstStyle/>
          <a:p>
            <a:r>
              <a:rPr lang="en-AU" dirty="0"/>
              <a:t>Recall our earlier example</a:t>
            </a:r>
            <a:endParaRPr lang="x-none" dirty="0"/>
          </a:p>
        </p:txBody>
      </p:sp>
      <p:sp>
        <p:nvSpPr>
          <p:cNvPr id="3" name="内容占位符 2">
            <a:extLst>
              <a:ext uri="{FF2B5EF4-FFF2-40B4-BE49-F238E27FC236}">
                <a16:creationId xmlns:a16="http://schemas.microsoft.com/office/drawing/2014/main" xmlns="" id="{6289E1E3-87CA-4B55-8B9F-51BCC95841A7}"/>
              </a:ext>
            </a:extLst>
          </p:cNvPr>
          <p:cNvSpPr>
            <a:spLocks noGrp="1"/>
          </p:cNvSpPr>
          <p:nvPr>
            <p:ph idx="1"/>
          </p:nvPr>
        </p:nvSpPr>
        <p:spPr/>
        <p:txBody>
          <a:bodyPr/>
          <a:lstStyle/>
          <a:p>
            <a:r>
              <a:rPr lang="en-GB" sz="28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8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endParaRPr lang="x-none" dirty="0"/>
          </a:p>
        </p:txBody>
      </p:sp>
    </p:spTree>
    <p:extLst>
      <p:ext uri="{BB962C8B-B14F-4D97-AF65-F5344CB8AC3E}">
        <p14:creationId xmlns:p14="http://schemas.microsoft.com/office/powerpoint/2010/main" val="249138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7D59F5DB-FC99-4970-95EF-95E6DF6B5266}"/>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Campus Software team. One of the requirements for the system is high modifiability.  What can cause changes to the system in the future?</a:t>
            </a:r>
          </a:p>
        </p:txBody>
      </p:sp>
      <p:sp>
        <p:nvSpPr>
          <p:cNvPr id="7" name="矩形: 圆角 6">
            <a:extLst>
              <a:ext uri="{FF2B5EF4-FFF2-40B4-BE49-F238E27FC236}">
                <a16:creationId xmlns:a16="http://schemas.microsoft.com/office/drawing/2014/main" xmlns="" id="{E08618B4-B6DF-4128-8EAE-14A52EB1B242}"/>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DA48F8FB-5E73-4754-AA88-F95917D550CD}"/>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xmlns="" id="{9FDC4019-24C9-4276-B9FE-B23EB800176D}"/>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673FC7F7-EADF-4A24-A2B0-B24877859B19}"/>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4EF006E9-0992-4798-B7E8-2E49FC67530F}"/>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F3F291C8-46B2-4251-8626-909DA4ADB12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653F7F0C-2BDF-4339-9F91-35E24FC083BC}"/>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41955F3C-D994-4CA6-A4AF-81271166402F}"/>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55566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54203E-D33E-4DC2-8CD8-BE01C041DF50}"/>
              </a:ext>
            </a:extLst>
          </p:cNvPr>
          <p:cNvSpPr>
            <a:spLocks noGrp="1"/>
          </p:cNvSpPr>
          <p:nvPr>
            <p:ph type="title"/>
          </p:nvPr>
        </p:nvSpPr>
        <p:spPr/>
        <p:txBody>
          <a:bodyPr/>
          <a:lstStyle/>
          <a:p>
            <a:r>
              <a:rPr lang="en-US" altLang="zh-CN" dirty="0"/>
              <a:t>What can change?</a:t>
            </a:r>
            <a:endParaRPr lang="zh-CN" altLang="en-US" dirty="0"/>
          </a:p>
        </p:txBody>
      </p:sp>
      <p:sp>
        <p:nvSpPr>
          <p:cNvPr id="3" name="内容占位符 2">
            <a:extLst>
              <a:ext uri="{FF2B5EF4-FFF2-40B4-BE49-F238E27FC236}">
                <a16:creationId xmlns:a16="http://schemas.microsoft.com/office/drawing/2014/main" xmlns="" id="{F2F9AD16-99EB-4793-9C99-64B660DA2D1D}"/>
              </a:ext>
            </a:extLst>
          </p:cNvPr>
          <p:cNvSpPr>
            <a:spLocks noGrp="1"/>
          </p:cNvSpPr>
          <p:nvPr>
            <p:ph idx="1"/>
          </p:nvPr>
        </p:nvSpPr>
        <p:spPr/>
        <p:txBody>
          <a:bodyPr>
            <a:normAutofit/>
          </a:bodyPr>
          <a:lstStyle/>
          <a:p>
            <a:r>
              <a:rPr lang="en-US" altLang="zh-CN" dirty="0"/>
              <a:t>The functions </a:t>
            </a:r>
            <a:r>
              <a:rPr lang="en-US" altLang="zh-CN" dirty="0" smtClean="0"/>
              <a:t>of </a:t>
            </a:r>
            <a:r>
              <a:rPr lang="en-US" altLang="zh-CN" dirty="0"/>
              <a:t>the system </a:t>
            </a:r>
            <a:endParaRPr lang="en-US" altLang="zh-CN" dirty="0" smtClean="0"/>
          </a:p>
          <a:p>
            <a:r>
              <a:rPr lang="en-US" altLang="zh-CN" dirty="0" smtClean="0"/>
              <a:t>The </a:t>
            </a:r>
            <a:r>
              <a:rPr lang="en-US" altLang="zh-CN" dirty="0"/>
              <a:t>platforms, i.e., the hardware, operating system, middleware</a:t>
            </a:r>
          </a:p>
          <a:p>
            <a:r>
              <a:rPr lang="en-US" altLang="zh-CN" dirty="0"/>
              <a:t>The environment in which the system operates</a:t>
            </a:r>
          </a:p>
          <a:p>
            <a:pPr lvl="1"/>
            <a:r>
              <a:rPr lang="en-US" altLang="zh-CN" dirty="0"/>
              <a:t>The systems with which it must interoperate </a:t>
            </a:r>
          </a:p>
          <a:p>
            <a:pPr lvl="1"/>
            <a:r>
              <a:rPr lang="en-US" altLang="zh-CN" dirty="0"/>
              <a:t>The protocols it </a:t>
            </a:r>
            <a:r>
              <a:rPr lang="en-US" altLang="zh-CN" dirty="0" smtClean="0"/>
              <a:t>uses </a:t>
            </a:r>
            <a:r>
              <a:rPr lang="en-US" altLang="zh-CN" dirty="0"/>
              <a:t>to communicate</a:t>
            </a:r>
          </a:p>
          <a:p>
            <a:r>
              <a:rPr lang="en-US" altLang="zh-CN" dirty="0"/>
              <a:t>The capacity</a:t>
            </a:r>
          </a:p>
          <a:p>
            <a:pPr lvl="1"/>
            <a:r>
              <a:rPr lang="en-US" altLang="zh-CN" dirty="0"/>
              <a:t>Number of users supported</a:t>
            </a:r>
          </a:p>
          <a:p>
            <a:pPr lvl="1"/>
            <a:r>
              <a:rPr lang="en-US" altLang="zh-CN" dirty="0"/>
              <a:t>Number of simultaneous operations</a:t>
            </a:r>
          </a:p>
          <a:p>
            <a:endParaRPr lang="zh-CN" altLang="en-US" dirty="0"/>
          </a:p>
        </p:txBody>
      </p:sp>
      <p:sp>
        <p:nvSpPr>
          <p:cNvPr id="4" name="页脚占位符 3">
            <a:extLst>
              <a:ext uri="{FF2B5EF4-FFF2-40B4-BE49-F238E27FC236}">
                <a16:creationId xmlns:a16="http://schemas.microsoft.com/office/drawing/2014/main" xmlns="" id="{859A3A2A-FD6D-46D0-B6EB-BB52B9A056C1}"/>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81932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change and our interest in it is in the cost and risk of making changes.  </a:t>
            </a:r>
          </a:p>
          <a:p>
            <a:r>
              <a:rPr lang="en-US" sz="3600" dirty="0"/>
              <a:t>To plan for modifiability, an architect has to consider four questions: </a:t>
            </a:r>
          </a:p>
          <a:p>
            <a:pPr lvl="1"/>
            <a:r>
              <a:rPr lang="en-US" sz="3200" dirty="0"/>
              <a:t>What can change? </a:t>
            </a:r>
          </a:p>
          <a:p>
            <a:pPr lvl="1"/>
            <a:r>
              <a:rPr lang="en-US" sz="3200" dirty="0"/>
              <a:t>What is the likelihood of the change? </a:t>
            </a:r>
          </a:p>
          <a:p>
            <a:pPr lvl="1"/>
            <a:r>
              <a:rPr lang="en-US" sz="3200" dirty="0">
                <a:solidFill>
                  <a:srgbClr val="FF0000"/>
                </a:solidFill>
              </a:rPr>
              <a:t>When is the change made and who makes it?</a:t>
            </a:r>
          </a:p>
          <a:p>
            <a:pPr lvl="1"/>
            <a:r>
              <a:rPr lang="en-US" sz="3200" dirty="0"/>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194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Architecture</a:t>
            </a:r>
          </a:p>
        </p:txBody>
      </p:sp>
      <p:sp>
        <p:nvSpPr>
          <p:cNvPr id="3" name="Subtitle 2"/>
          <p:cNvSpPr>
            <a:spLocks noGrp="1"/>
          </p:cNvSpPr>
          <p:nvPr>
            <p:ph type="subTitle" idx="1"/>
          </p:nvPr>
        </p:nvSpPr>
        <p:spPr/>
        <p:txBody>
          <a:bodyPr>
            <a:normAutofit/>
          </a:bodyPr>
          <a:lstStyle/>
          <a:p>
            <a:r>
              <a:rPr lang="en-GB" dirty="0" smtClean="0"/>
              <a:t>Quality </a:t>
            </a:r>
            <a:r>
              <a:rPr lang="en-GB" dirty="0"/>
              <a:t>attributes</a:t>
            </a:r>
            <a:r>
              <a:rPr lang="en-US" dirty="0"/>
              <a:t>: M</a:t>
            </a:r>
            <a:r>
              <a:rPr lang="en-GB" dirty="0" err="1"/>
              <a:t>odifiability</a:t>
            </a:r>
            <a:endParaRPr lang="en-US" dirty="0"/>
          </a:p>
        </p:txBody>
      </p:sp>
    </p:spTree>
    <p:extLst>
      <p:ext uri="{BB962C8B-B14F-4D97-AF65-F5344CB8AC3E}">
        <p14:creationId xmlns:p14="http://schemas.microsoft.com/office/powerpoint/2010/main" val="842271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CFBEF4-88B2-489F-B812-E90BC33F3B7C}"/>
              </a:ext>
            </a:extLst>
          </p:cNvPr>
          <p:cNvSpPr>
            <a:spLocks noGrp="1"/>
          </p:cNvSpPr>
          <p:nvPr>
            <p:ph type="title"/>
          </p:nvPr>
        </p:nvSpPr>
        <p:spPr/>
        <p:txBody>
          <a:bodyPr>
            <a:noAutofit/>
          </a:bodyPr>
          <a:lstStyle/>
          <a:p>
            <a:r>
              <a:rPr lang="en-US" altLang="zh-CN" dirty="0"/>
              <a:t>When is the change made and who makes it?</a:t>
            </a:r>
            <a:endParaRPr lang="zh-CN" altLang="en-US" dirty="0"/>
          </a:p>
        </p:txBody>
      </p:sp>
      <p:sp>
        <p:nvSpPr>
          <p:cNvPr id="3" name="内容占位符 2">
            <a:extLst>
              <a:ext uri="{FF2B5EF4-FFF2-40B4-BE49-F238E27FC236}">
                <a16:creationId xmlns:a16="http://schemas.microsoft.com/office/drawing/2014/main" xmlns="" id="{77C4B304-ADDB-4AB9-B931-40A64402C905}"/>
              </a:ext>
            </a:extLst>
          </p:cNvPr>
          <p:cNvSpPr>
            <a:spLocks noGrp="1"/>
          </p:cNvSpPr>
          <p:nvPr>
            <p:ph idx="1"/>
          </p:nvPr>
        </p:nvSpPr>
        <p:spPr/>
        <p:txBody>
          <a:bodyPr/>
          <a:lstStyle/>
          <a:p>
            <a:r>
              <a:rPr lang="en-US" altLang="zh-CN" dirty="0"/>
              <a:t>Changes can be made during</a:t>
            </a:r>
          </a:p>
          <a:p>
            <a:pPr lvl="1"/>
            <a:r>
              <a:rPr lang="en-US" altLang="zh-CN" b="1" dirty="0"/>
              <a:t>implementation</a:t>
            </a:r>
            <a:r>
              <a:rPr lang="en-US" altLang="zh-CN" dirty="0"/>
              <a:t> by modifying the source code</a:t>
            </a:r>
          </a:p>
          <a:p>
            <a:pPr lvl="1"/>
            <a:r>
              <a:rPr lang="en-US" altLang="zh-CN" b="1" dirty="0"/>
              <a:t>build</a:t>
            </a:r>
            <a:r>
              <a:rPr lang="en-US" altLang="zh-CN" dirty="0"/>
              <a:t> by choice of libraries</a:t>
            </a:r>
          </a:p>
          <a:p>
            <a:pPr lvl="1"/>
            <a:r>
              <a:rPr lang="en-US" altLang="zh-CN" b="1" dirty="0"/>
              <a:t>execution</a:t>
            </a:r>
            <a:r>
              <a:rPr lang="en-US" altLang="zh-CN" dirty="0"/>
              <a:t> by parameter setting, plugins, </a:t>
            </a:r>
            <a:r>
              <a:rPr lang="en-US" altLang="zh-CN" dirty="0" err="1"/>
              <a:t>etc</a:t>
            </a:r>
            <a:endParaRPr lang="en-US" altLang="zh-CN" dirty="0"/>
          </a:p>
          <a:p>
            <a:r>
              <a:rPr lang="en-US" altLang="zh-CN" dirty="0"/>
              <a:t>Changes can also be made by </a:t>
            </a:r>
          </a:p>
          <a:p>
            <a:pPr lvl="1"/>
            <a:r>
              <a:rPr lang="en-US" altLang="zh-CN" dirty="0"/>
              <a:t>a developer</a:t>
            </a:r>
          </a:p>
          <a:p>
            <a:pPr lvl="1"/>
            <a:r>
              <a:rPr lang="en-US" altLang="zh-CN" dirty="0"/>
              <a:t>an end user</a:t>
            </a:r>
          </a:p>
          <a:p>
            <a:pPr lvl="1"/>
            <a:r>
              <a:rPr lang="en-US" altLang="zh-CN" dirty="0"/>
              <a:t>a system administrator</a:t>
            </a:r>
          </a:p>
          <a:p>
            <a:pPr marL="457200" lvl="1" indent="0">
              <a:buNone/>
            </a:pPr>
            <a:r>
              <a:rPr lang="en-US" altLang="zh-CN" dirty="0"/>
              <a:t> </a:t>
            </a:r>
            <a:endParaRPr lang="zh-CN" altLang="en-US" dirty="0"/>
          </a:p>
        </p:txBody>
      </p:sp>
      <p:sp>
        <p:nvSpPr>
          <p:cNvPr id="4" name="页脚占位符 3">
            <a:extLst>
              <a:ext uri="{FF2B5EF4-FFF2-40B4-BE49-F238E27FC236}">
                <a16:creationId xmlns:a16="http://schemas.microsoft.com/office/drawing/2014/main" xmlns="" id="{ADD6CD95-C95D-43FC-B45E-276E84F36919}"/>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2400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change and our interest in it is in the cost and risk of making changes.  </a:t>
            </a:r>
          </a:p>
          <a:p>
            <a:r>
              <a:rPr lang="en-US" sz="3600" dirty="0"/>
              <a:t>To plan for modifiability, an architect has to consider four questions: </a:t>
            </a:r>
          </a:p>
          <a:p>
            <a:pPr lvl="1"/>
            <a:r>
              <a:rPr lang="en-US" sz="3200" dirty="0"/>
              <a:t>What can change? </a:t>
            </a:r>
          </a:p>
          <a:p>
            <a:pPr lvl="1"/>
            <a:r>
              <a:rPr lang="en-US" sz="3200" dirty="0"/>
              <a:t>What is the likelihood of the change? </a:t>
            </a:r>
          </a:p>
          <a:p>
            <a:pPr lvl="1"/>
            <a:r>
              <a:rPr lang="en-US" sz="3200" dirty="0"/>
              <a:t>When is the change made and who makes it?</a:t>
            </a:r>
          </a:p>
          <a:p>
            <a:pPr lvl="1"/>
            <a:r>
              <a:rPr lang="en-US" sz="3200" dirty="0">
                <a:solidFill>
                  <a:srgbClr val="FF0000"/>
                </a:solidFill>
              </a:rPr>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194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3F6AB8-2E7C-40E8-966E-7D67AF7ABFBB}"/>
              </a:ext>
            </a:extLst>
          </p:cNvPr>
          <p:cNvSpPr>
            <a:spLocks noGrp="1"/>
          </p:cNvSpPr>
          <p:nvPr>
            <p:ph type="title"/>
          </p:nvPr>
        </p:nvSpPr>
        <p:spPr/>
        <p:txBody>
          <a:bodyPr/>
          <a:lstStyle/>
          <a:p>
            <a:r>
              <a:rPr lang="en-US" altLang="zh-CN" dirty="0"/>
              <a:t>What is the cost of the change?</a:t>
            </a:r>
            <a:endParaRPr lang="zh-CN" altLang="en-US" dirty="0"/>
          </a:p>
        </p:txBody>
      </p:sp>
      <p:sp>
        <p:nvSpPr>
          <p:cNvPr id="3" name="内容占位符 2">
            <a:extLst>
              <a:ext uri="{FF2B5EF4-FFF2-40B4-BE49-F238E27FC236}">
                <a16:creationId xmlns:a16="http://schemas.microsoft.com/office/drawing/2014/main" xmlns="" id="{2D778043-6A53-4941-931E-6E6E4A7773A2}"/>
              </a:ext>
            </a:extLst>
          </p:cNvPr>
          <p:cNvSpPr>
            <a:spLocks noGrp="1"/>
          </p:cNvSpPr>
          <p:nvPr>
            <p:ph idx="1"/>
          </p:nvPr>
        </p:nvSpPr>
        <p:spPr/>
        <p:txBody>
          <a:bodyPr>
            <a:normAutofit/>
          </a:bodyPr>
          <a:lstStyle/>
          <a:p>
            <a:r>
              <a:rPr lang="en-US" altLang="zh-CN" sz="3600" dirty="0"/>
              <a:t>Involving two types of cost</a:t>
            </a:r>
          </a:p>
          <a:p>
            <a:pPr lvl="1"/>
            <a:r>
              <a:rPr lang="en-US" altLang="zh-CN" sz="3200" dirty="0"/>
              <a:t>The cost of introducing the mechanisms to make the system more modifiable</a:t>
            </a:r>
          </a:p>
          <a:p>
            <a:pPr lvl="1"/>
            <a:r>
              <a:rPr lang="en-US" altLang="zh-CN" sz="3200" dirty="0"/>
              <a:t>The cost of making the modification using the mechanisms</a:t>
            </a:r>
          </a:p>
          <a:p>
            <a:r>
              <a:rPr lang="en-US" altLang="zh-CN" sz="3600" dirty="0"/>
              <a:t>Example</a:t>
            </a:r>
          </a:p>
          <a:p>
            <a:pPr lvl="1"/>
            <a:r>
              <a:rPr lang="en-US" altLang="zh-CN" sz="3200" dirty="0"/>
              <a:t>User interface builder</a:t>
            </a:r>
            <a:endParaRPr lang="zh-CN" altLang="en-US" sz="3200" dirty="0"/>
          </a:p>
        </p:txBody>
      </p:sp>
      <p:sp>
        <p:nvSpPr>
          <p:cNvPr id="4" name="页脚占位符 3">
            <a:extLst>
              <a:ext uri="{FF2B5EF4-FFF2-40B4-BE49-F238E27FC236}">
                <a16:creationId xmlns:a16="http://schemas.microsoft.com/office/drawing/2014/main" xmlns="" id="{FE10C61A-025C-44B0-A30F-171086471000}"/>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107993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458FFA-1569-4179-9257-89D8EDDCAFC2}"/>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xmlns="" id="{0D05B092-1288-4563-84A1-854C35761C1C}"/>
              </a:ext>
            </a:extLst>
          </p:cNvPr>
          <p:cNvSpPr>
            <a:spLocks noGrp="1"/>
          </p:cNvSpPr>
          <p:nvPr>
            <p:ph idx="1"/>
          </p:nvPr>
        </p:nvSpPr>
        <p:spPr/>
        <p:txBody>
          <a:bodyPr/>
          <a:lstStyle/>
          <a:p>
            <a:r>
              <a:rPr lang="en-AU"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Campus Software team. </a:t>
            </a:r>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a possibility that in the future, the client will request changes to be made to the user interface. Your team is considering two ways to handle this problem</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Do nothing for now. Wait for a change request to come in, then change the source code to accommodate request. </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Add additional component to the system now – user interface builder. When there is a change request, the designer will use a drag-and-drop editor to design a new interface, and the user interface builder will produce the new source code directly</a:t>
            </a:r>
          </a:p>
          <a:p>
            <a:r>
              <a:rPr lang="en-AU"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Let us consider what is the cost of each option</a:t>
            </a:r>
            <a:endParaRPr lang="x-none" dirty="0">
              <a:highlight>
                <a:srgbClr val="FFFF00"/>
              </a:highlight>
            </a:endParaRPr>
          </a:p>
        </p:txBody>
      </p:sp>
    </p:spTree>
    <p:extLst>
      <p:ext uri="{BB962C8B-B14F-4D97-AF65-F5344CB8AC3E}">
        <p14:creationId xmlns:p14="http://schemas.microsoft.com/office/powerpoint/2010/main" val="285451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A6FCEBE-5E3A-43CD-9C74-4736C4B462E5}"/>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xmlns="" id="{30E2741D-7D20-4621-9629-02FFB4EFCF2C}"/>
              </a:ext>
            </a:extLst>
          </p:cNvPr>
          <p:cNvSpPr txBox="1"/>
          <p:nvPr>
            <p:custDataLst>
              <p:tags r:id="rId3"/>
            </p:custDataLst>
          </p:nvPr>
        </p:nvSpPr>
        <p:spPr>
          <a:xfrm>
            <a:off x="1219200" y="635000"/>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first option: do nothing for now. Wait for a change request to come in, then change the source code to accommodate request. </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of introducing the mechanisms to make the system more modifiable?</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xmlns="" id="{A08D4214-E60C-4A96-8F8D-9BDED62236EA}"/>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5AA1EA5C-BD59-4D54-B691-DCF068229203}"/>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xmlns="" id="{7982CE19-662C-429F-A924-65729FEFD96E}"/>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xmlns="" id="{89B98033-9229-41FC-B47A-7022C85812A2}"/>
              </a:ext>
            </a:extLst>
          </p:cNvPr>
          <p:cNvSpPr txBox="1"/>
          <p:nvPr>
            <p:custDataLst>
              <p:tags r:id="rId7"/>
            </p:custDataLst>
          </p:nvPr>
        </p:nvSpPr>
        <p:spPr>
          <a:xfrm>
            <a:off x="12827000" y="1270000"/>
            <a:ext cx="3332480" cy="400110"/>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is zero</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5" name="组合 14">
            <a:extLst>
              <a:ext uri="{FF2B5EF4-FFF2-40B4-BE49-F238E27FC236}">
                <a16:creationId xmlns:a16="http://schemas.microsoft.com/office/drawing/2014/main" xmlns="" id="{2D643BF0-689B-40A1-A389-08909CEBAC93}"/>
              </a:ext>
            </a:extLst>
          </p:cNvPr>
          <p:cNvGrpSpPr/>
          <p:nvPr>
            <p:custDataLst>
              <p:tags r:id="rId8"/>
            </p:custDataLst>
          </p:nvPr>
        </p:nvGrpSpPr>
        <p:grpSpPr>
          <a:xfrm>
            <a:off x="12585700" y="0"/>
            <a:ext cx="3815080" cy="647700"/>
            <a:chOff x="12585700" y="0"/>
            <a:chExt cx="3815080" cy="647700"/>
          </a:xfrm>
        </p:grpSpPr>
        <p:sp>
          <p:nvSpPr>
            <p:cNvPr id="3" name="RemarkBack">
              <a:extLst>
                <a:ext uri="{FF2B5EF4-FFF2-40B4-BE49-F238E27FC236}">
                  <a16:creationId xmlns:a16="http://schemas.microsoft.com/office/drawing/2014/main" xmlns="" id="{92C62198-959F-403B-A237-74901EC37679}"/>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RemarkBlock">
              <a:extLst>
                <a:ext uri="{FF2B5EF4-FFF2-40B4-BE49-F238E27FC236}">
                  <a16:creationId xmlns:a16="http://schemas.microsoft.com/office/drawing/2014/main" xmlns="" id="{0B80A590-51BE-45B7-967F-8ABF2FCB684C}"/>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RemarkTitleText">
              <a:extLst>
                <a:ext uri="{FF2B5EF4-FFF2-40B4-BE49-F238E27FC236}">
                  <a16:creationId xmlns:a16="http://schemas.microsoft.com/office/drawing/2014/main" xmlns="" id="{B233822A-B4FF-440E-96EF-33E111D9206E}"/>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xmlns="" id="{3BC0E612-4055-4E26-B6CA-DE6C3DFE9D68}"/>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77E19B25-D853-4E8A-BA49-A5D18BCFA227}"/>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5F1EE683-1CCE-434D-BA50-F7B5EAA2770F}"/>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DA0C8AA8-D473-4D37-9254-D069F06702A6}"/>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A980D4BA-EE5B-4DCE-B06A-2281EEF768C5}"/>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0408AF94-5BA5-45C7-A110-6C2A3477C92A}"/>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519907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EDF24C01-93EB-48D4-A098-24AA26A03FA8}"/>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xmlns="" id="{30E2741D-7D20-4621-9629-02FFB4EFCF2C}"/>
              </a:ext>
            </a:extLst>
          </p:cNvPr>
          <p:cNvSpPr txBox="1"/>
          <p:nvPr>
            <p:custDataLst>
              <p:tags r:id="rId3"/>
            </p:custDataLst>
          </p:nvPr>
        </p:nvSpPr>
        <p:spPr>
          <a:xfrm>
            <a:off x="1113322" y="1345039"/>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second option: add additional component to the system now – user interface builder. When there is a change request, the designer will use a drag-and-drop editor to design a new interface, and the user interface builder will produce the new source code directly</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of introducing the mechanisms to make the system more modifiable?</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xmlns="" id="{A08D4214-E60C-4A96-8F8D-9BDED62236EA}"/>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5AA1EA5C-BD59-4D54-B691-DCF068229203}"/>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文本框 18">
            <a:extLst>
              <a:ext uri="{FF2B5EF4-FFF2-40B4-BE49-F238E27FC236}">
                <a16:creationId xmlns:a16="http://schemas.microsoft.com/office/drawing/2014/main" xmlns="" id="{97F116A9-9096-405D-92A7-8F2D432CA610}"/>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文本框 20">
            <a:extLst>
              <a:ext uri="{FF2B5EF4-FFF2-40B4-BE49-F238E27FC236}">
                <a16:creationId xmlns:a16="http://schemas.microsoft.com/office/drawing/2014/main" xmlns="" id="{BBC4C720-C2EC-4E64-97BA-1A388FEF0ADE}"/>
              </a:ext>
            </a:extLst>
          </p:cNvPr>
          <p:cNvSpPr txBox="1"/>
          <p:nvPr>
            <p:custDataLst>
              <p:tags r:id="rId7"/>
            </p:custDataLst>
          </p:nvPr>
        </p:nvSpPr>
        <p:spPr>
          <a:xfrm>
            <a:off x="12827000" y="1282032"/>
            <a:ext cx="3332480" cy="1015663"/>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constructing the UI builder, it can be substantial.</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a:extLst>
              <a:ext uri="{FF2B5EF4-FFF2-40B4-BE49-F238E27FC236}">
                <a16:creationId xmlns:a16="http://schemas.microsoft.com/office/drawing/2014/main" xmlns="" id="{71452DA3-0C2F-425D-AC14-55C61D55B6CD}"/>
              </a:ext>
            </a:extLst>
          </p:cNvPr>
          <p:cNvGrpSpPr/>
          <p:nvPr>
            <p:custDataLst>
              <p:tags r:id="rId8"/>
            </p:custDataLst>
          </p:nvPr>
        </p:nvGrpSpPr>
        <p:grpSpPr>
          <a:xfrm>
            <a:off x="12585700" y="0"/>
            <a:ext cx="3815080" cy="647700"/>
            <a:chOff x="12585700" y="0"/>
            <a:chExt cx="3815080" cy="647700"/>
          </a:xfrm>
        </p:grpSpPr>
        <p:sp>
          <p:nvSpPr>
            <p:cNvPr id="15" name="RemarkBack">
              <a:extLst>
                <a:ext uri="{FF2B5EF4-FFF2-40B4-BE49-F238E27FC236}">
                  <a16:creationId xmlns:a16="http://schemas.microsoft.com/office/drawing/2014/main" xmlns="" id="{EFA546AB-002D-4DCB-912D-D912DED3CD36}"/>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6" name="RemarkBlock">
              <a:extLst>
                <a:ext uri="{FF2B5EF4-FFF2-40B4-BE49-F238E27FC236}">
                  <a16:creationId xmlns:a16="http://schemas.microsoft.com/office/drawing/2014/main" xmlns="" id="{8687C82D-BCC7-413C-B402-7233C3ADCF22}"/>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RemarkTitleText">
              <a:extLst>
                <a:ext uri="{FF2B5EF4-FFF2-40B4-BE49-F238E27FC236}">
                  <a16:creationId xmlns:a16="http://schemas.microsoft.com/office/drawing/2014/main" xmlns="" id="{997AF355-B559-4E26-B625-09B1184F2D65}"/>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xmlns="" id="{3BC0E612-4055-4E26-B6CA-DE6C3DFE9D68}"/>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77E19B25-D853-4E8A-BA49-A5D18BCFA227}"/>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5F1EE683-1CCE-434D-BA50-F7B5EAA2770F}"/>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DA0C8AA8-D473-4D37-9254-D069F06702A6}"/>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A980D4BA-EE5B-4DCE-B06A-2281EEF768C5}"/>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0408AF94-5BA5-45C7-A110-6C2A3477C92A}"/>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25833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DC0D7EC-DBDC-4C68-9C66-E1E30184BD01}"/>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xmlns="" id="{30E2741D-7D20-4621-9629-02FFB4EFCF2C}"/>
              </a:ext>
            </a:extLst>
          </p:cNvPr>
          <p:cNvSpPr txBox="1"/>
          <p:nvPr>
            <p:custDataLst>
              <p:tags r:id="rId3"/>
            </p:custDataLst>
          </p:nvPr>
        </p:nvSpPr>
        <p:spPr>
          <a:xfrm>
            <a:off x="1219200" y="635000"/>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first option: do nothing for now. Wait for a change request to come in, then change the source code to accommodate request. </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of making the modification using the mechanism?</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xmlns="" id="{A08D4214-E60C-4A96-8F8D-9BDED62236EA}"/>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5AA1EA5C-BD59-4D54-B691-DCF068229203}"/>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xmlns="" id="{4A80EAED-39E4-4242-AD0C-03534541D466}"/>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xmlns="" id="{9701A56C-474F-4DAC-9E53-A135ADCD6EAC}"/>
              </a:ext>
            </a:extLst>
          </p:cNvPr>
          <p:cNvSpPr txBox="1"/>
          <p:nvPr>
            <p:custDataLst>
              <p:tags r:id="rId7"/>
            </p:custDataLst>
          </p:nvPr>
        </p:nvSpPr>
        <p:spPr>
          <a:xfrm>
            <a:off x="12827000" y="1270000"/>
            <a:ext cx="3332480" cy="1015663"/>
          </a:xfrm>
          <a:prstGeom prst="rect">
            <a:avLst/>
          </a:prstGeom>
          <a:noFill/>
        </p:spPr>
        <p:txBody>
          <a:bodyPr vert="horz"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changing the source code and revalidating the system</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5" name="组合 14">
            <a:extLst>
              <a:ext uri="{FF2B5EF4-FFF2-40B4-BE49-F238E27FC236}">
                <a16:creationId xmlns:a16="http://schemas.microsoft.com/office/drawing/2014/main" xmlns="" id="{440D7840-886D-49CF-82AA-CD81B6047A81}"/>
              </a:ext>
            </a:extLst>
          </p:cNvPr>
          <p:cNvGrpSpPr/>
          <p:nvPr>
            <p:custDataLst>
              <p:tags r:id="rId8"/>
            </p:custDataLst>
          </p:nvPr>
        </p:nvGrpSpPr>
        <p:grpSpPr>
          <a:xfrm>
            <a:off x="12585700" y="0"/>
            <a:ext cx="3815080" cy="647700"/>
            <a:chOff x="12585700" y="0"/>
            <a:chExt cx="3815080" cy="647700"/>
          </a:xfrm>
        </p:grpSpPr>
        <p:sp>
          <p:nvSpPr>
            <p:cNvPr id="3" name="RemarkBack">
              <a:extLst>
                <a:ext uri="{FF2B5EF4-FFF2-40B4-BE49-F238E27FC236}">
                  <a16:creationId xmlns:a16="http://schemas.microsoft.com/office/drawing/2014/main" xmlns="" id="{E96DB346-B954-4EDB-9B84-9DA202A2626C}"/>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RemarkBlock">
              <a:extLst>
                <a:ext uri="{FF2B5EF4-FFF2-40B4-BE49-F238E27FC236}">
                  <a16:creationId xmlns:a16="http://schemas.microsoft.com/office/drawing/2014/main" xmlns="" id="{EBA80CC2-6C5F-42C6-9FD8-965B2A0A4103}"/>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RemarkTitleText">
              <a:extLst>
                <a:ext uri="{FF2B5EF4-FFF2-40B4-BE49-F238E27FC236}">
                  <a16:creationId xmlns:a16="http://schemas.microsoft.com/office/drawing/2014/main" xmlns="" id="{8E7DD8E8-F949-4682-BFD5-F2C883378222}"/>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xmlns="" id="{3BC0E612-4055-4E26-B6CA-DE6C3DFE9D68}"/>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77E19B25-D853-4E8A-BA49-A5D18BCFA227}"/>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5F1EE683-1CCE-434D-BA50-F7B5EAA2770F}"/>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DA0C8AA8-D473-4D37-9254-D069F06702A6}"/>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A980D4BA-EE5B-4DCE-B06A-2281EEF768C5}"/>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0408AF94-5BA5-45C7-A110-6C2A3477C92A}"/>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09277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19D3C4E-A4DC-418B-9CD0-82C25DC29764}"/>
              </a:ext>
            </a:extLst>
          </p:cNvPr>
          <p:cNvSpPr/>
          <p:nvPr>
            <p:custDataLst>
              <p:tags r:id="rId2"/>
            </p:custDataLst>
          </p:nvPr>
        </p:nvSpPr>
        <p:spPr>
          <a:xfrm>
            <a:off x="12573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solidFill>
                <a:srgbClr val="FFFFFF"/>
              </a:solidFill>
            </a:endParaRPr>
          </a:p>
        </p:txBody>
      </p:sp>
      <p:sp>
        <p:nvSpPr>
          <p:cNvPr id="6" name="文本框 5">
            <a:extLst>
              <a:ext uri="{FF2B5EF4-FFF2-40B4-BE49-F238E27FC236}">
                <a16:creationId xmlns:a16="http://schemas.microsoft.com/office/drawing/2014/main" xmlns="" id="{30E2741D-7D20-4621-9629-02FFB4EFCF2C}"/>
              </a:ext>
            </a:extLst>
          </p:cNvPr>
          <p:cNvSpPr txBox="1"/>
          <p:nvPr>
            <p:custDataLst>
              <p:tags r:id="rId3"/>
            </p:custDataLst>
          </p:nvPr>
        </p:nvSpPr>
        <p:spPr>
          <a:xfrm>
            <a:off x="1113322" y="1345039"/>
            <a:ext cx="9753600" cy="367230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second option: add additional component to the system now – user interface builder. When there is a change request, the designer will use a drag-and-drop editor to design a new interface, and the user interface builder will produce the new source code directly</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What is the</a:t>
            </a:r>
            <a:r>
              <a:rPr lang="en-US" altLang="zh-CN" sz="2800" dirty="0"/>
              <a:t> cost making the modification using the mechanism?</a:t>
            </a:r>
          </a:p>
          <a:p>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xmlns="" id="{A08D4214-E60C-4A96-8F8D-9BDED62236EA}"/>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xmlns="" id="{5AA1EA5C-BD59-4D54-B691-DCF068229203}"/>
              </a:ext>
            </a:extLst>
          </p:cNvPr>
          <p:cNvSpPr/>
          <p:nvPr>
            <p:custDataLst>
              <p:tags r:id="rId5"/>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文本框 15">
            <a:extLst>
              <a:ext uri="{FF2B5EF4-FFF2-40B4-BE49-F238E27FC236}">
                <a16:creationId xmlns:a16="http://schemas.microsoft.com/office/drawing/2014/main" xmlns="" id="{F43D84FD-9FB9-4AC4-94F5-5ABA4D74EFDC}"/>
              </a:ext>
            </a:extLst>
          </p:cNvPr>
          <p:cNvSpPr txBox="1"/>
          <p:nvPr>
            <p:custDataLst>
              <p:tags r:id="rId6"/>
            </p:custDataLst>
          </p:nvPr>
        </p:nvSpPr>
        <p:spPr>
          <a:xfrm>
            <a:off x="12661900" y="6326832"/>
            <a:ext cx="3662680" cy="461665"/>
          </a:xfrm>
          <a:prstGeom prst="rect">
            <a:avLst/>
          </a:prstGeom>
          <a:solidFill>
            <a:srgbClr val="FBFAEF"/>
          </a:solidFill>
          <a:ln w="12700">
            <a:noFill/>
          </a:ln>
        </p:spPr>
        <p:txBody>
          <a:bodyPr vert="horz" rtlCol="0" anchor="ctr">
            <a:spAutoFit/>
          </a:bodyPr>
          <a:lstStyle/>
          <a:p>
            <a:r>
              <a:rPr 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Text\Image\Formula are allowed and all the content should be placed in this area</a:t>
            </a:r>
            <a:endParaRPr lang="x-none"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xmlns="" id="{0B4ADA34-9341-4644-9897-7AF87BDA8D69}"/>
              </a:ext>
            </a:extLst>
          </p:cNvPr>
          <p:cNvSpPr txBox="1"/>
          <p:nvPr>
            <p:custDataLst>
              <p:tags r:id="rId7"/>
            </p:custDataLst>
          </p:nvPr>
        </p:nvSpPr>
        <p:spPr>
          <a:xfrm>
            <a:off x="12827000" y="1270000"/>
            <a:ext cx="3332480" cy="3477875"/>
          </a:xfrm>
          <a:prstGeom prst="rect">
            <a:avLst/>
          </a:prstGeom>
          <a:noFill/>
        </p:spPr>
        <p:txBody>
          <a:bodyPr vert="horz" rtlCol="0" anchor="t" anchorCtr="0">
            <a:spAutoFit/>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producing the input to feed the builder – substantial or negligible</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running the builder – negligible</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AU" sz="20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The cost of the testing that is needed on the – usually much less than usual</a:t>
            </a:r>
            <a:endParaRPr kumimoji="0" lang="x-none" sz="20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5" name="组合 14">
            <a:extLst>
              <a:ext uri="{FF2B5EF4-FFF2-40B4-BE49-F238E27FC236}">
                <a16:creationId xmlns:a16="http://schemas.microsoft.com/office/drawing/2014/main" xmlns="" id="{3ACC02A0-A7E2-4FE5-B1BE-CFDE5A749872}"/>
              </a:ext>
            </a:extLst>
          </p:cNvPr>
          <p:cNvGrpSpPr/>
          <p:nvPr>
            <p:custDataLst>
              <p:tags r:id="rId8"/>
            </p:custDataLst>
          </p:nvPr>
        </p:nvGrpSpPr>
        <p:grpSpPr>
          <a:xfrm>
            <a:off x="12585700" y="0"/>
            <a:ext cx="3815080" cy="647700"/>
            <a:chOff x="12585700" y="0"/>
            <a:chExt cx="3815080" cy="647700"/>
          </a:xfrm>
        </p:grpSpPr>
        <p:sp>
          <p:nvSpPr>
            <p:cNvPr id="3" name="RemarkBack">
              <a:extLst>
                <a:ext uri="{FF2B5EF4-FFF2-40B4-BE49-F238E27FC236}">
                  <a16:creationId xmlns:a16="http://schemas.microsoft.com/office/drawing/2014/main" xmlns="" id="{B1ACFCCC-C63B-4C6E-83D8-624A7D4EBE81}"/>
                </a:ext>
              </a:extLst>
            </p:cNvPr>
            <p:cNvSpPr/>
            <p:nvPr>
              <p:custDataLst>
                <p:tags r:id="rId15"/>
              </p:custDataLst>
            </p:nvPr>
          </p:nvSpPr>
          <p:spPr>
            <a:xfrm>
              <a:off x="12585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RemarkBlock">
              <a:extLst>
                <a:ext uri="{FF2B5EF4-FFF2-40B4-BE49-F238E27FC236}">
                  <a16:creationId xmlns:a16="http://schemas.microsoft.com/office/drawing/2014/main" xmlns="" id="{8351802F-5E79-4718-A83F-D76BA88F941D}"/>
                </a:ext>
              </a:extLst>
            </p:cNvPr>
            <p:cNvSpPr/>
            <p:nvPr>
              <p:custDataLst>
                <p:tags r:id="rId16"/>
              </p:custDataLst>
            </p:nvPr>
          </p:nvSpPr>
          <p:spPr>
            <a:xfrm>
              <a:off x="12585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RemarkTitleText">
              <a:extLst>
                <a:ext uri="{FF2B5EF4-FFF2-40B4-BE49-F238E27FC236}">
                  <a16:creationId xmlns:a16="http://schemas.microsoft.com/office/drawing/2014/main" xmlns="" id="{396016CE-C196-4D38-8754-CDD4BA72429D}"/>
                </a:ext>
              </a:extLst>
            </p:cNvPr>
            <p:cNvSpPr txBox="1"/>
            <p:nvPr>
              <p:custDataLst>
                <p:tags r:id="rId17"/>
              </p:custDataLst>
            </p:nvPr>
          </p:nvSpPr>
          <p:spPr>
            <a:xfrm>
              <a:off x="12827000" y="0"/>
              <a:ext cx="1905000" cy="635000"/>
            </a:xfrm>
            <a:prstGeom prst="rect">
              <a:avLst/>
            </a:prstGeom>
            <a:noFill/>
          </p:spPr>
          <p:txBody>
            <a:bodyPr vert="horz" wrap="none" rtlCol="0" anchor="ctr" anchorCtr="0">
              <a:noAutofit/>
            </a:bodyPr>
            <a:lstStyle/>
            <a:p>
              <a:r>
                <a:rPr lang="en-AU"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Remark</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2" name="组合 11">
            <a:extLst>
              <a:ext uri="{FF2B5EF4-FFF2-40B4-BE49-F238E27FC236}">
                <a16:creationId xmlns:a16="http://schemas.microsoft.com/office/drawing/2014/main" xmlns="" id="{3BC0E612-4055-4E26-B6CA-DE6C3DFE9D68}"/>
              </a:ext>
            </a:extLst>
          </p:cNvPr>
          <p:cNvGrpSpPr/>
          <p:nvPr>
            <p:custDataLst>
              <p:tags r:id="rId9"/>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xmlns="" id="{77E19B25-D853-4E8A-BA49-A5D18BCFA227}"/>
                </a:ext>
              </a:extLst>
            </p:cNvPr>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xmlns="" id="{5F1EE683-1CCE-434D-BA50-F7B5EAA2770F}"/>
                </a:ext>
              </a:extLst>
            </p:cNvPr>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xmlns="" id="{DA0C8AA8-D473-4D37-9254-D069F06702A6}"/>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xmlns="" id="{A980D4BA-EE5B-4DCE-B06A-2281EEF768C5}"/>
                </a:ext>
              </a:extLst>
            </p:cNvPr>
            <p:cNvSpPr txBox="1"/>
            <p:nvPr>
              <p:custDataLst>
                <p:tags r:id="rId14"/>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0408AF94-5BA5-45C7-A110-6C2A3477C92A}"/>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9926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09F83E5-CACD-4D40-9DC3-B76112A2E4A1}"/>
              </a:ext>
            </a:extLst>
          </p:cNvPr>
          <p:cNvSpPr>
            <a:spLocks noGrp="1"/>
          </p:cNvSpPr>
          <p:nvPr>
            <p:ph idx="1"/>
          </p:nvPr>
        </p:nvSpPr>
        <p:spPr/>
        <p:txBody>
          <a:bodyPr/>
          <a:lstStyle/>
          <a:p>
            <a:pPr marL="0" indent="0">
              <a:buNone/>
            </a:pPr>
            <a:endPar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graphicFrame>
        <p:nvGraphicFramePr>
          <p:cNvPr id="4" name="表格 4">
            <a:extLst>
              <a:ext uri="{FF2B5EF4-FFF2-40B4-BE49-F238E27FC236}">
                <a16:creationId xmlns:a16="http://schemas.microsoft.com/office/drawing/2014/main" xmlns="" id="{7225DACC-5876-4442-9A69-937EE2260EED}"/>
              </a:ext>
            </a:extLst>
          </p:cNvPr>
          <p:cNvGraphicFramePr>
            <a:graphicFrameLocks noGrp="1"/>
          </p:cNvGraphicFramePr>
          <p:nvPr>
            <p:extLst>
              <p:ext uri="{D42A27DB-BD31-4B8C-83A1-F6EECF244321}">
                <p14:modId xmlns:p14="http://schemas.microsoft.com/office/powerpoint/2010/main" val="3411564200"/>
              </p:ext>
            </p:extLst>
          </p:nvPr>
        </p:nvGraphicFramePr>
        <p:xfrm>
          <a:off x="465222" y="304650"/>
          <a:ext cx="11261556" cy="6492240"/>
        </p:xfrm>
        <a:graphic>
          <a:graphicData uri="http://schemas.openxmlformats.org/drawingml/2006/table">
            <a:tbl>
              <a:tblPr firstRow="1" bandRow="1">
                <a:tableStyleId>{5C22544A-7EE6-4342-B048-85BDC9FD1C3A}</a:tableStyleId>
              </a:tblPr>
              <a:tblGrid>
                <a:gridCol w="3753852">
                  <a:extLst>
                    <a:ext uri="{9D8B030D-6E8A-4147-A177-3AD203B41FA5}">
                      <a16:colId xmlns:a16="http://schemas.microsoft.com/office/drawing/2014/main" xmlns="" val="2847316402"/>
                    </a:ext>
                  </a:extLst>
                </a:gridCol>
                <a:gridCol w="3257254">
                  <a:extLst>
                    <a:ext uri="{9D8B030D-6E8A-4147-A177-3AD203B41FA5}">
                      <a16:colId xmlns:a16="http://schemas.microsoft.com/office/drawing/2014/main" xmlns="" val="2106165689"/>
                    </a:ext>
                  </a:extLst>
                </a:gridCol>
                <a:gridCol w="4250450">
                  <a:extLst>
                    <a:ext uri="{9D8B030D-6E8A-4147-A177-3AD203B41FA5}">
                      <a16:colId xmlns:a16="http://schemas.microsoft.com/office/drawing/2014/main" xmlns="" val="492075249"/>
                    </a:ext>
                  </a:extLst>
                </a:gridCol>
              </a:tblGrid>
              <a:tr h="370840">
                <a:tc>
                  <a:txBody>
                    <a:bodyPr/>
                    <a:lstStyle/>
                    <a:p>
                      <a:endParaRPr lang="x-none" sz="2400"/>
                    </a:p>
                  </a:txBody>
                  <a:tcPr/>
                </a:tc>
                <a:tc>
                  <a:txBody>
                    <a:bodyPr/>
                    <a:lstStyle/>
                    <a:p>
                      <a:r>
                        <a:rPr lang="en-US" sz="2400" dirty="0"/>
                        <a:t>the cost of introducing the mechanisms to make the system more modifiable</a:t>
                      </a:r>
                      <a:endParaRPr lang="x-none" sz="2400" dirty="0"/>
                    </a:p>
                  </a:txBody>
                  <a:tcPr/>
                </a:tc>
                <a:tc>
                  <a:txBody>
                    <a:bodyPr/>
                    <a:lstStyle/>
                    <a:p>
                      <a:r>
                        <a:rPr lang="en-US" sz="2400" dirty="0"/>
                        <a:t>the cost making the modification using the mechanism</a:t>
                      </a:r>
                      <a:endParaRPr lang="x-none" sz="2400" dirty="0"/>
                    </a:p>
                  </a:txBody>
                  <a:tcPr/>
                </a:tc>
                <a:extLst>
                  <a:ext uri="{0D108BD9-81ED-4DB2-BD59-A6C34878D82A}">
                    <a16:rowId xmlns:a16="http://schemas.microsoft.com/office/drawing/2014/main" xmlns="" val="12179013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zero</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changing the source code and revalidating the system</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xmlns="" val="3134096615"/>
                  </a:ext>
                </a:extLst>
              </a:tr>
              <a:tr h="370840">
                <a:tc>
                  <a:txBody>
                    <a:bodyPr/>
                    <a:lstStyle/>
                    <a:p>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additional component to the system now – user interface builder</a:t>
                      </a:r>
                      <a:endParaRPr lang="x-none"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constructing the UI builder, it can be substantial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sz="2400" dirty="0"/>
                    </a:p>
                  </a:txBody>
                  <a:tcPr/>
                </a:tc>
                <a:tc>
                  <a:txBody>
                    <a:bodyPr/>
                    <a:lstStyle/>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producing the input to feed the builder – substantial or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running the builder –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the testing that is needed on the </a:t>
                      </a:r>
                      <a:r>
                        <a:rPr lang="en-AU"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new interface– </a:t>
                      </a: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usually much less than usual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xmlns="" val="1897556766"/>
                  </a:ext>
                </a:extLst>
              </a:tr>
            </a:tbl>
          </a:graphicData>
        </a:graphic>
      </p:graphicFrame>
    </p:spTree>
    <p:extLst>
      <p:ext uri="{BB962C8B-B14F-4D97-AF65-F5344CB8AC3E}">
        <p14:creationId xmlns:p14="http://schemas.microsoft.com/office/powerpoint/2010/main" val="171663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r>
              <a:rPr lang="en-US" sz="3600" b="1" dirty="0">
                <a:solidFill>
                  <a:schemeClr val="tx2"/>
                </a:solidFill>
              </a:rPr>
              <a:t>Modifiability</a:t>
            </a:r>
            <a:r>
              <a:rPr lang="en-US" sz="3600" dirty="0"/>
              <a:t> is about change and our interest in it is in the cost and risk of making changes.  </a:t>
            </a:r>
          </a:p>
          <a:p>
            <a:r>
              <a:rPr lang="en-US" sz="3600" dirty="0"/>
              <a:t>To plan for modifiability, an architect has to consider four questions: </a:t>
            </a:r>
          </a:p>
          <a:p>
            <a:pPr lvl="1"/>
            <a:r>
              <a:rPr lang="en-US" sz="3200" dirty="0"/>
              <a:t>What can change? </a:t>
            </a:r>
          </a:p>
          <a:p>
            <a:pPr lvl="1"/>
            <a:r>
              <a:rPr lang="en-US" sz="3200" dirty="0">
                <a:solidFill>
                  <a:srgbClr val="FF0000"/>
                </a:solidFill>
              </a:rPr>
              <a:t>What is the likelihood of the change? </a:t>
            </a:r>
          </a:p>
          <a:p>
            <a:pPr lvl="1"/>
            <a:r>
              <a:rPr lang="en-US" sz="3200" dirty="0"/>
              <a:t>When is the change made and who makes it?</a:t>
            </a:r>
          </a:p>
          <a:p>
            <a:pPr lvl="1"/>
            <a:r>
              <a:rPr lang="en-US" sz="3200" dirty="0"/>
              <a:t>What is the cost of the change?  </a:t>
            </a:r>
          </a:p>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194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Intended Learning Outcomes</a:t>
            </a:r>
          </a:p>
        </p:txBody>
      </p:sp>
      <p:sp>
        <p:nvSpPr>
          <p:cNvPr id="3" name="内容占位符 2"/>
          <p:cNvSpPr>
            <a:spLocks noGrp="1"/>
          </p:cNvSpPr>
          <p:nvPr>
            <p:ph idx="1"/>
          </p:nvPr>
        </p:nvSpPr>
        <p:spPr/>
        <p:txBody>
          <a:bodyPr>
            <a:normAutofit/>
          </a:bodyPr>
          <a:lstStyle/>
          <a:p>
            <a:r>
              <a:rPr lang="en-GB" sz="4000" dirty="0"/>
              <a:t>By the end of this lesson you will be able to:</a:t>
            </a:r>
          </a:p>
          <a:p>
            <a:pPr lvl="1"/>
            <a:r>
              <a:rPr lang="en-GB" sz="3600" dirty="0"/>
              <a:t>apply the design decision categories to modifiability 	</a:t>
            </a:r>
          </a:p>
          <a:p>
            <a:endParaRPr lang="en-GB" dirty="0"/>
          </a:p>
        </p:txBody>
      </p:sp>
    </p:spTree>
    <p:extLst>
      <p:ext uri="{BB962C8B-B14F-4D97-AF65-F5344CB8AC3E}">
        <p14:creationId xmlns:p14="http://schemas.microsoft.com/office/powerpoint/2010/main" val="4130539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458FFA-1569-4179-9257-89D8EDDCAFC2}"/>
              </a:ext>
            </a:extLst>
          </p:cNvPr>
          <p:cNvSpPr>
            <a:spLocks noGrp="1"/>
          </p:cNvSpPr>
          <p:nvPr>
            <p:ph type="title"/>
          </p:nvPr>
        </p:nvSpPr>
        <p:spPr/>
        <p:txBody>
          <a:bodyPr/>
          <a:lstStyle/>
          <a:p>
            <a:r>
              <a:rPr lang="en-AU" dirty="0"/>
              <a:t>Example</a:t>
            </a:r>
            <a:endParaRPr lang="x-none" dirty="0"/>
          </a:p>
        </p:txBody>
      </p:sp>
      <p:sp>
        <p:nvSpPr>
          <p:cNvPr id="3" name="内容占位符 2">
            <a:extLst>
              <a:ext uri="{FF2B5EF4-FFF2-40B4-BE49-F238E27FC236}">
                <a16:creationId xmlns:a16="http://schemas.microsoft.com/office/drawing/2014/main" xmlns="" id="{0D05B092-1288-4563-84A1-854C35761C1C}"/>
              </a:ext>
            </a:extLst>
          </p:cNvPr>
          <p:cNvSpPr>
            <a:spLocks noGrp="1"/>
          </p:cNvSpPr>
          <p:nvPr>
            <p:ph idx="1"/>
          </p:nvPr>
        </p:nvSpPr>
        <p:spPr/>
        <p:txBody>
          <a:bodyPr>
            <a:normAutofit lnSpcReduction="10000"/>
          </a:bodyPr>
          <a:lstStyle/>
          <a:p>
            <a:r>
              <a:rPr lang="en-AU"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You are an architect on the Campus Software team. </a:t>
            </a:r>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There is a possibility that in the future, the client will request changes to be made to the user interface. Your team is considering two ways to handle this problem</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Do nothing for now. Wait for a change request to come in, then change the source code to accommodate request. </a:t>
            </a:r>
          </a:p>
          <a:p>
            <a:pPr lvl="1"/>
            <a:r>
              <a:rPr lang="en-AU"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 Add additional component to the system now – user interface builder. When there is a change request, the designer will use a drag-and-drop editor to design a new interface, and the user interface builder will produce the new source code directly</a:t>
            </a:r>
          </a:p>
          <a:p>
            <a:pPr>
              <a:lnSpc>
                <a:spcPct val="110000"/>
              </a:lnSpc>
            </a:pPr>
            <a:r>
              <a:rPr lang="en-AU" dirty="0">
                <a:solidFill>
                  <a:srgbClr val="000000"/>
                </a:solidFill>
                <a:highlight>
                  <a:srgbClr val="FFFF00"/>
                </a:highlight>
                <a:latin typeface="Microsoft Yahei" panose="020B0503020204020204" pitchFamily="34" charset="-122"/>
                <a:ea typeface="Microsoft Yahei" panose="020B0503020204020204" pitchFamily="34" charset="-122"/>
                <a:sym typeface="Microsoft Yahei" panose="020B0503020204020204" pitchFamily="34" charset="-122"/>
              </a:rPr>
              <a:t>Considering the differences in cost between these options, which one will be a better choice?</a:t>
            </a:r>
            <a:endParaRPr lang="x-none" dirty="0">
              <a:highlight>
                <a:srgbClr val="FFFF00"/>
              </a:highlight>
            </a:endParaRPr>
          </a:p>
        </p:txBody>
      </p:sp>
    </p:spTree>
    <p:extLst>
      <p:ext uri="{BB962C8B-B14F-4D97-AF65-F5344CB8AC3E}">
        <p14:creationId xmlns:p14="http://schemas.microsoft.com/office/powerpoint/2010/main" val="275041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209F83E5-CACD-4D40-9DC3-B76112A2E4A1}"/>
              </a:ext>
            </a:extLst>
          </p:cNvPr>
          <p:cNvSpPr>
            <a:spLocks noGrp="1"/>
          </p:cNvSpPr>
          <p:nvPr>
            <p:ph idx="1"/>
          </p:nvPr>
        </p:nvSpPr>
        <p:spPr/>
        <p:txBody>
          <a:bodyPr/>
          <a:lstStyle/>
          <a:p>
            <a:pPr marL="0" indent="0">
              <a:buNone/>
            </a:pPr>
            <a:endParaRPr 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dirty="0"/>
          </a:p>
        </p:txBody>
      </p:sp>
      <p:graphicFrame>
        <p:nvGraphicFramePr>
          <p:cNvPr id="4" name="表格 4">
            <a:extLst>
              <a:ext uri="{FF2B5EF4-FFF2-40B4-BE49-F238E27FC236}">
                <a16:creationId xmlns:a16="http://schemas.microsoft.com/office/drawing/2014/main" xmlns="" id="{7225DACC-5876-4442-9A69-937EE2260EED}"/>
              </a:ext>
            </a:extLst>
          </p:cNvPr>
          <p:cNvGraphicFramePr>
            <a:graphicFrameLocks noGrp="1"/>
          </p:cNvGraphicFramePr>
          <p:nvPr>
            <p:extLst>
              <p:ext uri="{D42A27DB-BD31-4B8C-83A1-F6EECF244321}">
                <p14:modId xmlns:p14="http://schemas.microsoft.com/office/powerpoint/2010/main" val="2055875392"/>
              </p:ext>
            </p:extLst>
          </p:nvPr>
        </p:nvGraphicFramePr>
        <p:xfrm>
          <a:off x="465222" y="304650"/>
          <a:ext cx="11261556" cy="6492240"/>
        </p:xfrm>
        <a:graphic>
          <a:graphicData uri="http://schemas.openxmlformats.org/drawingml/2006/table">
            <a:tbl>
              <a:tblPr firstRow="1" bandRow="1">
                <a:tableStyleId>{5C22544A-7EE6-4342-B048-85BDC9FD1C3A}</a:tableStyleId>
              </a:tblPr>
              <a:tblGrid>
                <a:gridCol w="3753852">
                  <a:extLst>
                    <a:ext uri="{9D8B030D-6E8A-4147-A177-3AD203B41FA5}">
                      <a16:colId xmlns:a16="http://schemas.microsoft.com/office/drawing/2014/main" xmlns="" val="2847316402"/>
                    </a:ext>
                  </a:extLst>
                </a:gridCol>
                <a:gridCol w="3257254">
                  <a:extLst>
                    <a:ext uri="{9D8B030D-6E8A-4147-A177-3AD203B41FA5}">
                      <a16:colId xmlns:a16="http://schemas.microsoft.com/office/drawing/2014/main" xmlns="" val="2106165689"/>
                    </a:ext>
                  </a:extLst>
                </a:gridCol>
                <a:gridCol w="4250450">
                  <a:extLst>
                    <a:ext uri="{9D8B030D-6E8A-4147-A177-3AD203B41FA5}">
                      <a16:colId xmlns:a16="http://schemas.microsoft.com/office/drawing/2014/main" xmlns="" val="492075249"/>
                    </a:ext>
                  </a:extLst>
                </a:gridCol>
              </a:tblGrid>
              <a:tr h="370840">
                <a:tc>
                  <a:txBody>
                    <a:bodyPr/>
                    <a:lstStyle/>
                    <a:p>
                      <a:endParaRPr lang="x-none" sz="2400"/>
                    </a:p>
                  </a:txBody>
                  <a:tcPr/>
                </a:tc>
                <a:tc>
                  <a:txBody>
                    <a:bodyPr/>
                    <a:lstStyle/>
                    <a:p>
                      <a:r>
                        <a:rPr lang="en-US" sz="2400" dirty="0"/>
                        <a:t>the cost of introducing the mechanisms to make the system more modifiable</a:t>
                      </a:r>
                      <a:endParaRPr lang="x-none" sz="2400" dirty="0"/>
                    </a:p>
                  </a:txBody>
                  <a:tcPr/>
                </a:tc>
                <a:tc>
                  <a:txBody>
                    <a:bodyPr/>
                    <a:lstStyle/>
                    <a:p>
                      <a:r>
                        <a:rPr lang="en-US" sz="2400" dirty="0"/>
                        <a:t>the cost making the modification using the mechanism</a:t>
                      </a:r>
                      <a:endParaRPr lang="x-none" sz="2400" dirty="0"/>
                    </a:p>
                  </a:txBody>
                  <a:tcPr/>
                </a:tc>
                <a:extLst>
                  <a:ext uri="{0D108BD9-81ED-4DB2-BD59-A6C34878D82A}">
                    <a16:rowId xmlns:a16="http://schemas.microsoft.com/office/drawing/2014/main" xmlns="" val="12179013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zero</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changing the source code and revalidating the system</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xmlns="" val="3134096615"/>
                  </a:ext>
                </a:extLst>
              </a:tr>
              <a:tr h="370840">
                <a:tc>
                  <a:txBody>
                    <a:bodyPr/>
                    <a:lstStyle/>
                    <a:p>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additional component to the system now – user interface builder</a:t>
                      </a:r>
                      <a:endParaRPr lang="x-none"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constructing the UI builder, it can be substantial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x-none" sz="2400" dirty="0"/>
                    </a:p>
                  </a:txBody>
                  <a:tcPr/>
                </a:tc>
                <a:tc>
                  <a:txBody>
                    <a:bodyPr/>
                    <a:lstStyle/>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producing the input to feed the builder – substantial or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running the builder – negligible</a:t>
                      </a:r>
                    </a:p>
                    <a:p>
                      <a:pPr marL="342900" indent="-342900">
                        <a:buFontTx/>
                        <a:buChar char="-"/>
                      </a:pP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the testing that is needed on the </a:t>
                      </a:r>
                      <a:r>
                        <a:rPr lang="en-AU"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new interface– </a:t>
                      </a:r>
                      <a:r>
                        <a:rPr lang="en-AU"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usually much less than usual</a:t>
                      </a:r>
                      <a:endParaRPr lang="x-none"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txBody>
                  <a:tcPr/>
                </a:tc>
                <a:extLst>
                  <a:ext uri="{0D108BD9-81ED-4DB2-BD59-A6C34878D82A}">
                    <a16:rowId xmlns:a16="http://schemas.microsoft.com/office/drawing/2014/main" xmlns="" val="1897556766"/>
                  </a:ext>
                </a:extLst>
              </a:tr>
            </a:tbl>
          </a:graphicData>
        </a:graphic>
      </p:graphicFrame>
    </p:spTree>
    <p:extLst>
      <p:ext uri="{BB962C8B-B14F-4D97-AF65-F5344CB8AC3E}">
        <p14:creationId xmlns:p14="http://schemas.microsoft.com/office/powerpoint/2010/main" val="980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DA3A494D-4A74-4654-8B3F-02C6DDED993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option will be a better choice if the chance of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need to make a change is not high?</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D87EF524-8968-4554-ACCB-236491C7C01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188B29F4-85A9-4C58-A349-E3A8E20EB81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user interface builder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1DD99C1D-2A7A-4D53-B0CF-EEB46A81C9F2}"/>
              </a:ext>
            </a:extLst>
          </p:cNvPr>
          <p:cNvSpPr>
            <a:spLocks noChangeAspect="1"/>
          </p:cNvSpPr>
          <p:nvPr>
            <p:custDataLst>
              <p:tags r:id="rId5"/>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3B178F8A-77B6-4F21-BB05-B83929FCE1FD}"/>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8470FB89-E7AF-4081-8CA9-CA5B627EAA02}"/>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Group 9"/>
          <p:cNvGrpSpPr/>
          <p:nvPr>
            <p:custDataLst>
              <p:tags r:id="rId8"/>
            </p:custDataLst>
          </p:nvPr>
        </p:nvGrpSpPr>
        <p:grpSpPr>
          <a:xfrm>
            <a:off x="0" y="0"/>
            <a:ext cx="12192000" cy="635000"/>
            <a:chOff x="0" y="0"/>
            <a:chExt cx="12192000" cy="635000"/>
          </a:xfrm>
        </p:grpSpPr>
        <p:sp>
          <p:nvSpPr>
            <p:cNvPr id="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GB" smtClean="0">
                  <a:solidFill>
                    <a:srgbClr val="000000"/>
                  </a:solidFill>
                  <a:latin typeface="Microsoft Yahei"/>
                  <a:ea typeface="Microsoft Yahei"/>
                  <a:sym typeface="Microsoft Yahei"/>
                </a:rPr>
                <a:t>Poll</a:t>
              </a:r>
              <a:endParaRPr lang="en-GB">
                <a:solidFill>
                  <a:srgbClr val="000000"/>
                </a:solidFill>
                <a:latin typeface="Microsoft Yahei"/>
                <a:ea typeface="Microsoft Yahei"/>
                <a:sym typeface="Microsoft Yahei"/>
              </a:endParaRPr>
            </a:p>
          </p:txBody>
        </p:sp>
        <p:sp>
          <p:nvSpPr>
            <p:cNvPr id="2" name="TipText"/>
            <p:cNvSpPr txBox="1"/>
            <p:nvPr>
              <p:custDataLst>
                <p:tags r:id="rId13"/>
              </p:custDataLst>
            </p:nvPr>
          </p:nvSpPr>
          <p:spPr>
            <a:xfrm>
              <a:off x="1143000" y="109220"/>
              <a:ext cx="2286000" cy="508000"/>
            </a:xfrm>
            <a:prstGeom prst="rect">
              <a:avLst/>
            </a:prstGeom>
            <a:noFill/>
          </p:spPr>
          <p:txBody>
            <a:bodyPr vert="horz" wrap="none" rtlCol="0" anchor="ctr" anchorCtr="0">
              <a:noAutofit/>
            </a:bodyPr>
            <a:lstStyle/>
            <a:p>
              <a:r>
                <a:rPr lang="en-GB" sz="1400" smtClean="0">
                  <a:solidFill>
                    <a:srgbClr val="808080"/>
                  </a:solidFill>
                  <a:latin typeface="Microsoft Yahei"/>
                  <a:ea typeface="Microsoft Yahei"/>
                  <a:sym typeface="Microsoft Yahei"/>
                </a:rPr>
                <a:t>1 answer(s) at most</a:t>
              </a:r>
              <a:endParaRPr lang="en-GB" sz="1400">
                <a:solidFill>
                  <a:srgbClr val="808080"/>
                </a:solidFill>
                <a:latin typeface="Microsoft Yahei"/>
                <a:ea typeface="Microsoft Yahei"/>
                <a:sym typeface="Microsoft Yahei"/>
              </a:endParaRPr>
            </a:p>
          </p:txBody>
        </p:sp>
      </p:grpSp>
      <p:pic>
        <p:nvPicPr>
          <p:cNvPr id="5" name="图片 4">
            <a:extLst>
              <a:ext uri="{FF2B5EF4-FFF2-40B4-BE49-F238E27FC236}">
                <a16:creationId xmlns:a16="http://schemas.microsoft.com/office/drawing/2014/main" xmlns="" id="{C2DB03EF-1683-4B49-91B5-648AF226E40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63553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DA3A494D-4A74-4654-8B3F-02C6DDED9934}"/>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option will be a better choice if the chance of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need to make a change is not high?</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D87EF524-8968-4554-ACCB-236491C7C01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188B29F4-85A9-4C58-A349-E3A8E20EB81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user interface builder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1DD99C1D-2A7A-4D53-B0CF-EEB46A81C9F2}"/>
              </a:ext>
            </a:extLst>
          </p:cNvPr>
          <p:cNvSpPr>
            <a:spLocks noChangeAspect="1"/>
          </p:cNvSpPr>
          <p:nvPr>
            <p:custDataLst>
              <p:tags r:id="rId5"/>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3B178F8A-77B6-4F21-BB05-B83929FCE1FD}"/>
              </a:ext>
            </a:extLst>
          </p:cNvPr>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8470FB89-E7AF-4081-8CA9-CA5B627EAA02}"/>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xmlns="" id="{45B338C5-D22B-4DBC-A60A-9E014CE6D855}"/>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xmlns="" id="{E67FFB39-4FD9-4735-87EF-BE5874B262DD}"/>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xmlns="" id="{EF45FBB4-0028-4847-86D4-4A48F362A022}"/>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xmlns="" id="{8368079E-0004-4934-991A-FEDCC15512A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xmlns="" id="{BB932509-B0E8-45A3-8BFA-437384911BFC}"/>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C2DB03EF-1683-4B49-91B5-648AF226E40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72650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DA3A494D-4A74-4654-8B3F-02C6DDED9934}"/>
              </a:ext>
            </a:extLst>
          </p:cNvPr>
          <p:cNvSpPr txBox="1"/>
          <p:nvPr>
            <p:custDataLst>
              <p:tags r:id="rId2"/>
            </p:custDataLst>
          </p:nvPr>
        </p:nvSpPr>
        <p:spPr>
          <a:xfrm>
            <a:off x="1368243" y="61722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option will be a better choice if there is a chance that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changes in the interface will be requested many times??</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D87EF524-8968-4554-ACCB-236491C7C01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188B29F4-85A9-4C58-A349-E3A8E20EB81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user interface builder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1DD99C1D-2A7A-4D53-B0CF-EEB46A81C9F2}"/>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3B178F8A-77B6-4F21-BB05-B83929FCE1FD}"/>
              </a:ext>
            </a:extLst>
          </p:cNvPr>
          <p:cNvSpPr>
            <a:spLocks noChangeAspect="1"/>
          </p:cNvSpPr>
          <p:nvPr>
            <p:custDataLst>
              <p:tags r:id="rId6"/>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8470FB89-E7AF-4081-8CA9-CA5B627EAA02}"/>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Group 9"/>
          <p:cNvGrpSpPr/>
          <p:nvPr>
            <p:custDataLst>
              <p:tags r:id="rId8"/>
            </p:custDataLst>
          </p:nvPr>
        </p:nvGrpSpPr>
        <p:grpSpPr>
          <a:xfrm>
            <a:off x="0" y="0"/>
            <a:ext cx="12192000" cy="635000"/>
            <a:chOff x="0" y="0"/>
            <a:chExt cx="12192000" cy="635000"/>
          </a:xfrm>
        </p:grpSpPr>
        <p:sp>
          <p:nvSpPr>
            <p:cNvPr id="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GB" smtClean="0">
                  <a:solidFill>
                    <a:srgbClr val="000000"/>
                  </a:solidFill>
                  <a:latin typeface="Microsoft Yahei"/>
                  <a:ea typeface="Microsoft Yahei"/>
                  <a:sym typeface="Microsoft Yahei"/>
                </a:rPr>
                <a:t>Poll</a:t>
              </a:r>
              <a:endParaRPr lang="en-GB">
                <a:solidFill>
                  <a:srgbClr val="000000"/>
                </a:solidFill>
                <a:latin typeface="Microsoft Yahei"/>
                <a:ea typeface="Microsoft Yahei"/>
                <a:sym typeface="Microsoft Yahei"/>
              </a:endParaRPr>
            </a:p>
          </p:txBody>
        </p:sp>
        <p:sp>
          <p:nvSpPr>
            <p:cNvPr id="2" name="TipText"/>
            <p:cNvSpPr txBox="1"/>
            <p:nvPr>
              <p:custDataLst>
                <p:tags r:id="rId13"/>
              </p:custDataLst>
            </p:nvPr>
          </p:nvSpPr>
          <p:spPr>
            <a:xfrm>
              <a:off x="1143000" y="109220"/>
              <a:ext cx="2286000" cy="508000"/>
            </a:xfrm>
            <a:prstGeom prst="rect">
              <a:avLst/>
            </a:prstGeom>
            <a:noFill/>
          </p:spPr>
          <p:txBody>
            <a:bodyPr vert="horz" wrap="none" rtlCol="0" anchor="ctr" anchorCtr="0">
              <a:noAutofit/>
            </a:bodyPr>
            <a:lstStyle/>
            <a:p>
              <a:r>
                <a:rPr lang="en-GB" sz="1400" smtClean="0">
                  <a:solidFill>
                    <a:srgbClr val="808080"/>
                  </a:solidFill>
                  <a:latin typeface="Microsoft Yahei"/>
                  <a:ea typeface="Microsoft Yahei"/>
                  <a:sym typeface="Microsoft Yahei"/>
                </a:rPr>
                <a:t>1 answer(s) at most</a:t>
              </a:r>
              <a:endParaRPr lang="en-GB" sz="1400">
                <a:solidFill>
                  <a:srgbClr val="808080"/>
                </a:solidFill>
                <a:latin typeface="Microsoft Yahei"/>
                <a:ea typeface="Microsoft Yahei"/>
                <a:sym typeface="Microsoft Yahei"/>
              </a:endParaRPr>
            </a:p>
          </p:txBody>
        </p:sp>
      </p:grpSp>
      <p:pic>
        <p:nvPicPr>
          <p:cNvPr id="5" name="图片 4">
            <a:extLst>
              <a:ext uri="{FF2B5EF4-FFF2-40B4-BE49-F238E27FC236}">
                <a16:creationId xmlns:a16="http://schemas.microsoft.com/office/drawing/2014/main" xmlns="" id="{C2DB03EF-1683-4B49-91B5-648AF226E40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70939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DA3A494D-4A74-4654-8B3F-02C6DDED9934}"/>
              </a:ext>
            </a:extLst>
          </p:cNvPr>
          <p:cNvSpPr txBox="1"/>
          <p:nvPr>
            <p:custDataLst>
              <p:tags r:id="rId2"/>
            </p:custDataLst>
          </p:nvPr>
        </p:nvSpPr>
        <p:spPr>
          <a:xfrm>
            <a:off x="1368243" y="61722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option will be a better choice if there is a chance that </a:t>
            </a:r>
            <a:r>
              <a:rPr lang="en-AU"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changes in the interface will be requested many times??</a:t>
            </a:r>
            <a:endParaRPr lang="x-none"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D87EF524-8968-4554-ACCB-236491C7C01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 nothing for now.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188B29F4-85A9-4C58-A349-E3A8E20EB81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 user interface builder to the system.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1DD99C1D-2A7A-4D53-B0CF-EEB46A81C9F2}"/>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3B178F8A-77B6-4F21-BB05-B83929FCE1FD}"/>
              </a:ext>
            </a:extLst>
          </p:cNvPr>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8470FB89-E7AF-4081-8CA9-CA5B627EAA02}"/>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xmlns="" id="{45B338C5-D22B-4DBC-A60A-9E014CE6D855}"/>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xmlns="" id="{E67FFB39-4FD9-4735-87EF-BE5874B262DD}"/>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xmlns="" id="{EF45FBB4-0028-4847-86D4-4A48F362A022}"/>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xmlns="" id="{8368079E-0004-4934-991A-FEDCC15512AD}"/>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xmlns="" id="{BB932509-B0E8-45A3-8BFA-437384911BFC}"/>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C2DB03EF-1683-4B49-91B5-648AF226E403}"/>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22510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29"/>
            <a:ext cx="10515600" cy="1325563"/>
          </a:xfrm>
        </p:spPr>
        <p:txBody>
          <a:bodyPr/>
          <a:lstStyle/>
          <a:p>
            <a:r>
              <a:rPr lang="en-US" dirty="0"/>
              <a:t>Modifiability General Scenario</a:t>
            </a:r>
          </a:p>
        </p:txBody>
      </p:sp>
      <p:sp>
        <p:nvSpPr>
          <p:cNvPr id="5" name="内容占位符 4"/>
          <p:cNvSpPr>
            <a:spLocks noGrp="1"/>
          </p:cNvSpPr>
          <p:nvPr>
            <p:ph idx="1"/>
          </p:nvPr>
        </p:nvSpPr>
        <p:spPr/>
        <p:txBody>
          <a:bodyPr/>
          <a:lstStyle/>
          <a:p>
            <a:endParaRPr lang="en-GB"/>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graphicFrame>
        <p:nvGraphicFramePr>
          <p:cNvPr id="3" name="Table 2"/>
          <p:cNvGraphicFramePr>
            <a:graphicFrameLocks noGrp="1"/>
          </p:cNvGraphicFramePr>
          <p:nvPr/>
        </p:nvGraphicFramePr>
        <p:xfrm>
          <a:off x="1524000" y="1100419"/>
          <a:ext cx="9144000" cy="5757581"/>
        </p:xfrm>
        <a:graphic>
          <a:graphicData uri="http://schemas.openxmlformats.org/drawingml/2006/table">
            <a:tbl>
              <a:tblPr>
                <a:tableStyleId>{5C22544A-7EE6-4342-B048-85BDC9FD1C3A}</a:tableStyleId>
              </a:tblPr>
              <a:tblGrid>
                <a:gridCol w="1551214">
                  <a:extLst>
                    <a:ext uri="{9D8B030D-6E8A-4147-A177-3AD203B41FA5}">
                      <a16:colId xmlns:a16="http://schemas.microsoft.com/office/drawing/2014/main" xmlns="" val="20000"/>
                    </a:ext>
                  </a:extLst>
                </a:gridCol>
                <a:gridCol w="7592786">
                  <a:extLst>
                    <a:ext uri="{9D8B030D-6E8A-4147-A177-3AD203B41FA5}">
                      <a16:colId xmlns:a16="http://schemas.microsoft.com/office/drawing/2014/main" xmlns="" val="20001"/>
                    </a:ext>
                  </a:extLst>
                </a:gridCol>
              </a:tblGrid>
              <a:tr h="558436">
                <a:tc>
                  <a:txBody>
                    <a:bodyPr/>
                    <a:lstStyle/>
                    <a:p>
                      <a:pPr marL="0" marR="0">
                        <a:lnSpc>
                          <a:spcPct val="90000"/>
                        </a:lnSpc>
                        <a:spcBef>
                          <a:spcPts val="400"/>
                        </a:spcBef>
                        <a:spcAft>
                          <a:spcPts val="400"/>
                        </a:spcAft>
                      </a:pPr>
                      <a:r>
                        <a:rPr lang="en-US" sz="2000" b="1" dirty="0">
                          <a:effectLst/>
                        </a:rPr>
                        <a:t>Portion of </a:t>
                      </a:r>
                      <a:br>
                        <a:rPr lang="en-US" sz="2000" b="1" dirty="0">
                          <a:effectLst/>
                        </a:rPr>
                      </a:br>
                      <a:r>
                        <a:rPr lang="en-US" sz="2000" b="1" dirty="0">
                          <a:effectLst/>
                        </a:rPr>
                        <a:t>Scenario</a:t>
                      </a:r>
                      <a:endParaRPr lang="en-US" sz="2000" b="1"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0"/>
                  </a:ext>
                </a:extLst>
              </a:tr>
              <a:tr h="310242">
                <a:tc>
                  <a:txBody>
                    <a:bodyPr/>
                    <a:lstStyle/>
                    <a:p>
                      <a:pPr marL="0" marR="0">
                        <a:lnSpc>
                          <a:spcPct val="9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End user, developer, system administrator</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1"/>
                  </a:ext>
                </a:extLst>
              </a:tr>
              <a:tr h="620485">
                <a:tc>
                  <a:txBody>
                    <a:bodyPr/>
                    <a:lstStyle/>
                    <a:p>
                      <a:pPr marL="0" marR="0">
                        <a:lnSpc>
                          <a:spcPct val="90000"/>
                        </a:lnSpc>
                        <a:spcBef>
                          <a:spcPts val="400"/>
                        </a:spcBef>
                        <a:spcAft>
                          <a:spcPts val="400"/>
                        </a:spcAft>
                      </a:pPr>
                      <a:r>
                        <a:rPr lang="en-US" sz="2000" b="1" dirty="0">
                          <a:solidFill>
                            <a:schemeClr val="tx2"/>
                          </a:solidFill>
                          <a:effectLst/>
                        </a:rPr>
                        <a:t>Stimulus</a:t>
                      </a:r>
                      <a:endParaRPr lang="en-US" sz="2000" b="1" dirty="0">
                        <a:solidFill>
                          <a:schemeClr val="tx2"/>
                        </a:solidFill>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 directive to add/delete/modify functionality, or change a quality attribute, capacity, or technology</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2"/>
                  </a:ext>
                </a:extLst>
              </a:tr>
              <a:tr h="310242">
                <a:tc>
                  <a:txBody>
                    <a:bodyPr/>
                    <a:lstStyle/>
                    <a:p>
                      <a:pPr marL="0" marR="0">
                        <a:lnSpc>
                          <a:spcPct val="90000"/>
                        </a:lnSpc>
                        <a:spcBef>
                          <a:spcPts val="400"/>
                        </a:spcBef>
                        <a:spcAft>
                          <a:spcPts val="400"/>
                        </a:spcAft>
                      </a:pPr>
                      <a:r>
                        <a:rPr lang="en-US" sz="2000">
                          <a:effectLst/>
                        </a:rPr>
                        <a:t>Artifacts</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Code, data, interfaces, components, resources, configurations, …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3"/>
                  </a:ext>
                </a:extLst>
              </a:tr>
              <a:tr h="310242">
                <a:tc>
                  <a:txBody>
                    <a:bodyPr/>
                    <a:lstStyle/>
                    <a:p>
                      <a:pPr marL="0" marR="0">
                        <a:lnSpc>
                          <a:spcPct val="90000"/>
                        </a:lnSpc>
                        <a:spcBef>
                          <a:spcPts val="400"/>
                        </a:spcBef>
                        <a:spcAft>
                          <a:spcPts val="400"/>
                        </a:spcAft>
                      </a:pPr>
                      <a:r>
                        <a:rPr lang="en-US" sz="2000">
                          <a:effectLst/>
                        </a:rPr>
                        <a:t>Environment</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Runtime, compile time, build time, initiation time, design time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xmlns="" val="10004"/>
                  </a:ext>
                </a:extLst>
              </a:tr>
              <a:tr h="1284921">
                <a:tc>
                  <a:txBody>
                    <a:bodyPr/>
                    <a:lstStyle/>
                    <a:p>
                      <a:pPr marL="0" marR="0">
                        <a:lnSpc>
                          <a:spcPct val="90000"/>
                        </a:lnSpc>
                        <a:spcBef>
                          <a:spcPts val="400"/>
                        </a:spcBef>
                        <a:spcAft>
                          <a:spcPts val="400"/>
                        </a:spcAft>
                      </a:pPr>
                      <a:r>
                        <a:rPr lang="en-US" sz="2000" b="1" dirty="0">
                          <a:solidFill>
                            <a:schemeClr val="tx2"/>
                          </a:solidFill>
                          <a:effectLst/>
                        </a:rPr>
                        <a:t>Response</a:t>
                      </a:r>
                      <a:endParaRPr lang="en-US" sz="2000" b="1" dirty="0">
                        <a:solidFill>
                          <a:schemeClr val="tx2"/>
                        </a:solidFill>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2000" dirty="0">
                          <a:effectLst/>
                        </a:rPr>
                        <a:t>One or more of the following:</a:t>
                      </a:r>
                    </a:p>
                    <a:p>
                      <a:pPr marL="342900" marR="0" lvl="0" indent="-342900">
                        <a:lnSpc>
                          <a:spcPct val="90000"/>
                        </a:lnSpc>
                        <a:spcBef>
                          <a:spcPts val="100"/>
                        </a:spcBef>
                        <a:spcAft>
                          <a:spcPts val="300"/>
                        </a:spcAft>
                        <a:buSzPts val="800"/>
                        <a:buFont typeface="Symbol"/>
                        <a:buChar char=""/>
                        <a:tabLst>
                          <a:tab pos="228600" algn="l"/>
                          <a:tab pos="274320" algn="l"/>
                        </a:tabLst>
                      </a:pPr>
                      <a:r>
                        <a:rPr lang="en-US" sz="2000" kern="1100" dirty="0">
                          <a:effectLst/>
                        </a:rPr>
                        <a:t>make modification </a:t>
                      </a:r>
                    </a:p>
                    <a:p>
                      <a:pPr marL="342900" marR="0" lvl="0" indent="-342900">
                        <a:lnSpc>
                          <a:spcPct val="90000"/>
                        </a:lnSpc>
                        <a:spcBef>
                          <a:spcPts val="100"/>
                        </a:spcBef>
                        <a:spcAft>
                          <a:spcPts val="300"/>
                        </a:spcAft>
                        <a:buSzPts val="800"/>
                        <a:buFont typeface="Symbol"/>
                        <a:buChar char=""/>
                        <a:tabLst>
                          <a:tab pos="228600" algn="l"/>
                          <a:tab pos="274320" algn="l"/>
                        </a:tabLst>
                      </a:pPr>
                      <a:r>
                        <a:rPr lang="en-US" sz="2000" kern="1100" dirty="0">
                          <a:effectLst/>
                        </a:rPr>
                        <a:t>test modification</a:t>
                      </a:r>
                    </a:p>
                    <a:p>
                      <a:pPr marL="342900" marR="0" lvl="0" indent="-342900">
                        <a:lnSpc>
                          <a:spcPct val="90000"/>
                        </a:lnSpc>
                        <a:spcBef>
                          <a:spcPts val="100"/>
                        </a:spcBef>
                        <a:spcAft>
                          <a:spcPts val="300"/>
                        </a:spcAft>
                        <a:buSzPts val="800"/>
                        <a:buFont typeface="Symbol"/>
                        <a:buChar char=""/>
                        <a:tabLst>
                          <a:tab pos="228600" algn="l"/>
                          <a:tab pos="274320" algn="l"/>
                        </a:tabLst>
                      </a:pPr>
                      <a:r>
                        <a:rPr lang="en-US" sz="2000" kern="1100" dirty="0">
                          <a:effectLst/>
                        </a:rPr>
                        <a:t>deploy modification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xmlns="" val="10005"/>
                  </a:ext>
                </a:extLst>
              </a:tr>
              <a:tr h="2363013">
                <a:tc>
                  <a:txBody>
                    <a:bodyPr/>
                    <a:lstStyle/>
                    <a:p>
                      <a:pPr marL="0" marR="0">
                        <a:lnSpc>
                          <a:spcPct val="90000"/>
                        </a:lnSpc>
                        <a:spcBef>
                          <a:spcPts val="400"/>
                        </a:spcBef>
                        <a:spcAft>
                          <a:spcPts val="400"/>
                        </a:spcAft>
                      </a:pPr>
                      <a:r>
                        <a:rPr lang="en-US" sz="2000" b="1" dirty="0">
                          <a:solidFill>
                            <a:schemeClr val="tx2"/>
                          </a:solidFill>
                          <a:effectLst/>
                        </a:rPr>
                        <a:t>Response </a:t>
                      </a:r>
                      <a:br>
                        <a:rPr lang="en-US" sz="2000" b="1" dirty="0">
                          <a:solidFill>
                            <a:schemeClr val="tx2"/>
                          </a:solidFill>
                          <a:effectLst/>
                        </a:rPr>
                      </a:br>
                      <a:r>
                        <a:rPr lang="en-US" sz="2000" b="1" dirty="0">
                          <a:solidFill>
                            <a:schemeClr val="tx2"/>
                          </a:solidFill>
                          <a:effectLst/>
                        </a:rPr>
                        <a:t>Measure</a:t>
                      </a:r>
                    </a:p>
                    <a:p>
                      <a:pPr marL="0" marR="0">
                        <a:lnSpc>
                          <a:spcPct val="9000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90000"/>
                        </a:lnSpc>
                        <a:spcBef>
                          <a:spcPts val="400"/>
                        </a:spcBef>
                        <a:spcAft>
                          <a:spcPts val="400"/>
                        </a:spcAft>
                      </a:pPr>
                      <a:r>
                        <a:rPr lang="en-US" sz="2000" dirty="0">
                          <a:effectLst/>
                        </a:rPr>
                        <a:t>Cost in terms of:</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number, size, complexity of affected artifacts</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effort</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calendar time</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money (direct outlay or opportunity cost)</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extent to which this modification affects other functions or quality attributes</a:t>
                      </a:r>
                    </a:p>
                    <a:p>
                      <a:pPr marL="342900" marR="0" lvl="0" indent="-342900">
                        <a:lnSpc>
                          <a:spcPct val="90000"/>
                        </a:lnSpc>
                        <a:spcBef>
                          <a:spcPts val="100"/>
                        </a:spcBef>
                        <a:spcAft>
                          <a:spcPts val="0"/>
                        </a:spcAft>
                        <a:buSzPts val="800"/>
                        <a:buFont typeface="Symbol"/>
                        <a:buChar char=""/>
                        <a:tabLst>
                          <a:tab pos="228600" algn="l"/>
                          <a:tab pos="274320" algn="l"/>
                        </a:tabLst>
                      </a:pPr>
                      <a:r>
                        <a:rPr lang="en-US" sz="2000" kern="1100" dirty="0">
                          <a:effectLst/>
                        </a:rPr>
                        <a:t>new defects introduced</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18066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Modifiability Scenario</a:t>
            </a:r>
          </a:p>
        </p:txBody>
      </p:sp>
      <p:sp>
        <p:nvSpPr>
          <p:cNvPr id="3" name="Content Placeholder 2"/>
          <p:cNvSpPr>
            <a:spLocks noGrp="1"/>
          </p:cNvSpPr>
          <p:nvPr>
            <p:ph idx="1"/>
          </p:nvPr>
        </p:nvSpPr>
        <p:spPr/>
        <p:txBody>
          <a:bodyPr>
            <a:normAutofit/>
          </a:bodyPr>
          <a:lstStyle/>
          <a:p>
            <a:r>
              <a:rPr lang="en-US" dirty="0"/>
              <a:t>The developer wishes to change the user interface by modifying the code at design time. The modifications are made with no side effects within three hours.</a:t>
            </a:r>
          </a:p>
          <a:p>
            <a:pPr lvl="1"/>
            <a:r>
              <a:rPr lang="en-US" sz="2600" b="1" dirty="0">
                <a:solidFill>
                  <a:schemeClr val="tx2"/>
                </a:solidFill>
              </a:rPr>
              <a:t>Stimulus</a:t>
            </a:r>
            <a:r>
              <a:rPr lang="en-US" sz="2600" dirty="0"/>
              <a:t> – Wishes to change UI</a:t>
            </a:r>
          </a:p>
          <a:p>
            <a:pPr lvl="1"/>
            <a:r>
              <a:rPr lang="en-US" sz="2600" b="1" dirty="0">
                <a:solidFill>
                  <a:schemeClr val="tx2"/>
                </a:solidFill>
              </a:rPr>
              <a:t>Artifact </a:t>
            </a:r>
            <a:r>
              <a:rPr lang="en-US" sz="2600" dirty="0"/>
              <a:t>– Code</a:t>
            </a:r>
          </a:p>
          <a:p>
            <a:pPr lvl="1"/>
            <a:r>
              <a:rPr lang="en-US" sz="2600" b="1" dirty="0">
                <a:solidFill>
                  <a:schemeClr val="tx2"/>
                </a:solidFill>
              </a:rPr>
              <a:t>Environment</a:t>
            </a:r>
            <a:r>
              <a:rPr lang="en-US" sz="2600" dirty="0"/>
              <a:t>: Design time</a:t>
            </a:r>
          </a:p>
          <a:p>
            <a:pPr lvl="1"/>
            <a:r>
              <a:rPr lang="en-US" sz="2600" b="1" dirty="0">
                <a:solidFill>
                  <a:schemeClr val="tx2"/>
                </a:solidFill>
              </a:rPr>
              <a:t>Response</a:t>
            </a:r>
            <a:r>
              <a:rPr lang="en-US" sz="2600" dirty="0"/>
              <a:t> – Change made</a:t>
            </a:r>
          </a:p>
          <a:p>
            <a:pPr lvl="1"/>
            <a:r>
              <a:rPr lang="en-US" sz="2600" b="1" dirty="0">
                <a:solidFill>
                  <a:schemeClr val="tx2"/>
                </a:solidFill>
              </a:rPr>
              <a:t>Response measure</a:t>
            </a:r>
            <a:r>
              <a:rPr lang="en-US" sz="2600" dirty="0"/>
              <a:t> – No side effects in three hours</a:t>
            </a:r>
          </a:p>
          <a:p>
            <a:pPr lvl="1"/>
            <a:r>
              <a:rPr lang="en-US" sz="2600" b="1" dirty="0">
                <a:solidFill>
                  <a:schemeClr val="tx2"/>
                </a:solidFill>
              </a:rPr>
              <a:t>Source</a:t>
            </a:r>
            <a:r>
              <a:rPr lang="en-US" sz="2600" dirty="0"/>
              <a:t> - Developer</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dirty="0"/>
              <a:t>© Software Architecture</a:t>
            </a:r>
          </a:p>
        </p:txBody>
      </p:sp>
    </p:spTree>
    <p:extLst>
      <p:ext uri="{BB962C8B-B14F-4D97-AF65-F5344CB8AC3E}">
        <p14:creationId xmlns:p14="http://schemas.microsoft.com/office/powerpoint/2010/main" val="183474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Modifiability Tactics</a:t>
            </a:r>
          </a:p>
        </p:txBody>
      </p:sp>
      <p:sp>
        <p:nvSpPr>
          <p:cNvPr id="3" name="Content Placeholder 2"/>
          <p:cNvSpPr>
            <a:spLocks noGrp="1"/>
          </p:cNvSpPr>
          <p:nvPr>
            <p:ph idx="1"/>
          </p:nvPr>
        </p:nvSpPr>
        <p:spPr/>
        <p:txBody>
          <a:bodyPr>
            <a:normAutofit/>
          </a:bodyPr>
          <a:lstStyle/>
          <a:p>
            <a:r>
              <a:rPr lang="en-US" dirty="0"/>
              <a:t>Goal of modifiability</a:t>
            </a:r>
          </a:p>
          <a:p>
            <a:pPr lvl="1"/>
            <a:r>
              <a:rPr lang="en-US" dirty="0"/>
              <a:t>controlling the complexity of making changes, </a:t>
            </a:r>
          </a:p>
          <a:p>
            <a:pPr lvl="1"/>
            <a:r>
              <a:rPr lang="en-US" dirty="0"/>
              <a:t>controlling the time and cost to make changes.</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pic>
        <p:nvPicPr>
          <p:cNvPr id="5" name="Picture 5">
            <a:extLst>
              <a:ext uri="{FF2B5EF4-FFF2-40B4-BE49-F238E27FC236}">
                <a16:creationId xmlns:a16="http://schemas.microsoft.com/office/drawing/2014/main" xmlns="" id="{0C059813-F6E7-4657-8609-3FB93BF0CCD3}"/>
              </a:ext>
            </a:extLst>
          </p:cNvPr>
          <p:cNvPicPr/>
          <p:nvPr/>
        </p:nvPicPr>
        <p:blipFill>
          <a:blip r:embed="rId2" cstate="print"/>
          <a:srcRect/>
          <a:stretch>
            <a:fillRect/>
          </a:stretch>
        </p:blipFill>
        <p:spPr bwMode="auto">
          <a:xfrm>
            <a:off x="2520035" y="3356992"/>
            <a:ext cx="7200800" cy="2448272"/>
          </a:xfrm>
          <a:prstGeom prst="rect">
            <a:avLst/>
          </a:prstGeom>
          <a:noFill/>
          <a:ln w="9525">
            <a:noFill/>
            <a:miter lim="800000"/>
            <a:headEnd/>
            <a:tailEnd/>
          </a:ln>
        </p:spPr>
      </p:pic>
    </p:spTree>
    <p:extLst>
      <p:ext uri="{BB962C8B-B14F-4D97-AF65-F5344CB8AC3E}">
        <p14:creationId xmlns:p14="http://schemas.microsoft.com/office/powerpoint/2010/main" val="3014019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Modifiability Tactics</a:t>
            </a:r>
          </a:p>
        </p:txBody>
      </p:sp>
      <p:sp>
        <p:nvSpPr>
          <p:cNvPr id="5" name="内容占位符 4"/>
          <p:cNvSpPr>
            <a:spLocks noGrp="1"/>
          </p:cNvSpPr>
          <p:nvPr>
            <p:ph idx="1"/>
          </p:nvPr>
        </p:nvSpPr>
        <p:spPr/>
        <p:txBody>
          <a:bodyPr/>
          <a:lstStyle/>
          <a:p>
            <a:endParaRPr lang="en-GB"/>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2253070" y="1484784"/>
          <a:ext cx="7803370" cy="4608512"/>
        </p:xfrm>
        <a:graphic>
          <a:graphicData uri="http://schemas.openxmlformats.org/presentationml/2006/ole">
            <mc:AlternateContent xmlns:mc="http://schemas.openxmlformats.org/markup-compatibility/2006">
              <mc:Choice xmlns:v="urn:schemas-microsoft-com:vml" Requires="v">
                <p:oleObj spid="_x0000_s2109" name="Visio" r:id="rId3" imgW="7784640" imgH="4606775" progId="Visio.Drawing.11">
                  <p:embed/>
                </p:oleObj>
              </mc:Choice>
              <mc:Fallback>
                <p:oleObj name="Visio" r:id="rId3" imgW="7784640" imgH="46067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3070" y="1484784"/>
                        <a:ext cx="7803370" cy="4608512"/>
                      </a:xfrm>
                      <a:prstGeom prst="rect">
                        <a:avLst/>
                      </a:prstGeom>
                      <a:noFill/>
                    </p:spPr>
                  </p:pic>
                </p:oleObj>
              </mc:Fallback>
            </mc:AlternateContent>
          </a:graphicData>
        </a:graphic>
      </p:graphicFrame>
    </p:spTree>
    <p:extLst>
      <p:ext uri="{BB962C8B-B14F-4D97-AF65-F5344CB8AC3E}">
        <p14:creationId xmlns:p14="http://schemas.microsoft.com/office/powerpoint/2010/main" val="312600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Modifiability</a:t>
            </a:r>
          </a:p>
        </p:txBody>
      </p:sp>
      <p:sp>
        <p:nvSpPr>
          <p:cNvPr id="5" name="内容占位符 4"/>
          <p:cNvSpPr>
            <a:spLocks noGrp="1"/>
          </p:cNvSpPr>
          <p:nvPr>
            <p:ph idx="1"/>
          </p:nvPr>
        </p:nvSpPr>
        <p:spPr/>
        <p:txBody>
          <a:bodyPr/>
          <a:lstStyle/>
          <a:p>
            <a:endParaRPr lang="en-GB"/>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28309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36F77B-D888-4EB5-82DB-8B3CE039C2B6}"/>
              </a:ext>
            </a:extLst>
          </p:cNvPr>
          <p:cNvSpPr>
            <a:spLocks noGrp="1"/>
          </p:cNvSpPr>
          <p:nvPr>
            <p:ph type="title"/>
          </p:nvPr>
        </p:nvSpPr>
        <p:spPr/>
        <p:txBody>
          <a:bodyPr/>
          <a:lstStyle/>
          <a:p>
            <a:r>
              <a:rPr lang="en-AU" b="1" dirty="0"/>
              <a:t>Design </a:t>
            </a:r>
            <a:r>
              <a:rPr lang="en-AU" b="1" dirty="0" smtClean="0"/>
              <a:t>A </a:t>
            </a:r>
            <a:r>
              <a:rPr lang="en-AU" dirty="0"/>
              <a:t>– the </a:t>
            </a:r>
            <a:r>
              <a:rPr lang="en-US" dirty="0"/>
              <a:t>module includes a great deal of capability</a:t>
            </a:r>
            <a:endParaRPr lang="x-none" dirty="0"/>
          </a:p>
        </p:txBody>
      </p:sp>
      <p:sp>
        <p:nvSpPr>
          <p:cNvPr id="3" name="内容占位符 2">
            <a:extLst>
              <a:ext uri="{FF2B5EF4-FFF2-40B4-BE49-F238E27FC236}">
                <a16:creationId xmlns:a16="http://schemas.microsoft.com/office/drawing/2014/main" xmlns="" id="{65C902E0-2B2D-41B6-94AE-2C4F02015F0D}"/>
              </a:ext>
            </a:extLst>
          </p:cNvPr>
          <p:cNvSpPr>
            <a:spLocks noGrp="1"/>
          </p:cNvSpPr>
          <p:nvPr>
            <p:ph idx="1"/>
          </p:nvPr>
        </p:nvSpPr>
        <p:spPr/>
        <p:txBody>
          <a:bodyPr/>
          <a:lstStyle/>
          <a:p>
            <a:endParaRPr lang="x-none"/>
          </a:p>
        </p:txBody>
      </p:sp>
      <p:sp>
        <p:nvSpPr>
          <p:cNvPr id="4" name="矩形 3">
            <a:extLst>
              <a:ext uri="{FF2B5EF4-FFF2-40B4-BE49-F238E27FC236}">
                <a16:creationId xmlns:a16="http://schemas.microsoft.com/office/drawing/2014/main" xmlns="" id="{CD05DBFC-2A65-47D2-A8FE-39E4AD79046F}"/>
              </a:ext>
            </a:extLst>
          </p:cNvPr>
          <p:cNvSpPr/>
          <p:nvPr/>
        </p:nvSpPr>
        <p:spPr>
          <a:xfrm>
            <a:off x="2864374" y="2211832"/>
            <a:ext cx="5265018" cy="3272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Tree>
    <p:extLst>
      <p:ext uri="{BB962C8B-B14F-4D97-AF65-F5344CB8AC3E}">
        <p14:creationId xmlns:p14="http://schemas.microsoft.com/office/powerpoint/2010/main" val="3012111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36F77B-D888-4EB5-82DB-8B3CE039C2B6}"/>
              </a:ext>
            </a:extLst>
          </p:cNvPr>
          <p:cNvSpPr>
            <a:spLocks noGrp="1"/>
          </p:cNvSpPr>
          <p:nvPr>
            <p:ph type="title"/>
          </p:nvPr>
        </p:nvSpPr>
        <p:spPr/>
        <p:txBody>
          <a:bodyPr>
            <a:normAutofit fontScale="90000"/>
          </a:bodyPr>
          <a:lstStyle/>
          <a:p>
            <a:r>
              <a:rPr lang="en-AU" b="1" dirty="0"/>
              <a:t>Design B</a:t>
            </a:r>
            <a:r>
              <a:rPr lang="en-AU" dirty="0"/>
              <a:t> – </a:t>
            </a:r>
            <a:r>
              <a:rPr lang="en-US" dirty="0"/>
              <a:t>the module is refined into several smaller modules (each capability is represented in a separate module)</a:t>
            </a:r>
            <a:endParaRPr lang="x-none" dirty="0"/>
          </a:p>
        </p:txBody>
      </p:sp>
      <p:sp>
        <p:nvSpPr>
          <p:cNvPr id="3" name="内容占位符 2">
            <a:extLst>
              <a:ext uri="{FF2B5EF4-FFF2-40B4-BE49-F238E27FC236}">
                <a16:creationId xmlns:a16="http://schemas.microsoft.com/office/drawing/2014/main" xmlns="" id="{65C902E0-2B2D-41B6-94AE-2C4F02015F0D}"/>
              </a:ext>
            </a:extLst>
          </p:cNvPr>
          <p:cNvSpPr>
            <a:spLocks noGrp="1"/>
          </p:cNvSpPr>
          <p:nvPr>
            <p:ph idx="1"/>
          </p:nvPr>
        </p:nvSpPr>
        <p:spPr/>
        <p:txBody>
          <a:bodyPr/>
          <a:lstStyle/>
          <a:p>
            <a:endParaRPr lang="x-none"/>
          </a:p>
        </p:txBody>
      </p:sp>
      <p:sp>
        <p:nvSpPr>
          <p:cNvPr id="4" name="矩形 3">
            <a:extLst>
              <a:ext uri="{FF2B5EF4-FFF2-40B4-BE49-F238E27FC236}">
                <a16:creationId xmlns:a16="http://schemas.microsoft.com/office/drawing/2014/main" xmlns="" id="{CD05DBFC-2A65-47D2-A8FE-39E4AD79046F}"/>
              </a:ext>
            </a:extLst>
          </p:cNvPr>
          <p:cNvSpPr/>
          <p:nvPr/>
        </p:nvSpPr>
        <p:spPr>
          <a:xfrm>
            <a:off x="2814270" y="2174254"/>
            <a:ext cx="5265018" cy="3272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5" name="矩形: 圆角 4">
            <a:extLst>
              <a:ext uri="{FF2B5EF4-FFF2-40B4-BE49-F238E27FC236}">
                <a16:creationId xmlns:a16="http://schemas.microsoft.com/office/drawing/2014/main" xmlns="" id="{3DB0242E-398E-4067-BDD3-7A3746A02173}"/>
              </a:ext>
            </a:extLst>
          </p:cNvPr>
          <p:cNvSpPr/>
          <p:nvPr/>
        </p:nvSpPr>
        <p:spPr>
          <a:xfrm>
            <a:off x="3401014" y="2820202"/>
            <a:ext cx="1241659" cy="60879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6" name="矩形: 圆角 5">
            <a:extLst>
              <a:ext uri="{FF2B5EF4-FFF2-40B4-BE49-F238E27FC236}">
                <a16:creationId xmlns:a16="http://schemas.microsoft.com/office/drawing/2014/main" xmlns="" id="{C5ADC5B4-0DE8-4FC8-A8F0-C899ACAB3C94}"/>
              </a:ext>
            </a:extLst>
          </p:cNvPr>
          <p:cNvSpPr/>
          <p:nvPr/>
        </p:nvSpPr>
        <p:spPr>
          <a:xfrm>
            <a:off x="3401013" y="4120353"/>
            <a:ext cx="1241659" cy="60879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矩形: 圆角 6">
            <a:extLst>
              <a:ext uri="{FF2B5EF4-FFF2-40B4-BE49-F238E27FC236}">
                <a16:creationId xmlns:a16="http://schemas.microsoft.com/office/drawing/2014/main" xmlns="" id="{F245AC58-1898-441F-B5CC-6AC43BB0D8BD}"/>
              </a:ext>
            </a:extLst>
          </p:cNvPr>
          <p:cNvSpPr/>
          <p:nvPr/>
        </p:nvSpPr>
        <p:spPr>
          <a:xfrm>
            <a:off x="6307670" y="2820202"/>
            <a:ext cx="1241659" cy="60879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矩形: 圆角 7">
            <a:extLst>
              <a:ext uri="{FF2B5EF4-FFF2-40B4-BE49-F238E27FC236}">
                <a16:creationId xmlns:a16="http://schemas.microsoft.com/office/drawing/2014/main" xmlns="" id="{BB5E2D0C-8C69-4E44-BBFD-2878363B16A4}"/>
              </a:ext>
            </a:extLst>
          </p:cNvPr>
          <p:cNvSpPr/>
          <p:nvPr/>
        </p:nvSpPr>
        <p:spPr>
          <a:xfrm>
            <a:off x="6321803" y="4120353"/>
            <a:ext cx="1241659" cy="59765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96895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13D7FF12-9508-4E62-8DB2-BAD99A0B2F0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there is a chance </a:t>
            </a:r>
            <a:r>
              <a:rPr lang="en-AU"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that changes will be needed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this module, which design will have smaller modification cost?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AC34E3FE-A3EB-449F-894A-90F2F31668F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Click to add text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xmlns="" id="{C281B5EE-D8F3-4E95-836E-B58834685E40}"/>
              </a:ext>
            </a:extLst>
          </p:cNvPr>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Click to add text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833E9EA5-79BC-4718-95CE-5F7E91494199}"/>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831D1CF7-C440-4881-8CC5-8535B6F67027}"/>
              </a:ext>
            </a:extLst>
          </p:cNvPr>
          <p:cNvSpPr>
            <a:spLocks noChangeAspect="1"/>
          </p:cNvSpPr>
          <p:nvPr>
            <p:custDataLst>
              <p:tags r:id="rId6"/>
            </p:custDataLst>
          </p:nvPr>
        </p:nvSpPr>
        <p:spPr>
          <a:xfrm>
            <a:off x="1644650" y="4500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F0B7B2F2-D9A2-4CC2-87F7-0E2EC7476030}"/>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矩形 22">
            <a:extLst>
              <a:ext uri="{FF2B5EF4-FFF2-40B4-BE49-F238E27FC236}">
                <a16:creationId xmlns:a16="http://schemas.microsoft.com/office/drawing/2014/main" xmlns="" id="{D7001945-44D4-4A09-BF3A-1FBB3C64BD53}"/>
              </a:ext>
            </a:extLst>
          </p:cNvPr>
          <p:cNvSpPr/>
          <p:nvPr/>
        </p:nvSpPr>
        <p:spPr>
          <a:xfrm>
            <a:off x="2716030" y="4455163"/>
            <a:ext cx="2920682" cy="181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24" name="矩形: 圆角 23">
            <a:extLst>
              <a:ext uri="{FF2B5EF4-FFF2-40B4-BE49-F238E27FC236}">
                <a16:creationId xmlns:a16="http://schemas.microsoft.com/office/drawing/2014/main" xmlns="" id="{37A913BD-B976-426E-A174-8C78C207C70C}"/>
              </a:ext>
            </a:extLst>
          </p:cNvPr>
          <p:cNvSpPr/>
          <p:nvPr/>
        </p:nvSpPr>
        <p:spPr>
          <a:xfrm>
            <a:off x="3045983" y="4717530"/>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矩形: 圆角 24">
            <a:extLst>
              <a:ext uri="{FF2B5EF4-FFF2-40B4-BE49-F238E27FC236}">
                <a16:creationId xmlns:a16="http://schemas.microsoft.com/office/drawing/2014/main" xmlns="" id="{684DB34F-7C41-4D26-8705-2222485ACA3D}"/>
              </a:ext>
            </a:extLst>
          </p:cNvPr>
          <p:cNvSpPr/>
          <p:nvPr/>
        </p:nvSpPr>
        <p:spPr>
          <a:xfrm>
            <a:off x="3047309" y="5670953"/>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矩形: 圆角 25">
            <a:extLst>
              <a:ext uri="{FF2B5EF4-FFF2-40B4-BE49-F238E27FC236}">
                <a16:creationId xmlns:a16="http://schemas.microsoft.com/office/drawing/2014/main" xmlns="" id="{0DD6A1E9-641F-4897-83D0-F6B7E5A270F0}"/>
              </a:ext>
            </a:extLst>
          </p:cNvPr>
          <p:cNvSpPr/>
          <p:nvPr/>
        </p:nvSpPr>
        <p:spPr>
          <a:xfrm>
            <a:off x="4618381" y="4717530"/>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矩形: 圆角 26">
            <a:extLst>
              <a:ext uri="{FF2B5EF4-FFF2-40B4-BE49-F238E27FC236}">
                <a16:creationId xmlns:a16="http://schemas.microsoft.com/office/drawing/2014/main" xmlns="" id="{CC00B5C1-9B15-4999-AC7F-9A24F92664A1}"/>
              </a:ext>
            </a:extLst>
          </p:cNvPr>
          <p:cNvSpPr/>
          <p:nvPr/>
        </p:nvSpPr>
        <p:spPr>
          <a:xfrm>
            <a:off x="4618381" y="5667538"/>
            <a:ext cx="688790" cy="33199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矩形 27">
            <a:extLst>
              <a:ext uri="{FF2B5EF4-FFF2-40B4-BE49-F238E27FC236}">
                <a16:creationId xmlns:a16="http://schemas.microsoft.com/office/drawing/2014/main" xmlns="" id="{15197FB9-049F-4BE8-9F5F-5C67AAF4B10F}"/>
              </a:ext>
            </a:extLst>
          </p:cNvPr>
          <p:cNvSpPr/>
          <p:nvPr/>
        </p:nvSpPr>
        <p:spPr>
          <a:xfrm>
            <a:off x="2699781" y="2323392"/>
            <a:ext cx="2920682" cy="181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grpSp>
        <p:nvGrpSpPr>
          <p:cNvPr id="10" name="Group 9"/>
          <p:cNvGrpSpPr/>
          <p:nvPr>
            <p:custDataLst>
              <p:tags r:id="rId8"/>
            </p:custDataLst>
          </p:nvPr>
        </p:nvGrpSpPr>
        <p:grpSpPr>
          <a:xfrm>
            <a:off x="0" y="0"/>
            <a:ext cx="12192000" cy="635000"/>
            <a:chOff x="0" y="0"/>
            <a:chExt cx="12192000" cy="635000"/>
          </a:xfrm>
        </p:grpSpPr>
        <p:sp>
          <p:nvSpPr>
            <p:cNvPr id="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GB" smtClean="0">
                  <a:solidFill>
                    <a:srgbClr val="000000"/>
                  </a:solidFill>
                  <a:latin typeface="Microsoft Yahei"/>
                  <a:ea typeface="Microsoft Yahei"/>
                  <a:sym typeface="Microsoft Yahei"/>
                </a:rPr>
                <a:t>Poll</a:t>
              </a:r>
              <a:endParaRPr lang="en-GB">
                <a:solidFill>
                  <a:srgbClr val="000000"/>
                </a:solidFill>
                <a:latin typeface="Microsoft Yahei"/>
                <a:ea typeface="Microsoft Yahei"/>
                <a:sym typeface="Microsoft Yahei"/>
              </a:endParaRPr>
            </a:p>
          </p:txBody>
        </p:sp>
        <p:sp>
          <p:nvSpPr>
            <p:cNvPr id="2" name="TipText"/>
            <p:cNvSpPr txBox="1"/>
            <p:nvPr>
              <p:custDataLst>
                <p:tags r:id="rId13"/>
              </p:custDataLst>
            </p:nvPr>
          </p:nvSpPr>
          <p:spPr>
            <a:xfrm>
              <a:off x="1143000" y="109220"/>
              <a:ext cx="2286000" cy="508000"/>
            </a:xfrm>
            <a:prstGeom prst="rect">
              <a:avLst/>
            </a:prstGeom>
            <a:noFill/>
          </p:spPr>
          <p:txBody>
            <a:bodyPr vert="horz" wrap="none" rtlCol="0" anchor="ctr" anchorCtr="0">
              <a:noAutofit/>
            </a:bodyPr>
            <a:lstStyle/>
            <a:p>
              <a:r>
                <a:rPr lang="en-GB" sz="1400" smtClean="0">
                  <a:solidFill>
                    <a:srgbClr val="808080"/>
                  </a:solidFill>
                  <a:latin typeface="Microsoft Yahei"/>
                  <a:ea typeface="Microsoft Yahei"/>
                  <a:sym typeface="Microsoft Yahei"/>
                </a:rPr>
                <a:t>1 answer(s) at most</a:t>
              </a:r>
              <a:endParaRPr lang="en-GB" sz="1400">
                <a:solidFill>
                  <a:srgbClr val="808080"/>
                </a:solidFill>
                <a:latin typeface="Microsoft Yahei"/>
                <a:ea typeface="Microsoft Yahei"/>
                <a:sym typeface="Microsoft Yahei"/>
              </a:endParaRPr>
            </a:p>
          </p:txBody>
        </p:sp>
      </p:grpSp>
      <p:pic>
        <p:nvPicPr>
          <p:cNvPr id="5" name="图片 4">
            <a:extLst>
              <a:ext uri="{FF2B5EF4-FFF2-40B4-BE49-F238E27FC236}">
                <a16:creationId xmlns:a16="http://schemas.microsoft.com/office/drawing/2014/main" xmlns="" id="{03338760-8A3F-44DF-B845-182102BBE237}"/>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44984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13D7FF12-9508-4E62-8DB2-BAD99A0B2F0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there is a chance </a:t>
            </a:r>
            <a:r>
              <a:rPr lang="en-AU"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that changes will be needed </a:t>
            </a:r>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this module, which design will have smaller modification cost? </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AC34E3FE-A3EB-449F-894A-90F2F31668F6}"/>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Click to add text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xmlns="" id="{C281B5EE-D8F3-4E95-836E-B58834685E40}"/>
              </a:ext>
            </a:extLst>
          </p:cNvPr>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AU"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Click to add text</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833E9EA5-79BC-4718-95CE-5F7E91494199}"/>
              </a:ext>
            </a:extLst>
          </p:cNvPr>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831D1CF7-C440-4881-8CC5-8535B6F67027}"/>
              </a:ext>
            </a:extLst>
          </p:cNvPr>
          <p:cNvSpPr>
            <a:spLocks noChangeAspect="1"/>
          </p:cNvSpPr>
          <p:nvPr>
            <p:custDataLst>
              <p:tags r:id="rId6"/>
            </p:custDataLst>
          </p:nvPr>
        </p:nvSpPr>
        <p:spPr>
          <a:xfrm>
            <a:off x="1644650" y="4500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xmlns="" id="{F0B7B2F2-D9A2-4CC2-87F7-0E2EC7476030}"/>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 name="矩形 22">
            <a:extLst>
              <a:ext uri="{FF2B5EF4-FFF2-40B4-BE49-F238E27FC236}">
                <a16:creationId xmlns:a16="http://schemas.microsoft.com/office/drawing/2014/main" xmlns="" id="{D7001945-44D4-4A09-BF3A-1FBB3C64BD53}"/>
              </a:ext>
            </a:extLst>
          </p:cNvPr>
          <p:cNvSpPr/>
          <p:nvPr/>
        </p:nvSpPr>
        <p:spPr>
          <a:xfrm>
            <a:off x="2716030" y="4455163"/>
            <a:ext cx="2920682" cy="181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sp>
        <p:nvSpPr>
          <p:cNvPr id="24" name="矩形: 圆角 23">
            <a:extLst>
              <a:ext uri="{FF2B5EF4-FFF2-40B4-BE49-F238E27FC236}">
                <a16:creationId xmlns:a16="http://schemas.microsoft.com/office/drawing/2014/main" xmlns="" id="{37A913BD-B976-426E-A174-8C78C207C70C}"/>
              </a:ext>
            </a:extLst>
          </p:cNvPr>
          <p:cNvSpPr/>
          <p:nvPr/>
        </p:nvSpPr>
        <p:spPr>
          <a:xfrm>
            <a:off x="3045983" y="4717530"/>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矩形: 圆角 24">
            <a:extLst>
              <a:ext uri="{FF2B5EF4-FFF2-40B4-BE49-F238E27FC236}">
                <a16:creationId xmlns:a16="http://schemas.microsoft.com/office/drawing/2014/main" xmlns="" id="{684DB34F-7C41-4D26-8705-2222485ACA3D}"/>
              </a:ext>
            </a:extLst>
          </p:cNvPr>
          <p:cNvSpPr/>
          <p:nvPr/>
        </p:nvSpPr>
        <p:spPr>
          <a:xfrm>
            <a:off x="3047309" y="5670953"/>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矩形: 圆角 25">
            <a:extLst>
              <a:ext uri="{FF2B5EF4-FFF2-40B4-BE49-F238E27FC236}">
                <a16:creationId xmlns:a16="http://schemas.microsoft.com/office/drawing/2014/main" xmlns="" id="{0DD6A1E9-641F-4897-83D0-F6B7E5A270F0}"/>
              </a:ext>
            </a:extLst>
          </p:cNvPr>
          <p:cNvSpPr/>
          <p:nvPr/>
        </p:nvSpPr>
        <p:spPr>
          <a:xfrm>
            <a:off x="4618381" y="4717530"/>
            <a:ext cx="688790" cy="33819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矩形: 圆角 26">
            <a:extLst>
              <a:ext uri="{FF2B5EF4-FFF2-40B4-BE49-F238E27FC236}">
                <a16:creationId xmlns:a16="http://schemas.microsoft.com/office/drawing/2014/main" xmlns="" id="{CC00B5C1-9B15-4999-AC7F-9A24F92664A1}"/>
              </a:ext>
            </a:extLst>
          </p:cNvPr>
          <p:cNvSpPr/>
          <p:nvPr/>
        </p:nvSpPr>
        <p:spPr>
          <a:xfrm>
            <a:off x="4618381" y="5667538"/>
            <a:ext cx="688790" cy="33199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矩形 27">
            <a:extLst>
              <a:ext uri="{FF2B5EF4-FFF2-40B4-BE49-F238E27FC236}">
                <a16:creationId xmlns:a16="http://schemas.microsoft.com/office/drawing/2014/main" xmlns="" id="{15197FB9-049F-4BE8-9F5F-5C67AAF4B10F}"/>
              </a:ext>
            </a:extLst>
          </p:cNvPr>
          <p:cNvSpPr/>
          <p:nvPr/>
        </p:nvSpPr>
        <p:spPr>
          <a:xfrm>
            <a:off x="2699781" y="2323392"/>
            <a:ext cx="2920682" cy="1817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p>
        </p:txBody>
      </p:sp>
      <p:grpSp>
        <p:nvGrpSpPr>
          <p:cNvPr id="20" name="组合 19">
            <a:extLst>
              <a:ext uri="{FF2B5EF4-FFF2-40B4-BE49-F238E27FC236}">
                <a16:creationId xmlns:a16="http://schemas.microsoft.com/office/drawing/2014/main" xmlns="" id="{778D20FA-9883-417F-8AC1-BC5048866AFC}"/>
              </a:ext>
            </a:extLst>
          </p:cNvPr>
          <p:cNvGrpSpPr/>
          <p:nvPr>
            <p:custDataLst>
              <p:tags r:id="rId8"/>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xmlns="" id="{807744BA-7102-4F62-98E1-E81F6178E120}"/>
                </a:ext>
              </a:extLst>
            </p:cNvPr>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7" name="ColorBlock">
              <a:extLst>
                <a:ext uri="{FF2B5EF4-FFF2-40B4-BE49-F238E27FC236}">
                  <a16:creationId xmlns:a16="http://schemas.microsoft.com/office/drawing/2014/main" xmlns="" id="{22067AE5-37B6-43DB-BC40-8569CFFE3A03}"/>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TypeText">
              <a:extLst>
                <a:ext uri="{FF2B5EF4-FFF2-40B4-BE49-F238E27FC236}">
                  <a16:creationId xmlns:a16="http://schemas.microsoft.com/office/drawing/2014/main" xmlns="" id="{1E052B72-3A3B-45B4-9C90-4CD5A126B0A6}"/>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Multiple Choice(single)</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xmlns="" id="{07CC49AB-BD3A-4F77-B6DC-55DF5F6DCBC0}"/>
                </a:ext>
              </a:extLst>
            </p:cNvPr>
            <p:cNvSpPr txBox="1"/>
            <p:nvPr>
              <p:custDataLst>
                <p:tags r:id="rId13"/>
              </p:custDataLst>
            </p:nvPr>
          </p:nvSpPr>
          <p:spPr>
            <a:xfrm>
              <a:off x="3022918"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xmlns="" id="{03338760-8A3F-44DF-B845-182102BBE237}"/>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27655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 Size of a Module</a:t>
            </a:r>
          </a:p>
        </p:txBody>
      </p:sp>
      <p:sp>
        <p:nvSpPr>
          <p:cNvPr id="3" name="Content Placeholder 2"/>
          <p:cNvSpPr>
            <a:spLocks noGrp="1"/>
          </p:cNvSpPr>
          <p:nvPr>
            <p:ph idx="1"/>
          </p:nvPr>
        </p:nvSpPr>
        <p:spPr/>
        <p:txBody>
          <a:bodyPr/>
          <a:lstStyle/>
          <a:p>
            <a:pPr lvl="0"/>
            <a:r>
              <a:rPr lang="en-US" b="1" dirty="0">
                <a:solidFill>
                  <a:schemeClr val="tx2"/>
                </a:solidFill>
              </a:rPr>
              <a:t>Split Module</a:t>
            </a:r>
            <a:r>
              <a:rPr lang="en-US" dirty="0"/>
              <a:t>: If the module being modified includes a great deal of capability, the modification costs will likely be high. </a:t>
            </a:r>
          </a:p>
          <a:p>
            <a:pPr lvl="0"/>
            <a:r>
              <a:rPr lang="en-US" dirty="0"/>
              <a:t>Refining the module into several smaller modules should reduce the average cost of future changes.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21233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Increase Cohesion</a:t>
            </a:r>
          </a:p>
        </p:txBody>
      </p:sp>
      <p:sp>
        <p:nvSpPr>
          <p:cNvPr id="3" name="Content Placeholder 2"/>
          <p:cNvSpPr>
            <a:spLocks noGrp="1"/>
          </p:cNvSpPr>
          <p:nvPr>
            <p:ph idx="1"/>
          </p:nvPr>
        </p:nvSpPr>
        <p:spPr/>
        <p:txBody>
          <a:bodyPr>
            <a:normAutofit/>
          </a:bodyPr>
          <a:lstStyle/>
          <a:p>
            <a:r>
              <a:rPr lang="en-US" b="1" dirty="0">
                <a:solidFill>
                  <a:schemeClr val="tx2"/>
                </a:solidFill>
              </a:rPr>
              <a:t>Increase Semantic Coherence</a:t>
            </a:r>
            <a:r>
              <a:rPr lang="en-US" dirty="0"/>
              <a:t>: If the responsibilities A and B in a module do not serve the same purpose, they should be placed in different modules. </a:t>
            </a:r>
          </a:p>
          <a:p>
            <a:r>
              <a:rPr lang="en-US" dirty="0"/>
              <a:t>This may involve creating a new module or it may involve moving a responsibility to an existing module. </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394586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46ED83C-9C73-419E-958F-700B22A7D4A0}"/>
              </a:ext>
            </a:extLst>
          </p:cNvPr>
          <p:cNvSpPr>
            <a:spLocks noGrp="1"/>
          </p:cNvSpPr>
          <p:nvPr>
            <p:ph type="title"/>
          </p:nvPr>
        </p:nvSpPr>
        <p:spPr/>
        <p:txBody>
          <a:bodyPr/>
          <a:lstStyle/>
          <a:p>
            <a:r>
              <a:rPr lang="en-US" altLang="zh-CN" dirty="0"/>
              <a:t>Reducing Coupling</a:t>
            </a:r>
            <a:endParaRPr lang="zh-CN" altLang="en-US" dirty="0"/>
          </a:p>
        </p:txBody>
      </p:sp>
      <p:sp>
        <p:nvSpPr>
          <p:cNvPr id="3" name="内容占位符 2">
            <a:extLst>
              <a:ext uri="{FF2B5EF4-FFF2-40B4-BE49-F238E27FC236}">
                <a16:creationId xmlns:a16="http://schemas.microsoft.com/office/drawing/2014/main" xmlns="" id="{2CC19F01-F994-4E17-B0B8-4E4B9A3CD296}"/>
              </a:ext>
            </a:extLst>
          </p:cNvPr>
          <p:cNvSpPr>
            <a:spLocks noGrp="1"/>
          </p:cNvSpPr>
          <p:nvPr>
            <p:ph idx="1"/>
          </p:nvPr>
        </p:nvSpPr>
        <p:spPr/>
        <p:txBody>
          <a:bodyPr/>
          <a:lstStyle/>
          <a:p>
            <a:r>
              <a:rPr lang="en-US" altLang="zh-CN" dirty="0"/>
              <a:t>What is coupling?</a:t>
            </a:r>
          </a:p>
          <a:p>
            <a:r>
              <a:rPr lang="en-US" altLang="zh-CN" dirty="0"/>
              <a:t>If two modules’ responsibilities overlap, a single change may affect them both</a:t>
            </a:r>
          </a:p>
          <a:p>
            <a:r>
              <a:rPr lang="en-US" altLang="zh-CN" b="1" dirty="0">
                <a:solidFill>
                  <a:schemeClr val="tx2"/>
                </a:solidFill>
              </a:rPr>
              <a:t>Coupling</a:t>
            </a:r>
            <a:r>
              <a:rPr lang="en-US" altLang="zh-CN" dirty="0"/>
              <a:t> is measured by this overlap, i.e., by the probability that a modification to one module will propagate to the other </a:t>
            </a:r>
          </a:p>
          <a:p>
            <a:r>
              <a:rPr lang="en-US" altLang="zh-CN" dirty="0"/>
              <a:t>High coupling is an enemy of modifiability</a:t>
            </a:r>
          </a:p>
          <a:p>
            <a:pPr marL="457200" lvl="1" indent="0">
              <a:buNone/>
            </a:pPr>
            <a:endParaRPr lang="en-US" altLang="zh-CN" dirty="0"/>
          </a:p>
        </p:txBody>
      </p:sp>
      <p:sp>
        <p:nvSpPr>
          <p:cNvPr id="4" name="页脚占位符 3">
            <a:extLst>
              <a:ext uri="{FF2B5EF4-FFF2-40B4-BE49-F238E27FC236}">
                <a16:creationId xmlns:a16="http://schemas.microsoft.com/office/drawing/2014/main" xmlns="" id="{673719F5-E448-400B-8F74-4968313B2681}"/>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42035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 Coupling</a:t>
            </a:r>
          </a:p>
        </p:txBody>
      </p:sp>
      <p:sp>
        <p:nvSpPr>
          <p:cNvPr id="3" name="Content Placeholder 2"/>
          <p:cNvSpPr>
            <a:spLocks noGrp="1"/>
          </p:cNvSpPr>
          <p:nvPr>
            <p:ph idx="1"/>
          </p:nvPr>
        </p:nvSpPr>
        <p:spPr/>
        <p:txBody>
          <a:bodyPr>
            <a:normAutofit/>
          </a:bodyPr>
          <a:lstStyle/>
          <a:p>
            <a:r>
              <a:rPr lang="en-US" b="1" dirty="0">
                <a:solidFill>
                  <a:schemeClr val="tx2"/>
                </a:solidFill>
              </a:rPr>
              <a:t>Encapsulate</a:t>
            </a:r>
            <a:r>
              <a:rPr lang="en-US" dirty="0"/>
              <a:t>: Encapsulation introduces an explicit interface to a module. This interface includes an API and its associated responsibilities</a:t>
            </a:r>
          </a:p>
          <a:p>
            <a:r>
              <a:rPr lang="en-US" b="1" dirty="0">
                <a:solidFill>
                  <a:schemeClr val="tx2"/>
                </a:solidFill>
              </a:rPr>
              <a:t>Use an Intermediary</a:t>
            </a:r>
            <a:r>
              <a:rPr lang="en-US" dirty="0"/>
              <a:t>: Given a dependency between responsibility A and responsibility B (for example, carrying out A first requires carrying out B), the dependency can be broken by using an intermediary. </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0172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4BF231-34F3-4743-A0D2-ED3F86481E6A}"/>
              </a:ext>
            </a:extLst>
          </p:cNvPr>
          <p:cNvSpPr>
            <a:spLocks noGrp="1"/>
          </p:cNvSpPr>
          <p:nvPr>
            <p:ph type="title"/>
          </p:nvPr>
        </p:nvSpPr>
        <p:spPr/>
        <p:txBody>
          <a:bodyPr/>
          <a:lstStyle/>
          <a:p>
            <a:r>
              <a:rPr lang="en-US" altLang="zh-CN" dirty="0"/>
              <a:t>Publish/Subscribe System </a:t>
            </a:r>
            <a:endParaRPr lang="zh-CN" altLang="en-US" dirty="0"/>
          </a:p>
        </p:txBody>
      </p:sp>
      <p:sp>
        <p:nvSpPr>
          <p:cNvPr id="3" name="内容占位符 2"/>
          <p:cNvSpPr>
            <a:spLocks noGrp="1"/>
          </p:cNvSpPr>
          <p:nvPr>
            <p:ph idx="1"/>
          </p:nvPr>
        </p:nvSpPr>
        <p:spPr/>
        <p:txBody>
          <a:bodyPr/>
          <a:lstStyle/>
          <a:p>
            <a:endParaRPr lang="en-GB"/>
          </a:p>
        </p:txBody>
      </p:sp>
      <p:sp>
        <p:nvSpPr>
          <p:cNvPr id="4" name="页脚占位符 3">
            <a:extLst>
              <a:ext uri="{FF2B5EF4-FFF2-40B4-BE49-F238E27FC236}">
                <a16:creationId xmlns:a16="http://schemas.microsoft.com/office/drawing/2014/main" xmlns="" id="{360347B3-B988-418F-9519-A2039D220966}"/>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775841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85AB0A9C-A7C6-4AEE-929B-50639BF502AE}"/>
              </a:ext>
            </a:extLst>
          </p:cNvPr>
          <p:cNvSpPr>
            <a:spLocks noGrp="1" noChangeArrowheads="1"/>
          </p:cNvSpPr>
          <p:nvPr>
            <p:ph type="title"/>
          </p:nvPr>
        </p:nvSpPr>
        <p:spPr/>
        <p:txBody>
          <a:bodyPr>
            <a:noAutofit/>
          </a:bodyPr>
          <a:lstStyle/>
          <a:p>
            <a:r>
              <a:rPr lang="en-US" altLang="zh-TW" sz="4000" dirty="0"/>
              <a:t>Introduction: </a:t>
            </a:r>
            <a:br>
              <a:rPr lang="en-US" altLang="zh-TW" sz="4000" dirty="0"/>
            </a:br>
            <a:r>
              <a:rPr lang="en-US" altLang="zh-TW" sz="4000" dirty="0"/>
              <a:t>Motivations for Pub/Sub model</a:t>
            </a:r>
          </a:p>
        </p:txBody>
      </p:sp>
      <p:sp>
        <p:nvSpPr>
          <p:cNvPr id="23555" name="Rectangle 3">
            <a:extLst>
              <a:ext uri="{FF2B5EF4-FFF2-40B4-BE49-F238E27FC236}">
                <a16:creationId xmlns:a16="http://schemas.microsoft.com/office/drawing/2014/main" xmlns="" id="{09216613-77B7-4671-9A77-F6EFF504DD1D}"/>
              </a:ext>
            </a:extLst>
          </p:cNvPr>
          <p:cNvSpPr>
            <a:spLocks noGrp="1" noChangeArrowheads="1"/>
          </p:cNvSpPr>
          <p:nvPr>
            <p:ph idx="1"/>
          </p:nvPr>
        </p:nvSpPr>
        <p:spPr/>
        <p:txBody>
          <a:bodyPr>
            <a:normAutofit/>
          </a:bodyPr>
          <a:lstStyle/>
          <a:p>
            <a:pPr>
              <a:lnSpc>
                <a:spcPct val="90000"/>
              </a:lnSpc>
            </a:pPr>
            <a:r>
              <a:rPr lang="en-GB" altLang="zh-TW" dirty="0"/>
              <a:t>Traditional Client/Server communication model</a:t>
            </a:r>
          </a:p>
          <a:p>
            <a:pPr lvl="1">
              <a:lnSpc>
                <a:spcPct val="90000"/>
              </a:lnSpc>
              <a:buFont typeface="Wingdings" panose="05000000000000000000" pitchFamily="2" charset="2"/>
              <a:buNone/>
            </a:pPr>
            <a:r>
              <a:rPr lang="en-GB" altLang="zh-TW" dirty="0"/>
              <a:t>(Employs RPC, message queue etc..)</a:t>
            </a:r>
          </a:p>
          <a:p>
            <a:pPr lvl="1">
              <a:lnSpc>
                <a:spcPct val="90000"/>
              </a:lnSpc>
            </a:pPr>
            <a:r>
              <a:rPr lang="en-GB" altLang="zh-TW" dirty="0"/>
              <a:t>Synchronous, tightly-coupled request invocations. </a:t>
            </a:r>
          </a:p>
          <a:p>
            <a:pPr lvl="1">
              <a:lnSpc>
                <a:spcPct val="90000"/>
              </a:lnSpc>
            </a:pPr>
            <a:r>
              <a:rPr lang="en-GB" altLang="zh-TW" dirty="0"/>
              <a:t>Very restrictive for distributed applications, especially for WAN and mobile environments. </a:t>
            </a:r>
          </a:p>
          <a:p>
            <a:pPr lvl="1">
              <a:lnSpc>
                <a:spcPct val="90000"/>
              </a:lnSpc>
            </a:pPr>
            <a:r>
              <a:rPr lang="en-GB" altLang="zh-TW" dirty="0"/>
              <a:t>When nodes/links fail, system is affected. Fault Tolerance must be built in to support this.</a:t>
            </a:r>
          </a:p>
          <a:p>
            <a:pPr lvl="1">
              <a:lnSpc>
                <a:spcPct val="90000"/>
              </a:lnSpc>
              <a:buFont typeface="Wingdings" panose="05000000000000000000" pitchFamily="2" charset="2"/>
              <a:buNone/>
            </a:pPr>
            <a:endParaRPr lang="en-GB" altLang="zh-TW" dirty="0"/>
          </a:p>
          <a:p>
            <a:pPr>
              <a:lnSpc>
                <a:spcPct val="90000"/>
              </a:lnSpc>
            </a:pPr>
            <a:r>
              <a:rPr lang="en-GB" altLang="zh-TW" dirty="0"/>
              <a:t>Re</a:t>
            </a:r>
            <a:r>
              <a:rPr lang="en-GB" altLang="zh-CN" dirty="0"/>
              <a:t>quire </a:t>
            </a:r>
            <a:r>
              <a:rPr lang="en-GB" altLang="zh-TW" dirty="0"/>
              <a:t>a </a:t>
            </a:r>
            <a:r>
              <a:rPr lang="en-GB" altLang="zh-CN" dirty="0"/>
              <a:t>more flexible and </a:t>
            </a:r>
            <a:r>
              <a:rPr lang="en-GB" altLang="zh-CN" b="1" dirty="0">
                <a:solidFill>
                  <a:schemeClr val="tx2"/>
                </a:solidFill>
              </a:rPr>
              <a:t>de-coupled</a:t>
            </a:r>
            <a:r>
              <a:rPr lang="en-GB" altLang="zh-CN" dirty="0"/>
              <a:t> communication style</a:t>
            </a:r>
            <a:r>
              <a:rPr lang="en-GB" altLang="zh-TW" dirty="0"/>
              <a:t> that offers asynchronous mechanisms. </a:t>
            </a:r>
            <a:endParaRPr lang="en-GB" altLang="zh-CN" dirty="0"/>
          </a:p>
        </p:txBody>
      </p:sp>
      <p:sp>
        <p:nvSpPr>
          <p:cNvPr id="2" name="页脚占位符 1">
            <a:extLst>
              <a:ext uri="{FF2B5EF4-FFF2-40B4-BE49-F238E27FC236}">
                <a16:creationId xmlns:a16="http://schemas.microsoft.com/office/drawing/2014/main" xmlns="" id="{410418B6-F03C-428F-9195-504FEC91EC65}"/>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36025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Modifiability?</a:t>
            </a:r>
          </a:p>
        </p:txBody>
      </p:sp>
      <p:sp>
        <p:nvSpPr>
          <p:cNvPr id="3" name="Content Placeholder 2"/>
          <p:cNvSpPr>
            <a:spLocks noGrp="1"/>
          </p:cNvSpPr>
          <p:nvPr>
            <p:ph idx="1"/>
          </p:nvPr>
        </p:nvSpPr>
        <p:spPr/>
        <p:txBody>
          <a:bodyPr>
            <a:normAutofit/>
          </a:bodyPr>
          <a:lstStyle/>
          <a:p>
            <a:endParaRPr lang="en-US" sz="3600" dirty="0"/>
          </a:p>
          <a:p>
            <a:endParaRPr lang="en-US" sz="3600" dirty="0"/>
          </a:p>
          <a:p>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 Software Architecture</a:t>
            </a:r>
            <a:endParaRPr lang="en-AU" dirty="0"/>
          </a:p>
        </p:txBody>
      </p:sp>
    </p:spTree>
    <p:extLst>
      <p:ext uri="{BB962C8B-B14F-4D97-AF65-F5344CB8AC3E}">
        <p14:creationId xmlns:p14="http://schemas.microsoft.com/office/powerpoint/2010/main" val="16978799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7D16E765-800C-4075-9256-F1A561526394}"/>
              </a:ext>
            </a:extLst>
          </p:cNvPr>
          <p:cNvSpPr>
            <a:spLocks noGrp="1" noChangeArrowheads="1"/>
          </p:cNvSpPr>
          <p:nvPr>
            <p:ph type="title"/>
          </p:nvPr>
        </p:nvSpPr>
        <p:spPr/>
        <p:txBody>
          <a:bodyPr/>
          <a:lstStyle/>
          <a:p>
            <a:r>
              <a:rPr lang="en-US" altLang="zh-TW" sz="4000"/>
              <a:t>What is a Publish/Subscribe System?</a:t>
            </a:r>
          </a:p>
        </p:txBody>
      </p:sp>
      <p:sp>
        <p:nvSpPr>
          <p:cNvPr id="34819" name="Rectangle 3">
            <a:extLst>
              <a:ext uri="{FF2B5EF4-FFF2-40B4-BE49-F238E27FC236}">
                <a16:creationId xmlns:a16="http://schemas.microsoft.com/office/drawing/2014/main" xmlns="" id="{EBD55180-B576-4E74-ABE2-3E341B3EBD14}"/>
              </a:ext>
            </a:extLst>
          </p:cNvPr>
          <p:cNvSpPr>
            <a:spLocks noGrp="1" noChangeArrowheads="1"/>
          </p:cNvSpPr>
          <p:nvPr>
            <p:ph idx="1"/>
          </p:nvPr>
        </p:nvSpPr>
        <p:spPr/>
        <p:txBody>
          <a:bodyPr/>
          <a:lstStyle/>
          <a:p>
            <a:r>
              <a:rPr lang="en-US" altLang="zh-TW" sz="3000" b="1" dirty="0">
                <a:solidFill>
                  <a:schemeClr val="tx2"/>
                </a:solidFill>
              </a:rPr>
              <a:t>Pub/Sub System </a:t>
            </a:r>
            <a:r>
              <a:rPr lang="en-US" altLang="zh-TW" sz="3000" dirty="0"/>
              <a:t>is a communication paradigm that allows freedom in the (distributed) system by the decoupling of communication entities in terms of time, space and synchronization. </a:t>
            </a:r>
          </a:p>
          <a:p>
            <a:r>
              <a:rPr lang="en-US" altLang="zh-TW" sz="3000" dirty="0"/>
              <a:t>An event service system that is asynchronous, anonymous and loosely-coupled. </a:t>
            </a:r>
          </a:p>
          <a:p>
            <a:r>
              <a:rPr lang="en-US" altLang="zh-TW" sz="3000" dirty="0"/>
              <a:t>Ability to quickly adapt in a dynamic environment. </a:t>
            </a:r>
          </a:p>
          <a:p>
            <a:endParaRPr lang="en-US" altLang="zh-TW" dirty="0"/>
          </a:p>
        </p:txBody>
      </p:sp>
      <p:sp>
        <p:nvSpPr>
          <p:cNvPr id="2" name="页脚占位符 1">
            <a:extLst>
              <a:ext uri="{FF2B5EF4-FFF2-40B4-BE49-F238E27FC236}">
                <a16:creationId xmlns:a16="http://schemas.microsoft.com/office/drawing/2014/main" xmlns="" id="{1ADA4864-4D98-4D53-8B2A-5A0BE046DDAC}"/>
              </a:ext>
            </a:extLst>
          </p:cNvPr>
          <p:cNvSpPr>
            <a:spLocks noGrp="1"/>
          </p:cNvSpPr>
          <p:nvPr>
            <p:ph type="ftr" sz="quarter" idx="4294967295"/>
          </p:nvPr>
        </p:nvSpPr>
        <p:spPr>
          <a:xfrm>
            <a:off x="0" y="6356350"/>
            <a:ext cx="6337300" cy="365125"/>
          </a:xfrm>
          <a:prstGeom prst="rect">
            <a:avLst/>
          </a:prstGeom>
        </p:spPr>
        <p:txBody>
          <a:bodyPr/>
          <a:lstStyle/>
          <a:p>
            <a:r>
              <a:rPr lang="en-US"/>
              <a:t>© Software Architecture</a:t>
            </a:r>
            <a:endParaRPr lang="en-AU" dirty="0"/>
          </a:p>
        </p:txBody>
      </p:sp>
    </p:spTree>
    <p:extLst>
      <p:ext uri="{BB962C8B-B14F-4D97-AF65-F5344CB8AC3E}">
        <p14:creationId xmlns:p14="http://schemas.microsoft.com/office/powerpoint/2010/main" val="2885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a:p>
        </p:txBody>
      </p:sp>
    </p:spTree>
    <p:extLst>
      <p:ext uri="{BB962C8B-B14F-4D97-AF65-F5344CB8AC3E}">
        <p14:creationId xmlns:p14="http://schemas.microsoft.com/office/powerpoint/2010/main" val="318163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800" dirty="0" smtClean="0"/>
              <a:t>Availability</a:t>
            </a:r>
          </a:p>
          <a:p>
            <a:r>
              <a:rPr lang="en-GB" sz="4800" dirty="0" smtClean="0"/>
              <a:t>Interoperability</a:t>
            </a:r>
          </a:p>
          <a:p>
            <a:r>
              <a:rPr lang="en-GB" sz="4800" dirty="0" smtClean="0"/>
              <a:t>Modifiability</a:t>
            </a:r>
            <a:endParaRPr lang="en-GB" sz="4800" dirty="0"/>
          </a:p>
        </p:txBody>
      </p:sp>
    </p:spTree>
    <p:extLst>
      <p:ext uri="{BB962C8B-B14F-4D97-AF65-F5344CB8AC3E}">
        <p14:creationId xmlns:p14="http://schemas.microsoft.com/office/powerpoint/2010/main" val="401322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800" dirty="0" smtClean="0"/>
              <a:t>Avail</a:t>
            </a:r>
            <a:r>
              <a:rPr lang="en-GB" sz="4800" dirty="0" smtClean="0">
                <a:solidFill>
                  <a:srgbClr val="FF0000"/>
                </a:solidFill>
              </a:rPr>
              <a:t>ability </a:t>
            </a:r>
          </a:p>
          <a:p>
            <a:r>
              <a:rPr lang="en-GB" sz="4800" dirty="0" smtClean="0"/>
              <a:t>Interoper</a:t>
            </a:r>
            <a:r>
              <a:rPr lang="en-GB" sz="4800" dirty="0" smtClean="0">
                <a:solidFill>
                  <a:srgbClr val="FF0000"/>
                </a:solidFill>
              </a:rPr>
              <a:t>ability </a:t>
            </a:r>
          </a:p>
          <a:p>
            <a:r>
              <a:rPr lang="en-GB" sz="4800" dirty="0" smtClean="0"/>
              <a:t>Modifi</a:t>
            </a:r>
            <a:r>
              <a:rPr lang="en-GB" sz="4800" dirty="0" smtClean="0">
                <a:solidFill>
                  <a:srgbClr val="FF0000"/>
                </a:solidFill>
              </a:rPr>
              <a:t>ability </a:t>
            </a:r>
            <a:endParaRPr lang="en-GB" sz="4800" dirty="0">
              <a:solidFill>
                <a:srgbClr val="FF0000"/>
              </a:solidFill>
            </a:endParaRPr>
          </a:p>
        </p:txBody>
      </p:sp>
    </p:spTree>
    <p:extLst>
      <p:ext uri="{BB962C8B-B14F-4D97-AF65-F5344CB8AC3E}">
        <p14:creationId xmlns:p14="http://schemas.microsoft.com/office/powerpoint/2010/main" val="332500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800" dirty="0" smtClean="0"/>
              <a:t>Avail</a:t>
            </a:r>
            <a:r>
              <a:rPr lang="en-GB" sz="4800" dirty="0" smtClean="0">
                <a:solidFill>
                  <a:srgbClr val="FF0000"/>
                </a:solidFill>
              </a:rPr>
              <a:t>ability </a:t>
            </a:r>
            <a:r>
              <a:rPr lang="en-GB" sz="4800" dirty="0" smtClean="0"/>
              <a:t>– ability to …</a:t>
            </a:r>
          </a:p>
          <a:p>
            <a:r>
              <a:rPr lang="en-GB" sz="4800" dirty="0" smtClean="0"/>
              <a:t>Interoper</a:t>
            </a:r>
            <a:r>
              <a:rPr lang="en-GB" sz="4800" dirty="0" smtClean="0">
                <a:solidFill>
                  <a:srgbClr val="FF0000"/>
                </a:solidFill>
              </a:rPr>
              <a:t>ability</a:t>
            </a:r>
          </a:p>
          <a:p>
            <a:r>
              <a:rPr lang="en-GB" sz="4800" dirty="0" smtClean="0"/>
              <a:t>Modifi</a:t>
            </a:r>
            <a:r>
              <a:rPr lang="en-GB" sz="4800" dirty="0" smtClean="0">
                <a:solidFill>
                  <a:srgbClr val="FF0000"/>
                </a:solidFill>
              </a:rPr>
              <a:t>ability</a:t>
            </a:r>
            <a:endParaRPr lang="en-GB" sz="4800" dirty="0">
              <a:solidFill>
                <a:srgbClr val="FF0000"/>
              </a:solidFill>
            </a:endParaRPr>
          </a:p>
        </p:txBody>
      </p:sp>
    </p:spTree>
    <p:extLst>
      <p:ext uri="{BB962C8B-B14F-4D97-AF65-F5344CB8AC3E}">
        <p14:creationId xmlns:p14="http://schemas.microsoft.com/office/powerpoint/2010/main" val="36650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Avail</a:t>
            </a:r>
            <a:r>
              <a:rPr lang="en-GB" sz="4800" dirty="0" smtClean="0">
                <a:solidFill>
                  <a:srgbClr val="FF0000"/>
                </a:solidFill>
              </a:rPr>
              <a:t>ability </a:t>
            </a:r>
            <a:r>
              <a:rPr lang="en-GB" sz="4800" dirty="0" smtClean="0"/>
              <a:t>– ability </a:t>
            </a:r>
            <a:r>
              <a:rPr lang="en-GB" sz="4800" dirty="0">
                <a:solidFill>
                  <a:srgbClr val="000000"/>
                </a:solidFill>
                <a:highlight>
                  <a:srgbClr val="FFFF00"/>
                </a:highlight>
                <a:latin typeface="Calibri" panose="020F0502020204030204" pitchFamily="34" charset="0"/>
                <a:ea typeface="Microsoft Yahei" panose="020B0503020204020204" pitchFamily="34" charset="-122"/>
                <a:cs typeface="Calibri" panose="020F0502020204030204" pitchFamily="34" charset="0"/>
              </a:rPr>
              <a:t>to avail </a:t>
            </a:r>
            <a:r>
              <a:rPr lang="en-GB" sz="4800" i="1" dirty="0" smtClean="0"/>
              <a:t>(“to avail”: </a:t>
            </a:r>
            <a:r>
              <a:rPr lang="en-GB" sz="4800" i="1" dirty="0"/>
              <a:t>to be of </a:t>
            </a:r>
            <a:r>
              <a:rPr lang="en-GB" sz="4800" i="1" dirty="0" smtClean="0"/>
              <a:t>use)</a:t>
            </a:r>
          </a:p>
          <a:p>
            <a:r>
              <a:rPr lang="en-GB" sz="4800" dirty="0" smtClean="0"/>
              <a:t>Interoper</a:t>
            </a:r>
            <a:r>
              <a:rPr lang="en-GB" sz="4800" dirty="0" smtClean="0">
                <a:solidFill>
                  <a:srgbClr val="FF0000"/>
                </a:solidFill>
              </a:rPr>
              <a:t>ability </a:t>
            </a:r>
          </a:p>
          <a:p>
            <a:r>
              <a:rPr lang="en-GB" sz="4800" dirty="0" smtClean="0"/>
              <a:t>Modifi</a:t>
            </a:r>
            <a:r>
              <a:rPr lang="en-GB" sz="4800" dirty="0" smtClean="0">
                <a:solidFill>
                  <a:srgbClr val="FF0000"/>
                </a:solidFill>
              </a:rPr>
              <a:t>ability</a:t>
            </a:r>
            <a:endParaRPr lang="en-GB" sz="4800" dirty="0">
              <a:solidFill>
                <a:srgbClr val="FF0000"/>
              </a:solidFill>
            </a:endParaRPr>
          </a:p>
        </p:txBody>
      </p:sp>
    </p:spTree>
    <p:extLst>
      <p:ext uri="{BB962C8B-B14F-4D97-AF65-F5344CB8AC3E}">
        <p14:creationId xmlns:p14="http://schemas.microsoft.com/office/powerpoint/2010/main" val="1931620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is zero"/>
  <p:tag name="PROBLEMVOICEALLOWED" val="Fals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14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of constructing the UI builder, it can be substantial."/>
  <p:tag name="PROBLEMVOICEALLOWED" val="Fals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of changing the source code and revalidating the system"/>
  <p:tag name="PROBLEMVOICEALLOWED" val="False"/>
</p:tagLst>
</file>

<file path=ppt/tags/tag4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The cost of producing the input to feed the builder – substantial or negligible&#10;The cost of running the builder – negligible&#10;The cost of the testing that is needed on the – usually much less than usual"/>
  <p:tag name="PROBLEMVOICEALLOWED" val="False"/>
</p:tagLst>
</file>

<file path=ppt/tags/tag6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TYPE" val="Polling"/>
  <p:tag name="RAINPROBLEM" val="Polling"/>
  <p:tag name="ANONYMOUSPOLLING" val="False"/>
  <p:tag name="PROBLEMSCORE" val="0.0"/>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Polli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6582</TotalTime>
  <Words>2478</Words>
  <Application>Microsoft Office PowerPoint</Application>
  <PresentationFormat>Custom</PresentationFormat>
  <Paragraphs>319</Paragraphs>
  <Slides>51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Office Theme</vt:lpstr>
      <vt:lpstr>Visio</vt:lpstr>
      <vt:lpstr>COMP3028  Software Architecture</vt:lpstr>
      <vt:lpstr>Software Architecture</vt:lpstr>
      <vt:lpstr>Intended Learning Outcomes</vt:lpstr>
      <vt:lpstr>Modifiability</vt:lpstr>
      <vt:lpstr>What is Modifiability?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Modifiability?</vt:lpstr>
      <vt:lpstr>What is Modifiability?</vt:lpstr>
      <vt:lpstr>What is Modifiability?</vt:lpstr>
      <vt:lpstr>Recall our earlier example</vt:lpstr>
      <vt:lpstr>PowerPoint Presentation</vt:lpstr>
      <vt:lpstr>What can change?</vt:lpstr>
      <vt:lpstr>What is Modifiability?</vt:lpstr>
      <vt:lpstr>When is the change made and who makes it?</vt:lpstr>
      <vt:lpstr>What is Modifiability?</vt:lpstr>
      <vt:lpstr>What is the cost of the change?</vt:lpstr>
      <vt:lpstr>Example</vt:lpstr>
      <vt:lpstr>PowerPoint Presentation</vt:lpstr>
      <vt:lpstr>PowerPoint Presentation</vt:lpstr>
      <vt:lpstr>PowerPoint Presentation</vt:lpstr>
      <vt:lpstr>PowerPoint Presentation</vt:lpstr>
      <vt:lpstr>PowerPoint Presentation</vt:lpstr>
      <vt:lpstr>What is Modifiability?</vt:lpstr>
      <vt:lpstr>Example</vt:lpstr>
      <vt:lpstr>PowerPoint Presentation</vt:lpstr>
      <vt:lpstr>PowerPoint Presentation</vt:lpstr>
      <vt:lpstr>PowerPoint Presentation</vt:lpstr>
      <vt:lpstr>PowerPoint Presentation</vt:lpstr>
      <vt:lpstr>PowerPoint Presentation</vt:lpstr>
      <vt:lpstr>Modifiability General Scenario</vt:lpstr>
      <vt:lpstr>Sample Concrete Modifiability Scenario</vt:lpstr>
      <vt:lpstr>Goal of Modifiability Tactics</vt:lpstr>
      <vt:lpstr>Modifiability Tactics</vt:lpstr>
      <vt:lpstr>Design A – the module includes a great deal of capability</vt:lpstr>
      <vt:lpstr>Design B – the module is refined into several smaller modules (each capability is represented in a separate module)</vt:lpstr>
      <vt:lpstr>PowerPoint Presentation</vt:lpstr>
      <vt:lpstr>PowerPoint Presentation</vt:lpstr>
      <vt:lpstr>Reduce Size of a Module</vt:lpstr>
      <vt:lpstr>Increase Cohesion</vt:lpstr>
      <vt:lpstr>Reducing Coupling</vt:lpstr>
      <vt:lpstr>Reduce Coupling</vt:lpstr>
      <vt:lpstr>Publish/Subscribe System </vt:lpstr>
      <vt:lpstr>Introduction:  Motivations for Pub/Sub model</vt:lpstr>
      <vt:lpstr>What is a Publish/Subscribe System?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COMP3028_Spring2023_Modifiability_part 1</dc:title>
  <dc:creator>Joanna Siebert</dc:creator>
  <cp:lastModifiedBy>lenovo</cp:lastModifiedBy>
  <cp:revision>365</cp:revision>
  <cp:lastPrinted>2023-02-23T06:49:27Z</cp:lastPrinted>
  <dcterms:created xsi:type="dcterms:W3CDTF">2020-03-15T08:11:10Z</dcterms:created>
  <dcterms:modified xsi:type="dcterms:W3CDTF">2023-03-22T02:30:47Z</dcterms:modified>
</cp:coreProperties>
</file>