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786" r:id="rId2"/>
    <p:sldId id="1881" r:id="rId3"/>
    <p:sldId id="1882" r:id="rId4"/>
    <p:sldId id="1883" r:id="rId5"/>
    <p:sldId id="1884" r:id="rId6"/>
    <p:sldId id="1885" r:id="rId7"/>
    <p:sldId id="1886" r:id="rId8"/>
    <p:sldId id="1887" r:id="rId9"/>
    <p:sldId id="1888" r:id="rId10"/>
    <p:sldId id="1889" r:id="rId11"/>
    <p:sldId id="1890" r:id="rId12"/>
    <p:sldId id="1891" r:id="rId13"/>
    <p:sldId id="1892" r:id="rId14"/>
    <p:sldId id="1893" r:id="rId15"/>
    <p:sldId id="1894" r:id="rId16"/>
    <p:sldId id="1895" r:id="rId17"/>
    <p:sldId id="1896" r:id="rId18"/>
    <p:sldId id="1897" r:id="rId19"/>
    <p:sldId id="1898" r:id="rId20"/>
    <p:sldId id="1899" r:id="rId21"/>
    <p:sldId id="1900" r:id="rId22"/>
    <p:sldId id="1902" r:id="rId23"/>
    <p:sldId id="2233" r:id="rId24"/>
    <p:sldId id="2234" r:id="rId25"/>
    <p:sldId id="1903" r:id="rId26"/>
    <p:sldId id="1904" r:id="rId27"/>
    <p:sldId id="1905" r:id="rId28"/>
    <p:sldId id="1906" r:id="rId29"/>
    <p:sldId id="2238" r:id="rId30"/>
    <p:sldId id="1907" r:id="rId31"/>
    <p:sldId id="1908" r:id="rId32"/>
    <p:sldId id="1909" r:id="rId33"/>
    <p:sldId id="1910" r:id="rId34"/>
    <p:sldId id="1912" r:id="rId35"/>
    <p:sldId id="1913" r:id="rId36"/>
    <p:sldId id="1914" r:id="rId37"/>
    <p:sldId id="1915" r:id="rId38"/>
    <p:sldId id="1916" r:id="rId39"/>
    <p:sldId id="1918" r:id="rId40"/>
    <p:sldId id="1919" r:id="rId41"/>
    <p:sldId id="1920" r:id="rId42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24/03/2023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1.tmp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1.tmp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1.tmp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1.tmp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367567" y="4872508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4840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</a:t>
            </a:r>
            <a:r>
              <a:rPr lang="en-US" dirty="0">
                <a:highlight>
                  <a:srgbClr val="FFFF00"/>
                </a:highlight>
              </a:rPr>
              <a:t>the transactions </a:t>
            </a:r>
            <a:r>
              <a:rPr lang="en-US" dirty="0"/>
              <a:t>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41057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27107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18748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15693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39337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25586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-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>
                <a:highlight>
                  <a:srgbClr val="FFFF00"/>
                </a:highlight>
              </a:rPr>
              <a:t>processes the transactions </a:t>
            </a:r>
            <a:r>
              <a:rPr lang="en-US" dirty="0"/>
              <a:t>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1491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3158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</a:t>
            </a:r>
            <a:r>
              <a:rPr lang="en-US" dirty="0">
                <a:highlight>
                  <a:srgbClr val="FFFF00"/>
                </a:highlight>
              </a:rPr>
              <a:t>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22407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attributes</a:t>
            </a:r>
            <a:r>
              <a:rPr lang="en-US" dirty="0"/>
              <a:t>: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7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/>
              <a:t>Environment: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39053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/>
              <a:t>Environment: 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78947" y="4844310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</p:spTree>
    <p:extLst>
      <p:ext uri="{BB962C8B-B14F-4D97-AF65-F5344CB8AC3E}">
        <p14:creationId xmlns:p14="http://schemas.microsoft.com/office/powerpoint/2010/main" val="2678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>
                <a:highlight>
                  <a:srgbClr val="00FFFF"/>
                </a:highlight>
              </a:rPr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Environment: ???</a:t>
            </a:r>
          </a:p>
          <a:p>
            <a:r>
              <a:rPr lang="en-US" dirty="0">
                <a:solidFill>
                  <a:srgbClr val="FF0000"/>
                </a:solidFill>
              </a:rPr>
              <a:t>This scenario is not complete, source and environment parts are missing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12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C5A7402-6FF1-43D6-B6B3-CBB8CA2DF6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parts are missing in the performance concrete scenario example we discussed?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5D4CC49-99B7-44A4-86E7-94F95F7A46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Source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97CE2AC-875E-4CC5-A4A5-A15C62F584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357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Stimulus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5B0E28C-00AC-4F94-AD7E-5A3EAC1E94D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Artifact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5479ADC-B99B-4301-ACE9-5F0292C343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Environment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1EB23740-B4BA-41DB-A76C-7E97442012E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DAEB537-BC2A-46B8-9A40-07510FE338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421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FBCB63-E943-4892-87FF-AF9DC1E2701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993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B7F3C874-9DCF-4885-A95F-B54951D9D7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A8BFA3CD-5FC7-4708-8D74-575A92459E5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43E2B125-8ED3-4AF1-9D14-7B40CA4D268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072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73A9743-3868-4612-BFF7-83848D7FBBF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136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7EE44371-CB39-493D-B844-A067A97B172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438400" y="5643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 measure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C836E27D-0488-493F-A3A2-BB5D265872CF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571625" y="5707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82270" y="4129465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53DDD786-F334-407C-B57C-675E35A2C8B6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="" xmlns:a16="http://schemas.microsoft.com/office/drawing/2014/main" id="{79D62EB1-9E03-4679-B7D5-7A749179B7B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="" xmlns:a16="http://schemas.microsoft.com/office/drawing/2014/main" id="{72672FFE-BCBD-4F58-B7F9-5DFEE001282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="" xmlns:a16="http://schemas.microsoft.com/office/drawing/2014/main" id="{35FF234B-D9C5-41AB-AD08-6373B79832B4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="" xmlns:a16="http://schemas.microsoft.com/office/drawing/2014/main" id="{BF126109-576A-46BE-9A39-789D5E326F81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A615E9F-D839-4558-A8FC-B83EADF5D25E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008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The scenario we studied is not clear </a:t>
            </a:r>
            <a:r>
              <a:rPr lang="en-GB" sz="3600" dirty="0"/>
              <a:t>enough for the architect to make good design </a:t>
            </a:r>
            <a:r>
              <a:rPr lang="en-GB" sz="3600" dirty="0" smtClean="0"/>
              <a:t>decisions</a:t>
            </a:r>
          </a:p>
          <a:p>
            <a:r>
              <a:rPr lang="en-GB" sz="3600" dirty="0">
                <a:solidFill>
                  <a:srgbClr val="FF0000"/>
                </a:solidFill>
              </a:rPr>
              <a:t>How to add the remaining parts?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3469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88FD9E-02CE-4D20-ABDE-25373112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add the remaining parts?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BDF8554-7AD1-4398-B47D-8525EB83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use the general scenario to help us look for ideas</a:t>
            </a:r>
          </a:p>
          <a:p>
            <a:r>
              <a:rPr lang="en-AU" dirty="0"/>
              <a:t>Then, clarify with the stakeholders about the details of the requirement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0871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General Scenario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16414"/>
              </p:ext>
            </p:extLst>
          </p:nvPr>
        </p:nvGraphicFramePr>
        <p:xfrm>
          <a:off x="1991544" y="1556792"/>
          <a:ext cx="8424428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923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7534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Source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Internal or external to the system 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Stimulus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Arrival of a periodic, sporadic, or stochastic event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Artifact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System or one or more components in the system.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701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Environment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Operational mode:  normal, emergency, peak load, overload.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4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Process events, change level of service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632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 Measure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Latency, deadline, throughput, jitter, miss rate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56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7B50574-EE24-4745-927F-236B005904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6500" y="192478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 are an architect on the Campus Software team and you are designing the system for performance. In the requirements document you have found this requirement: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system should process the transactions with an average latency of two seconds.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Rewrite this requirement by making sure all the 6 elements of the quality attribute scenario are included.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57D0572B-9A92-4F0A-9223-8F949D6ABA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42D44D2-340F-48A3-809E-2DB4AE92CC3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9F226DE6-0B6B-416E-9173-FD88DAB9A99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="" xmlns:a16="http://schemas.microsoft.com/office/drawing/2014/main" id="{7AC04937-C2ED-4F56-AF01-88FB8F14ADC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="" xmlns:a16="http://schemas.microsoft.com/office/drawing/2014/main" id="{A1EEAD93-77E9-4CD8-9A8F-C2C4B0E76FE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="" xmlns:a16="http://schemas.microsoft.com/office/drawing/2014/main" id="{358A37CD-CB07-4C31-A660-F2BEAAC46AA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="" xmlns:a16="http://schemas.microsoft.com/office/drawing/2014/main" id="{A9F205BE-B9B9-40A4-8429-4EA0D7ECF63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6179111-3E6A-488B-A50E-1402B633FDE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73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-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The </a:t>
            </a:r>
            <a:r>
              <a:rPr lang="en-US" b="1" dirty="0">
                <a:solidFill>
                  <a:schemeClr val="tx2"/>
                </a:solidFill>
              </a:rPr>
              <a:t>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>
                <a:highlight>
                  <a:srgbClr val="00FFFF"/>
                </a:highlight>
              </a:rPr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Environment: under normal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1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-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Users initiate transactions under normal operations</a:t>
            </a:r>
            <a:r>
              <a:rPr lang="en-US" dirty="0"/>
              <a:t>. </a:t>
            </a:r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>
                <a:highlight>
                  <a:srgbClr val="00FFFF"/>
                </a:highlight>
              </a:rPr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Environment: under normal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50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apply the design decision categories to </a:t>
            </a:r>
            <a:r>
              <a:rPr lang="en-GB" sz="3600" dirty="0" smtClean="0"/>
              <a:t>performance </a:t>
            </a:r>
            <a:r>
              <a:rPr lang="en-GB" sz="3600" dirty="0"/>
              <a:t>quality </a:t>
            </a:r>
            <a:r>
              <a:rPr lang="en-GB" sz="3600" dirty="0" smtClean="0"/>
              <a:t>attribute</a:t>
            </a:r>
            <a:endParaRPr lang="en-GB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007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initiate transactions under normal operations. </a:t>
            </a:r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/>
              <a:t>Environment: under normal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39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DCBA54-3530-4391-9AD4-D3372C87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Modeling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A95F92-2166-4B95-B28A-A3D21F91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basic contributors to the response time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Processing time </a:t>
            </a:r>
            <a:r>
              <a:rPr lang="en-US" altLang="zh-CN" dirty="0"/>
              <a:t>is the time that the system is working to respond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Blocked time </a:t>
            </a:r>
            <a:r>
              <a:rPr lang="en-US" altLang="zh-CN" dirty="0"/>
              <a:t>is the time that the system is unable to respond</a:t>
            </a:r>
          </a:p>
          <a:p>
            <a:r>
              <a:rPr lang="en-US" altLang="zh-CN" dirty="0"/>
              <a:t>Blocked time is caused by</a:t>
            </a:r>
          </a:p>
          <a:p>
            <a:pPr lvl="1"/>
            <a:r>
              <a:rPr lang="en-US" altLang="zh-CN" dirty="0"/>
              <a:t>Contention for resources</a:t>
            </a:r>
          </a:p>
          <a:p>
            <a:pPr lvl="1"/>
            <a:r>
              <a:rPr lang="en-US" altLang="zh-CN" dirty="0"/>
              <a:t>Availability of resources</a:t>
            </a:r>
          </a:p>
          <a:p>
            <a:pPr lvl="1"/>
            <a:r>
              <a:rPr lang="en-US" altLang="zh-CN" dirty="0"/>
              <a:t>Dependency on other computations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7C99934-ED24-44E9-8A4B-C38F4202C1C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7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Performance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generate a response to an event arriving the system within some time-based constraint</a:t>
            </a:r>
          </a:p>
          <a:p>
            <a:r>
              <a:rPr lang="en-US" dirty="0"/>
              <a:t>The event can be single or a stream, and is the trigger to perform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B2DA4B77-A4E7-4C75-A396-6ABAFF29ADC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3861049"/>
            <a:ext cx="7560840" cy="215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30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33649C-483E-4FE5-8E4E-8C0B97EB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First, lets consider an example not related to the computing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37503F9-098C-4F55-A7B5-DBF74F4C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You are an owner of the noodle shop. </a:t>
            </a:r>
          </a:p>
          <a:p>
            <a:pPr lvl="1"/>
            <a:r>
              <a:rPr lang="en-AU" sz="2800" dirty="0"/>
              <a:t>You hired one cook who is able to cook 100 bowls during lunch time</a:t>
            </a:r>
          </a:p>
          <a:p>
            <a:pPr lvl="1"/>
            <a:r>
              <a:rPr lang="en-AU" sz="2800" dirty="0"/>
              <a:t>Your restaurant has 20 seats</a:t>
            </a:r>
          </a:p>
          <a:p>
            <a:pPr lvl="1"/>
            <a:r>
              <a:rPr lang="en-AU" sz="2800" dirty="0"/>
              <a:t>On the first day, there were over 200 people lining up for your noodles</a:t>
            </a:r>
          </a:p>
          <a:p>
            <a:r>
              <a:rPr lang="en-AU" sz="3200" dirty="0"/>
              <a:t>You want to improve the performance of your noodle shop to make sure you serve as many customers as possible during the day.</a:t>
            </a:r>
          </a:p>
          <a:p>
            <a:r>
              <a:rPr lang="en-AU" sz="3200" dirty="0">
                <a:solidFill>
                  <a:srgbClr val="FF0000"/>
                </a:solidFill>
              </a:rPr>
              <a:t>Give examples of the tactics that you could use</a:t>
            </a:r>
            <a:endParaRPr lang="x-non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22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296CB6-6E2E-4144-8568-7C76488F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Tactic Categories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F95285-E011-4746-A27B-7CA5325F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Control resource demand</a:t>
            </a:r>
          </a:p>
          <a:p>
            <a:pPr lvl="1"/>
            <a:r>
              <a:rPr lang="en-US" altLang="zh-CN" sz="2800" dirty="0"/>
              <a:t>To produce smaller demand on the resources</a:t>
            </a:r>
          </a:p>
          <a:p>
            <a:pPr lvl="1"/>
            <a:r>
              <a:rPr lang="en-US" altLang="zh-CN" sz="2800" dirty="0"/>
              <a:t>Operate on the demand side</a:t>
            </a:r>
          </a:p>
          <a:p>
            <a:r>
              <a:rPr lang="en-US" altLang="zh-CN" sz="3200" dirty="0"/>
              <a:t>Manage resources</a:t>
            </a:r>
          </a:p>
          <a:p>
            <a:pPr lvl="1"/>
            <a:r>
              <a:rPr lang="en-US" altLang="zh-CN" sz="2800" dirty="0"/>
              <a:t>To make the resources at hand work more effectively in handling the demands</a:t>
            </a:r>
          </a:p>
          <a:p>
            <a:pPr lvl="1"/>
            <a:r>
              <a:rPr lang="en-US" altLang="zh-CN" sz="2800" dirty="0"/>
              <a:t>Operate on the response side</a:t>
            </a:r>
          </a:p>
          <a:p>
            <a:pPr marL="457200" lvl="1" indent="0">
              <a:buNone/>
            </a:pP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5DB2C8-89D7-48E8-A657-F83FBE3356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8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296CB6-6E2E-4144-8568-7C76488F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F95285-E011-4746-A27B-7CA5325F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Hardware resources, e.g., CPU, data stores, network bandwidth, and memory</a:t>
            </a:r>
          </a:p>
          <a:p>
            <a:r>
              <a:rPr lang="en-US" altLang="zh-CN" sz="3200" dirty="0"/>
              <a:t>Software resources, e.g., buffers, or critical sections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5DB2C8-89D7-48E8-A657-F83FBE3356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0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Tactics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484784"/>
            <a:ext cx="74888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65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Resource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Manage Sampling Rate</a:t>
            </a:r>
            <a:r>
              <a:rPr lang="en-US" dirty="0"/>
              <a:t>: to reduce the sampling frequency at which a stream of data is captured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Prioritize Events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dirty="0"/>
              <a:t>to impose a priority scheme that ranks events according to the importance</a:t>
            </a:r>
          </a:p>
          <a:p>
            <a:pPr lvl="1"/>
            <a:r>
              <a:rPr lang="en-US" dirty="0"/>
              <a:t>Ignore low-priority events when resources are not enough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9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Resource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Reduce Overhead</a:t>
            </a:r>
            <a:r>
              <a:rPr lang="en-US" dirty="0"/>
              <a:t>: The use of intermediaries increases the resources consumed in processing an event stream; removing them improves latency.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6483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2A3E6FBE-3CF5-4270-9071-FE7185AA22E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6500" y="1932172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800" dirty="0"/>
              <a:t>We just said that </a:t>
            </a:r>
            <a:r>
              <a:rPr lang="en-US" sz="2800" dirty="0"/>
              <a:t>the use of intermediaries increases the resources consumed in processing an event stream; removing them improves latency, therefore if we have high performance requirements on the system, we should not introduce intermediaries in the system architecture. </a:t>
            </a:r>
          </a:p>
          <a:p>
            <a:endParaRPr lang="en-US" sz="2800" dirty="0"/>
          </a:p>
          <a:p>
            <a:r>
              <a:rPr lang="en-AU" sz="2800" dirty="0">
                <a:highlight>
                  <a:srgbClr val="FFFF00"/>
                </a:highlight>
              </a:rPr>
              <a:t>In what cases you may want to make a different decision – introduce intermediaries even though the system has high performance requirements?</a:t>
            </a:r>
            <a:endParaRPr lang="x-none" sz="2800" dirty="0">
              <a:highlight>
                <a:srgbClr val="FFFF00"/>
              </a:highligh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E46D49DE-A207-4461-9435-FE1350141E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74F866A-D53B-45CC-8618-99E2C6F272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4D8625B9-E714-428C-A4EB-E4DF681D20B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="" xmlns:a16="http://schemas.microsoft.com/office/drawing/2014/main" id="{8091646F-8CEC-4478-955D-817F307541F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="" xmlns:a16="http://schemas.microsoft.com/office/drawing/2014/main" id="{622EB31B-0E38-437A-9342-2953386628A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="" xmlns:a16="http://schemas.microsoft.com/office/drawing/2014/main" id="{25381CD4-37DF-4E9B-8EE6-A70BE254A27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="" xmlns:a16="http://schemas.microsoft.com/office/drawing/2014/main" id="{7F1EFFBE-9846-407C-9883-1B0C7F6DDAF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A635F0C-F3BA-482A-8A31-676DD729C9C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5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Performance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1352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Resource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Reduce Overhead</a:t>
            </a:r>
            <a:r>
              <a:rPr lang="en-US" dirty="0"/>
              <a:t>: The use of intermediaries increases the resources consumed in processing an event stream; removing them improves latency.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Tradeoff between the modifiability and performance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Bound Execution Times</a:t>
            </a:r>
            <a:r>
              <a:rPr lang="en-US" altLang="zh-CN" dirty="0"/>
              <a:t>: Place a limit on how much execution time is used to respond to an event.</a:t>
            </a:r>
          </a:p>
          <a:p>
            <a:pPr lvl="1"/>
            <a:r>
              <a:rPr lang="en-US" altLang="zh-CN" dirty="0"/>
              <a:t>In algorithm design, limiting the number of iterations is a method for bounding exec. time</a:t>
            </a:r>
          </a:p>
          <a:p>
            <a:pPr lvl="1"/>
            <a:r>
              <a:rPr lang="en-US" altLang="zh-CN" dirty="0"/>
              <a:t>Trade-off between the performance and accuracy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27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Resource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Increase Resource Efficiency</a:t>
            </a:r>
            <a:r>
              <a:rPr lang="en-US" dirty="0"/>
              <a:t>: Improving the algorithms used in critical areas will decrease latency. </a:t>
            </a:r>
          </a:p>
          <a:p>
            <a:pPr lvl="0"/>
            <a:r>
              <a:rPr lang="en-US" dirty="0"/>
              <a:t>To reduce the complexity of the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6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CCEF171-9C06-4F65-9CF0-EC344C5EDF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 the software you designed recently, did you consider any performance requirements? What were they?</a:t>
            </a:r>
            <a:endParaRPr lang="x-none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6B828876-3B89-438B-B5D4-A1DAF92EF3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9D125AA-D0F5-4950-A2B7-EF3FF78CC5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E7296E7-8A59-40BC-ADA9-91002C8131E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="" xmlns:a16="http://schemas.microsoft.com/office/drawing/2014/main" id="{48A6B2A2-1391-4C1E-AA52-814FEDF2A60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="" xmlns:a16="http://schemas.microsoft.com/office/drawing/2014/main" id="{73C96EC0-BC81-41B8-88F2-0AD50786D60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="" xmlns:a16="http://schemas.microsoft.com/office/drawing/2014/main" id="{39E90966-CC32-481B-94D9-0BCAECA42E8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="" xmlns:a16="http://schemas.microsoft.com/office/drawing/2014/main" id="{9514EFD1-B1AB-4405-9E10-6368AA678CC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49DCF0C-670A-45E4-BD8C-A8D7879EA59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211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is about time</a:t>
            </a:r>
          </a:p>
          <a:p>
            <a:r>
              <a:rPr lang="en-US" dirty="0"/>
              <a:t>Performance is about time and the software system’s ability to meet timing requirements </a:t>
            </a:r>
          </a:p>
          <a:p>
            <a:r>
              <a:rPr lang="en-US" dirty="0"/>
              <a:t>When events occur, the system must respond to them in time</a:t>
            </a:r>
          </a:p>
          <a:p>
            <a:pPr lvl="1"/>
            <a:r>
              <a:rPr lang="en-US" altLang="zh-CN" dirty="0"/>
              <a:t>Events include interrupts, messages, requests from users or other systems, or clock events marking the passage of time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8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General Scenario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1544" y="1556792"/>
          <a:ext cx="8424428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923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7534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Source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Internal or external to the system 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Stimulus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Arrival of a periodic, sporadic, or stochastic event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Artifact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System or one or more components in the system.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701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Operational mode:  normal, emergency, peak load, overload.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4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Process events, change level of service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632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 Measure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Latency, deadline, throughput, jitter, miss rate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C78DEB-2436-4656-8D7B-3E8C991D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 concrete scenario - example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28B7C4B-7D11-4D0F-838E-8380E574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600" dirty="0"/>
              <a:t>You are an architect on the Campus Software team and you are designing the system for performance</a:t>
            </a:r>
          </a:p>
          <a:p>
            <a:r>
              <a:rPr lang="en-AU" sz="3600" dirty="0"/>
              <a:t>In the requirements document you have found this requirement: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highlight>
                  <a:srgbClr val="FFFF00"/>
                </a:highlight>
              </a:rPr>
              <a:t>The system should process the transactions with an average latency of two seconds</a:t>
            </a:r>
          </a:p>
          <a:p>
            <a:r>
              <a:rPr lang="en-US" sz="3600" dirty="0"/>
              <a:t>Is this description complete, is it clear enough for the architect to make good design decisions?</a:t>
            </a:r>
          </a:p>
          <a:p>
            <a:r>
              <a:rPr lang="en-US" sz="3600" dirty="0"/>
              <a:t>Which parts are missing?  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22768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C5A7402-6FF1-43D6-B6B3-CBB8CA2DF6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parts are missing in the performance concrete scenario example we discussed?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5D4CC49-99B7-44A4-86E7-94F95F7A46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Source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97CE2AC-875E-4CC5-A4A5-A15C62F584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357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Stimulus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5B0E28C-00AC-4F94-AD7E-5A3EAC1E94D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Artifact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5479ADC-B99B-4301-ACE9-5F0292C343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Environment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1EB23740-B4BA-41DB-A76C-7E97442012E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DAEB537-BC2A-46B8-9A40-07510FE338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421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FBCB63-E943-4892-87FF-AF9DC1E2701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993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B7F3C874-9DCF-4885-A95F-B54951D9D7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A8BFA3CD-5FC7-4708-8D74-575A92459E5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43E2B125-8ED3-4AF1-9D14-7B40CA4D268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072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73A9743-3868-4612-BFF7-83848D7FBBF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136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7EE44371-CB39-493D-B844-A067A97B172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438400" y="5643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 measure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C836E27D-0488-493F-A3A2-BB5D265872CF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571625" y="5707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65105" y="4063222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  <p:grpSp>
        <p:nvGrpSpPr>
          <p:cNvPr id="17" name="Group 16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  <a:endParaRPr lang="en-GB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  <a:endParaRPr lang="en-GB" sz="14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A615E9F-D839-4558-A8FC-B83EADF5D25E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329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1898</Words>
  <Application>Microsoft Office PowerPoint</Application>
  <PresentationFormat>Custom</PresentationFormat>
  <Paragraphs>294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COMP3028  Software Architecture</vt:lpstr>
      <vt:lpstr>Software Architecture</vt:lpstr>
      <vt:lpstr>Intended Learning Outcomes</vt:lpstr>
      <vt:lpstr> Performance</vt:lpstr>
      <vt:lpstr>PowerPoint Presentation</vt:lpstr>
      <vt:lpstr>What is Performance?</vt:lpstr>
      <vt:lpstr>Performance General Scenario</vt:lpstr>
      <vt:lpstr>Performance concrete scenario - example</vt:lpstr>
      <vt:lpstr>PowerPoint Presentation</vt:lpstr>
      <vt:lpstr>Sample Concrete Performance Scenario – not complete</vt:lpstr>
      <vt:lpstr>Sample Concrete Performance Scenario – not complete</vt:lpstr>
      <vt:lpstr>Sample Concrete Performance Scenario – not complete</vt:lpstr>
      <vt:lpstr>Sample Concrete Performance Scenario – not complete </vt:lpstr>
      <vt:lpstr>Sample Concrete Performance Scenario – not complete</vt:lpstr>
      <vt:lpstr>Sample Concrete Performance Scenario – not complete</vt:lpstr>
      <vt:lpstr>Sample Concrete Performance Scenario – not complete</vt:lpstr>
      <vt:lpstr>Sample Concrete Performance Scenario - complete</vt:lpstr>
      <vt:lpstr>Sample Concrete Performance Scenario – not complete</vt:lpstr>
      <vt:lpstr>Sample Concrete Performance Scenario – not complete</vt:lpstr>
      <vt:lpstr>Sample Concrete Performance Scenario – not complete</vt:lpstr>
      <vt:lpstr>Sample Concrete Performance Scenario – not complete</vt:lpstr>
      <vt:lpstr>Sample Concrete Performance Scenario – not complete</vt:lpstr>
      <vt:lpstr>PowerPoint Presentation</vt:lpstr>
      <vt:lpstr>PowerPoint Presentation</vt:lpstr>
      <vt:lpstr>How to add the remaining parts?</vt:lpstr>
      <vt:lpstr>Performance General Scenario</vt:lpstr>
      <vt:lpstr>PowerPoint Presentation</vt:lpstr>
      <vt:lpstr>Sample Concrete Performance Scenario - complete</vt:lpstr>
      <vt:lpstr>Sample Concrete Performance Scenario - complete</vt:lpstr>
      <vt:lpstr>Sample Concrete Performance Scenario</vt:lpstr>
      <vt:lpstr>Performance Modeling </vt:lpstr>
      <vt:lpstr>Goal of Performance Tactics</vt:lpstr>
      <vt:lpstr>First, lets consider an example not related to the computing</vt:lpstr>
      <vt:lpstr>Two Tactic Categories</vt:lpstr>
      <vt:lpstr>Resources</vt:lpstr>
      <vt:lpstr>Performance Tactics</vt:lpstr>
      <vt:lpstr>Control Resource Demand</vt:lpstr>
      <vt:lpstr>Control Resource Demand</vt:lpstr>
      <vt:lpstr>PowerPoint Presentation</vt:lpstr>
      <vt:lpstr>Control Resource Demand</vt:lpstr>
      <vt:lpstr>Control Resource Demand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COMP3028_Spring2023_Performance_part 1</dc:title>
  <dc:creator>Joanna Siebert</dc:creator>
  <cp:lastModifiedBy>lenovo</cp:lastModifiedBy>
  <cp:revision>375</cp:revision>
  <cp:lastPrinted>2023-02-23T06:49:27Z</cp:lastPrinted>
  <dcterms:created xsi:type="dcterms:W3CDTF">2020-03-15T08:11:10Z</dcterms:created>
  <dcterms:modified xsi:type="dcterms:W3CDTF">2023-03-24T07:06:18Z</dcterms:modified>
</cp:coreProperties>
</file>