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86" r:id="rId2"/>
    <p:sldId id="2237" r:id="rId3"/>
    <p:sldId id="2236" r:id="rId4"/>
    <p:sldId id="1954" r:id="rId5"/>
    <p:sldId id="1955" r:id="rId6"/>
    <p:sldId id="1956" r:id="rId7"/>
    <p:sldId id="1957" r:id="rId8"/>
    <p:sldId id="2203" r:id="rId9"/>
    <p:sldId id="1958" r:id="rId10"/>
    <p:sldId id="1959" r:id="rId11"/>
    <p:sldId id="1960" r:id="rId12"/>
    <p:sldId id="1961" r:id="rId13"/>
    <p:sldId id="1962" r:id="rId14"/>
    <p:sldId id="1963" r:id="rId15"/>
    <p:sldId id="1964" r:id="rId16"/>
    <p:sldId id="1965" r:id="rId17"/>
    <p:sldId id="1966" r:id="rId18"/>
    <p:sldId id="1967" r:id="rId19"/>
    <p:sldId id="1968" r:id="rId20"/>
    <p:sldId id="1969" r:id="rId21"/>
    <p:sldId id="1970" r:id="rId22"/>
    <p:sldId id="1971" r:id="rId2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29/03/2023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1.tmp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Portability</a:t>
            </a:r>
            <a:r>
              <a:rPr lang="en-US" dirty="0"/>
              <a:t> is also a special form of modifiability.  </a:t>
            </a:r>
          </a:p>
          <a:p>
            <a:r>
              <a:rPr lang="en-US" dirty="0"/>
              <a:t>Portability refers to the ease with which software that built to run on one platform can be changed to run on a different platform.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39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err="1"/>
              <a:t>Distributability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Development </a:t>
            </a:r>
            <a:r>
              <a:rPr lang="en-US" b="1" dirty="0" err="1">
                <a:solidFill>
                  <a:schemeClr val="tx2"/>
                </a:solidFill>
              </a:rPr>
              <a:t>Distributability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is the quality of designing the software to support distributed software development. </a:t>
            </a:r>
          </a:p>
          <a:p>
            <a:r>
              <a:rPr lang="en-US" dirty="0"/>
              <a:t>The system are developed using globally distributed teams.</a:t>
            </a:r>
          </a:p>
          <a:p>
            <a:r>
              <a:rPr lang="en-US" dirty="0"/>
              <a:t>The purpose is to minimize the coordination among the teams.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715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Horizontal scalability </a:t>
            </a:r>
            <a:r>
              <a:rPr lang="en-US" dirty="0"/>
              <a:t>(scaling out) refers to adding more resources to logical units such as adding another server to a cluster. </a:t>
            </a:r>
          </a:p>
          <a:p>
            <a:r>
              <a:rPr lang="en-US" b="1" dirty="0">
                <a:solidFill>
                  <a:schemeClr val="tx2"/>
                </a:solidFill>
              </a:rPr>
              <a:t>Vertical scalability </a:t>
            </a:r>
            <a:r>
              <a:rPr lang="en-US" dirty="0"/>
              <a:t>(scaling up) refers to adding more resources to a physical unit such as adding more memory to a computer.</a:t>
            </a:r>
          </a:p>
          <a:p>
            <a:r>
              <a:rPr lang="en-US" dirty="0"/>
              <a:t>Results in a measurable improvement without disruptive operations </a:t>
            </a:r>
          </a:p>
          <a:p>
            <a:r>
              <a:rPr lang="en-US" dirty="0"/>
              <a:t>Centralized </a:t>
            </a:r>
            <a:r>
              <a:rPr lang="en-US" dirty="0" err="1"/>
              <a:t>v.s</a:t>
            </a:r>
            <a:r>
              <a:rPr lang="en-US" dirty="0"/>
              <a:t>. decentralized?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515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Deployability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Deployability</a:t>
            </a:r>
            <a:r>
              <a:rPr lang="en-US" dirty="0"/>
              <a:t> is concerned with how an executable arrives at a host platform and how it is invoked.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Javascripts</a:t>
            </a:r>
            <a:endParaRPr lang="en-US" dirty="0"/>
          </a:p>
          <a:p>
            <a:pPr lvl="1"/>
            <a:r>
              <a:rPr lang="en-US" dirty="0"/>
              <a:t>Virus</a:t>
            </a:r>
          </a:p>
          <a:p>
            <a:pPr lvl="1"/>
            <a:r>
              <a:rPr lang="en-US" dirty="0"/>
              <a:t>Agent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76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Mobility deals with the problems of movement and affordances of a platform</a:t>
            </a:r>
          </a:p>
          <a:p>
            <a:r>
              <a:rPr lang="en-US" dirty="0"/>
              <a:t>Issues in mobility include</a:t>
            </a:r>
          </a:p>
          <a:p>
            <a:pPr lvl="1"/>
            <a:r>
              <a:rPr lang="en-US" dirty="0"/>
              <a:t>Battery management</a:t>
            </a:r>
          </a:p>
          <a:p>
            <a:pPr lvl="1"/>
            <a:r>
              <a:rPr lang="en-US" dirty="0"/>
              <a:t>Disconnection and reconnection</a:t>
            </a:r>
          </a:p>
          <a:p>
            <a:pPr lvl="1"/>
            <a:r>
              <a:rPr lang="en-US" dirty="0"/>
              <a:t>Hand-off in cellular network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393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Monitorability</a:t>
            </a:r>
            <a:r>
              <a:rPr lang="en-US" dirty="0"/>
              <a:t> deals with the ability of the operations staff to monitor the system while it is executing.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the health of various component</a:t>
            </a:r>
          </a:p>
          <a:p>
            <a:pPr lvl="1"/>
            <a:r>
              <a:rPr lang="en-US" dirty="0"/>
              <a:t>Average transaction processing time</a:t>
            </a:r>
          </a:p>
          <a:p>
            <a:pPr lvl="1"/>
            <a:r>
              <a:rPr lang="en-US" dirty="0"/>
              <a:t>Queue length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36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BEF325C-CB28-407C-AD96-BD2D04F40C0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your opinion, are </a:t>
            </a:r>
            <a:r>
              <a:rPr lang="en-AU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safety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and </a:t>
            </a:r>
            <a:r>
              <a:rPr lang="en-AU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security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the same thing?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E7AF343-E7B7-4AAA-8961-887BDC67BF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9352265-56F1-44EA-99B6-7EE5EE8AB4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4B27EBA9-2DA5-4FFE-9608-6A74E592DD2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F0F9FB88-1B31-4B6A-A652-F48B1E88941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ADF39342-6777-4F0B-B784-8A7E28353FB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D87E427D-278E-4E6D-9200-735F5D8BF99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xmlns="" id="{E6CB464F-4EDD-40F7-86FA-2216C850C29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xmlns="" id="{C580A140-4DBA-4B74-A248-B104C446AD3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xmlns="" id="{4480FC56-A8BE-438A-A058-A085B3AA052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Poll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xmlns="" id="{AE40B50D-EB74-4BAA-AFF0-A09CD6D0BDA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 answer(s) at most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555CF9E-3E3F-481F-8100-43CA51E61C09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705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Software safety </a:t>
            </a:r>
            <a:r>
              <a:rPr lang="en-US" sz="3600" dirty="0"/>
              <a:t>is about </a:t>
            </a:r>
          </a:p>
          <a:p>
            <a:pPr lvl="1"/>
            <a:r>
              <a:rPr lang="en-US" sz="3200" dirty="0"/>
              <a:t>the software’s ability to </a:t>
            </a:r>
            <a:r>
              <a:rPr lang="en-US" sz="3200" dirty="0">
                <a:highlight>
                  <a:srgbClr val="FFFF00"/>
                </a:highlight>
              </a:rPr>
              <a:t>avoid entering states that cause or lead to damage, injury, or loss of life, </a:t>
            </a:r>
          </a:p>
          <a:p>
            <a:pPr lvl="1"/>
            <a:r>
              <a:rPr lang="en-US" sz="3200" dirty="0"/>
              <a:t>ability to recover and limit the damage when it does enter into bad states. </a:t>
            </a:r>
          </a:p>
          <a:p>
            <a:r>
              <a:rPr lang="en-US" sz="3600" dirty="0"/>
              <a:t>The architectural concerns with safety are almost identical with those for availability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498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4BB4BF-E205-489E-B9AA-0628A27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There are even more quality attributes….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66E117-9EAE-48A6-8ABA-A25737A8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2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Lists of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ISO/IEC FCD 25010 </a:t>
            </a:r>
            <a:br>
              <a:rPr lang="en-US" sz="2400" dirty="0"/>
            </a:br>
            <a:r>
              <a:rPr lang="en-US" sz="2400" dirty="0"/>
              <a:t>Product Quality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14824" y="1336997"/>
            <a:ext cx="7319283" cy="48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attributes</a:t>
            </a:r>
            <a:r>
              <a:rPr lang="en-US" dirty="0"/>
              <a:t>: Testability, Usability and others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Lists of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Advantages:</a:t>
            </a:r>
          </a:p>
          <a:p>
            <a:pPr lvl="1"/>
            <a:r>
              <a:rPr lang="en-US" sz="3200" dirty="0"/>
              <a:t>Can be helpful checklists to assist requirements gatherers in making sure that no important needs were overlooked.  </a:t>
            </a:r>
          </a:p>
          <a:p>
            <a:pPr lvl="1"/>
            <a:r>
              <a:rPr lang="en-US" sz="3200" dirty="0"/>
              <a:t>Can serve as the basis for creating your own checklist that contains the quality attributes of concern in your domain, your industry, your organization, your products, …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7529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Lists of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Disadvantages:</a:t>
            </a:r>
          </a:p>
          <a:p>
            <a:pPr lvl="1"/>
            <a:r>
              <a:rPr lang="en-US" sz="3200" dirty="0">
                <a:highlight>
                  <a:srgbClr val="FFFF00"/>
                </a:highlight>
              </a:rPr>
              <a:t>No list will ever be complete.  </a:t>
            </a:r>
          </a:p>
          <a:p>
            <a:pPr lvl="1"/>
            <a:r>
              <a:rPr lang="en-US" sz="3200" dirty="0"/>
              <a:t>Lists often generate more controversy than understanding.</a:t>
            </a:r>
          </a:p>
          <a:p>
            <a:pPr lvl="1"/>
            <a:r>
              <a:rPr lang="en-US" sz="3200" dirty="0"/>
              <a:t>Lists often purport to be </a:t>
            </a:r>
            <a:r>
              <a:rPr lang="en-US" sz="3200" i="1" dirty="0"/>
              <a:t>taxonomies</a:t>
            </a:r>
            <a:r>
              <a:rPr lang="en-US" sz="3200" dirty="0"/>
              <a:t>. But what is a denial-of-service attack?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97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other quality attributes than those that we cover in detail.</a:t>
            </a:r>
          </a:p>
          <a:p>
            <a:r>
              <a:rPr lang="en-US" dirty="0"/>
              <a:t>Taxonomies of attributes may offer some help, but their disadvantages often outweigh their advantages.</a:t>
            </a:r>
          </a:p>
          <a:p>
            <a:r>
              <a:rPr lang="en-US" dirty="0"/>
              <a:t>You may need to design or analyze a system for a “new” quality attribute. While this may be challenging, it is doable.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6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apply the design decision categories to various quality attributes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09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7D295A-EF00-496D-A290-CB480570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quality attributes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F5D9C5-4524-4408-8EBE-C30834B53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Availability</a:t>
            </a:r>
          </a:p>
          <a:p>
            <a:r>
              <a:rPr lang="en-AU" dirty="0"/>
              <a:t>Interoperability</a:t>
            </a:r>
          </a:p>
          <a:p>
            <a:r>
              <a:rPr lang="en-AU" dirty="0"/>
              <a:t>Modifiability</a:t>
            </a:r>
          </a:p>
          <a:p>
            <a:r>
              <a:rPr lang="en-AU" dirty="0"/>
              <a:t>Performance</a:t>
            </a:r>
          </a:p>
          <a:p>
            <a:r>
              <a:rPr lang="en-AU" dirty="0"/>
              <a:t>Security</a:t>
            </a:r>
          </a:p>
          <a:p>
            <a:endParaRPr lang="x-non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8547808-BCBE-42FE-BF96-481AF0461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Testability</a:t>
            </a:r>
          </a:p>
          <a:p>
            <a:r>
              <a:rPr lang="en-AU" dirty="0"/>
              <a:t>Usability</a:t>
            </a:r>
          </a:p>
          <a:p>
            <a:r>
              <a:rPr lang="en-AU" dirty="0"/>
              <a:t>Portability</a:t>
            </a:r>
          </a:p>
          <a:p>
            <a:r>
              <a:rPr lang="en-AU" dirty="0"/>
              <a:t>Development </a:t>
            </a:r>
            <a:r>
              <a:rPr lang="en-AU" dirty="0" err="1"/>
              <a:t>Distributability</a:t>
            </a:r>
            <a:endParaRPr lang="en-AU" dirty="0"/>
          </a:p>
          <a:p>
            <a:r>
              <a:rPr lang="en-AU" dirty="0"/>
              <a:t>Scalability</a:t>
            </a:r>
          </a:p>
          <a:p>
            <a:r>
              <a:rPr lang="en-AU" dirty="0" err="1"/>
              <a:t>Deployability</a:t>
            </a:r>
            <a:endParaRPr lang="en-AU" dirty="0"/>
          </a:p>
          <a:p>
            <a:r>
              <a:rPr lang="en-AU" dirty="0"/>
              <a:t>Mobility</a:t>
            </a:r>
          </a:p>
          <a:p>
            <a:r>
              <a:rPr lang="en-AU" dirty="0"/>
              <a:t>Monitorability</a:t>
            </a:r>
          </a:p>
          <a:p>
            <a:r>
              <a:rPr lang="en-AU" dirty="0"/>
              <a:t>Safety</a:t>
            </a:r>
          </a:p>
          <a:p>
            <a:endParaRPr lang="en-AU" dirty="0"/>
          </a:p>
          <a:p>
            <a:endParaRPr lang="en-AU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1028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Software testability </a:t>
            </a:r>
            <a:r>
              <a:rPr lang="en-US" dirty="0"/>
              <a:t>refers to the ease with which software can be made to demonstrate its faults through (typically execution-based) testing.  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T</a:t>
            </a:r>
            <a:r>
              <a:rPr lang="en-US" b="1" dirty="0">
                <a:solidFill>
                  <a:schemeClr val="tx2"/>
                </a:solidFill>
              </a:rPr>
              <a:t>estability</a:t>
            </a:r>
            <a:r>
              <a:rPr lang="en-US" dirty="0"/>
              <a:t> refers to the probability that it will fail on its </a:t>
            </a:r>
            <a:r>
              <a:rPr lang="en-US" i="1" dirty="0"/>
              <a:t>next</a:t>
            </a:r>
            <a:r>
              <a:rPr lang="en-US" dirty="0"/>
              <a:t> test execution. </a:t>
            </a:r>
          </a:p>
          <a:p>
            <a:r>
              <a:rPr lang="en-US" dirty="0">
                <a:highlight>
                  <a:srgbClr val="FFFF00"/>
                </a:highlight>
              </a:rPr>
              <a:t>If a fault is present in a system, then we want it to fail during testing as quickly as possible.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579523-43DC-495E-9C0C-E1113BAB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Testability </a:t>
            </a:r>
            <a:r>
              <a:rPr lang="en-US" altLang="zh-CN" dirty="0" err="1"/>
              <a:t>v.s</a:t>
            </a:r>
            <a:r>
              <a:rPr lang="en-US" altLang="zh-CN" dirty="0"/>
              <a:t>. Fault-tolerance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CCC1B5-DC33-45AC-B67B-79796249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Testability</a:t>
            </a:r>
            <a:r>
              <a:rPr lang="en-US" altLang="zh-CN" dirty="0"/>
              <a:t> is to </a:t>
            </a:r>
            <a:r>
              <a:rPr lang="en-US" altLang="zh-CN" dirty="0">
                <a:highlight>
                  <a:srgbClr val="FFFF00"/>
                </a:highlight>
              </a:rPr>
              <a:t>make the fault easier to show up</a:t>
            </a:r>
          </a:p>
          <a:p>
            <a:r>
              <a:rPr lang="en-US" altLang="zh-CN" b="1" dirty="0"/>
              <a:t>Fault-tolerance</a:t>
            </a:r>
            <a:r>
              <a:rPr lang="en-US" altLang="zh-CN" dirty="0"/>
              <a:t> attempts to hide the faults, and </a:t>
            </a:r>
            <a:r>
              <a:rPr lang="en-US" altLang="zh-CN" dirty="0">
                <a:highlight>
                  <a:srgbClr val="FFFF00"/>
                </a:highlight>
              </a:rPr>
              <a:t>make it difficult to reveal the faults.</a:t>
            </a:r>
          </a:p>
          <a:p>
            <a:r>
              <a:rPr lang="en-US" altLang="zh-CN" dirty="0"/>
              <a:t>Are the two design goals incompatible?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21981AC-1139-4008-A82B-3C223D91E77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03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F245B8E-55C8-4BBD-B0C2-61AFA5175F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3850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Testability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is to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the fault easier to show up.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Fault-tolerance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attempts to hide the faults, and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it difficult to reveal the faults.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Are the two design goals 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incompatible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6209D69-DF3C-405A-9F7F-65E424D21C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431407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No, they are compatible. Improving the fault-tolerance of the system will also improve its testability.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2287D65-9321-471E-84B9-3F1223C7E75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5498580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Yes, they are incompatible. There is a trade-off between testability and fault tolerance.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555B74E9-35B7-4DBC-B302-AA4B7657C69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37836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E9CC40A-5C11-460E-959B-0DDF5962195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56287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686CB7D7-9F60-4AE3-97AC-F52B3CFC9C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0" name="Group 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D046E23-0929-47E8-A911-952A5656E348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817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F245B8E-55C8-4BBD-B0C2-61AFA5175F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3850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Testability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is to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the fault easier to show up.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Fault-tolerance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attempts to hide the faults, and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it difficult to reveal the faults.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Are the two design goals 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incompatible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6209D69-DF3C-405A-9F7F-65E424D21C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431407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No, they are compatible. Improving the fault-tolerance of the system will also improve its testability.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2287D65-9321-471E-84B9-3F1223C7E75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5498580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Yes, they are incompatible. There is a trade-off between testability and fault tolerance.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555B74E9-35B7-4DBC-B302-AA4B7657C69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37836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E9CC40A-5C11-460E-959B-0DDF5962195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56287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686CB7D7-9F60-4AE3-97AC-F52B3CFC9C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B2734A6F-C6ED-4ED4-B5F2-08C198212B1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xmlns="" id="{0FC219BA-395E-4135-BDAE-7A383A98B95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xmlns="" id="{1E28FE61-7625-4F7F-ACDA-469FE66C62E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xmlns="" id="{BDEC5E83-15CF-4ECB-B781-5BC740877396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xmlns="" id="{BA8C06C6-C2E1-4450-8860-E228334AC95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D046E23-0929-47E8-A911-952A5656E348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950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Usability</a:t>
            </a:r>
            <a:r>
              <a:rPr lang="en-US" dirty="0"/>
              <a:t> is concerned with </a:t>
            </a:r>
            <a:r>
              <a:rPr lang="en-US" i="1" dirty="0">
                <a:highlight>
                  <a:srgbClr val="FFFF00"/>
                </a:highlight>
              </a:rPr>
              <a:t>how easy it is for the user to accomplish a desired task </a:t>
            </a:r>
            <a:r>
              <a:rPr lang="en-US" dirty="0"/>
              <a:t>and </a:t>
            </a:r>
            <a:r>
              <a:rPr lang="en-US" i="1" dirty="0"/>
              <a:t>the user support the system provides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Usability</a:t>
            </a:r>
            <a:r>
              <a:rPr lang="en-US" dirty="0"/>
              <a:t> is one of the cheapest and easiest ways to improve a system’s quality</a:t>
            </a:r>
          </a:p>
          <a:p>
            <a:r>
              <a:rPr lang="en-US" dirty="0"/>
              <a:t>Usability comprises the following areas:</a:t>
            </a:r>
          </a:p>
          <a:p>
            <a:pPr lvl="1"/>
            <a:r>
              <a:rPr lang="en-US" altLang="zh-CN" dirty="0"/>
              <a:t>Using a system efficiently. </a:t>
            </a:r>
          </a:p>
          <a:p>
            <a:pPr lvl="1"/>
            <a:r>
              <a:rPr lang="en-US" dirty="0"/>
              <a:t>Learning system features. </a:t>
            </a:r>
          </a:p>
          <a:p>
            <a:pPr lvl="1"/>
            <a:r>
              <a:rPr lang="en-US" dirty="0"/>
              <a:t>Minimizing the impact of errors. </a:t>
            </a:r>
          </a:p>
          <a:p>
            <a:pPr lvl="1"/>
            <a:r>
              <a:rPr lang="en-US" dirty="0"/>
              <a:t>Adapting the system to user needs. </a:t>
            </a:r>
          </a:p>
          <a:p>
            <a:pPr lvl="1"/>
            <a:r>
              <a:rPr lang="en-US" dirty="0"/>
              <a:t>Increasing confidence and satisfaction. 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69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olling"/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853</Words>
  <Application>Microsoft Office PowerPoint</Application>
  <PresentationFormat>Custom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COMP3028  Software Architecture</vt:lpstr>
      <vt:lpstr>Software Architecture</vt:lpstr>
      <vt:lpstr>Intended Learning Outcomes</vt:lpstr>
      <vt:lpstr>Other quality attributes</vt:lpstr>
      <vt:lpstr>Testability</vt:lpstr>
      <vt:lpstr>Testability v.s. Fault-tolerance</vt:lpstr>
      <vt:lpstr>PowerPoint Presentation</vt:lpstr>
      <vt:lpstr>PowerPoint Presentation</vt:lpstr>
      <vt:lpstr>What is Usability?</vt:lpstr>
      <vt:lpstr>Portability</vt:lpstr>
      <vt:lpstr>Development Distributability</vt:lpstr>
      <vt:lpstr>Scalability</vt:lpstr>
      <vt:lpstr>Deployability</vt:lpstr>
      <vt:lpstr>Mobility</vt:lpstr>
      <vt:lpstr>Monitorability</vt:lpstr>
      <vt:lpstr>PowerPoint Presentation</vt:lpstr>
      <vt:lpstr>Safety</vt:lpstr>
      <vt:lpstr>There are even more quality attributes….</vt:lpstr>
      <vt:lpstr>Standard Lists of Quality Attributes</vt:lpstr>
      <vt:lpstr>Standard Lists of Quality Attributes</vt:lpstr>
      <vt:lpstr>Standard Lists of Quality Attributes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COMP3028_Spring2023_Other quality attributes</dc:title>
  <dc:creator>Joanna Siebert</dc:creator>
  <cp:lastModifiedBy>lenovo</cp:lastModifiedBy>
  <cp:revision>387</cp:revision>
  <cp:lastPrinted>2023-02-23T06:49:27Z</cp:lastPrinted>
  <dcterms:created xsi:type="dcterms:W3CDTF">2020-03-15T08:11:10Z</dcterms:created>
  <dcterms:modified xsi:type="dcterms:W3CDTF">2023-03-29T03:07:23Z</dcterms:modified>
</cp:coreProperties>
</file>