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786" r:id="rId2"/>
    <p:sldId id="1973" r:id="rId3"/>
    <p:sldId id="1974" r:id="rId4"/>
    <p:sldId id="1975" r:id="rId5"/>
    <p:sldId id="1976" r:id="rId6"/>
    <p:sldId id="1977" r:id="rId7"/>
    <p:sldId id="1978" r:id="rId8"/>
    <p:sldId id="1979" r:id="rId9"/>
    <p:sldId id="1980" r:id="rId10"/>
    <p:sldId id="1981" r:id="rId11"/>
    <p:sldId id="1982" r:id="rId12"/>
    <p:sldId id="1983" r:id="rId13"/>
    <p:sldId id="1984" r:id="rId14"/>
    <p:sldId id="1985" r:id="rId15"/>
    <p:sldId id="1986" r:id="rId16"/>
    <p:sldId id="1989" r:id="rId17"/>
    <p:sldId id="1990" r:id="rId18"/>
    <p:sldId id="1991" r:id="rId19"/>
    <p:sldId id="1992" r:id="rId20"/>
    <p:sldId id="1994" r:id="rId21"/>
    <p:sldId id="1995" r:id="rId22"/>
    <p:sldId id="1996" r:id="rId23"/>
    <p:sldId id="1997" r:id="rId24"/>
    <p:sldId id="1998" r:id="rId25"/>
    <p:sldId id="1999" r:id="rId26"/>
    <p:sldId id="2000" r:id="rId27"/>
    <p:sldId id="2001" r:id="rId28"/>
    <p:sldId id="2002" r:id="rId29"/>
    <p:sldId id="2003" r:id="rId30"/>
    <p:sldId id="2004" r:id="rId31"/>
    <p:sldId id="2005" r:id="rId32"/>
    <p:sldId id="2006" r:id="rId33"/>
    <p:sldId id="2007" r:id="rId34"/>
    <p:sldId id="2008" r:id="rId35"/>
    <p:sldId id="2009" r:id="rId36"/>
    <p:sldId id="2010" r:id="rId37"/>
    <p:sldId id="2011" r:id="rId38"/>
    <p:sldId id="2012" r:id="rId39"/>
    <p:sldId id="2013" r:id="rId40"/>
    <p:sldId id="2014" r:id="rId41"/>
    <p:sldId id="2015" r:id="rId42"/>
    <p:sldId id="2016" r:id="rId43"/>
    <p:sldId id="2017" r:id="rId44"/>
    <p:sldId id="2018" r:id="rId45"/>
    <p:sldId id="2019" r:id="rId46"/>
    <p:sldId id="2020" r:id="rId47"/>
    <p:sldId id="2021" r:id="rId48"/>
    <p:sldId id="2022" r:id="rId49"/>
    <p:sldId id="2023" r:id="rId50"/>
    <p:sldId id="2024" r:id="rId51"/>
    <p:sldId id="2027" r:id="rId52"/>
    <p:sldId id="2028" r:id="rId53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24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57" y="-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29/03/2023</a:t>
            </a:fld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Fault-tolerance: </a:t>
            </a:r>
          </a:p>
          <a:p>
            <a:pPr marL="171450" indent="-171450">
              <a:buFontTx/>
              <a:buChar char="-"/>
            </a:pPr>
            <a:r>
              <a:rPr lang="en-US" altLang="zh-CN" dirty="0"/>
              <a:t>heart beat message between Master and </a:t>
            </a:r>
            <a:r>
              <a:rPr lang="en-US" altLang="zh-CN" dirty="0" err="1"/>
              <a:t>ChunkServers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data replication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29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031" y="147418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COMP3028 </a:t>
            </a:r>
            <a:r>
              <a:rPr lang="en-US" sz="4950" dirty="0"/>
              <a:t/>
            </a:r>
            <a:br>
              <a:rPr lang="en-US" sz="4950" dirty="0"/>
            </a:br>
            <a:r>
              <a:rPr lang="en-US" sz="4950" dirty="0"/>
              <a:t>Software Architecture</a:t>
            </a:r>
            <a:endParaRPr lang="en-US" sz="33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Pattern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layered pattern defines layers and a unidirectional </a:t>
            </a:r>
            <a:r>
              <a:rPr lang="en-US" sz="2400" i="1" dirty="0"/>
              <a:t>allowed-to-use </a:t>
            </a:r>
            <a:r>
              <a:rPr lang="en-US" sz="2400" dirty="0"/>
              <a:t>relation among the layers. </a:t>
            </a:r>
          </a:p>
          <a:p>
            <a:r>
              <a:rPr lang="en-US" sz="2400" b="1" dirty="0"/>
              <a:t>Elements</a:t>
            </a:r>
            <a:r>
              <a:rPr lang="en-US" sz="2400" dirty="0"/>
              <a:t>: </a:t>
            </a:r>
            <a:r>
              <a:rPr lang="en-US" sz="2400" i="1" dirty="0"/>
              <a:t>Layer</a:t>
            </a:r>
            <a:r>
              <a:rPr lang="en-US" sz="2400" dirty="0"/>
              <a:t>, a kind of module. </a:t>
            </a:r>
          </a:p>
          <a:p>
            <a:r>
              <a:rPr lang="en-US" sz="2400" b="1" dirty="0"/>
              <a:t>Relations</a:t>
            </a:r>
            <a:r>
              <a:rPr lang="en-US" sz="2400" dirty="0"/>
              <a:t>: </a:t>
            </a:r>
            <a:r>
              <a:rPr lang="en-US" sz="2400" i="1" dirty="0"/>
              <a:t>Allowed to use. </a:t>
            </a:r>
          </a:p>
          <a:p>
            <a:r>
              <a:rPr lang="en-US" sz="2400" b="1" dirty="0"/>
              <a:t>Constraints</a:t>
            </a:r>
            <a:r>
              <a:rPr lang="en-US" sz="2400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Every piece of software is allocated to exactly one layer.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There are at least two layers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</a:t>
            </a:r>
            <a:r>
              <a:rPr lang="en-US" i="1" dirty="0"/>
              <a:t>allowed-to-use </a:t>
            </a:r>
            <a:r>
              <a:rPr lang="en-US" dirty="0"/>
              <a:t>relations should not be circular</a:t>
            </a:r>
          </a:p>
          <a:p>
            <a:pPr>
              <a:spcBef>
                <a:spcPts val="0"/>
              </a:spcBef>
            </a:pPr>
            <a:r>
              <a:rPr lang="en-US" sz="2400" b="1" dirty="0"/>
              <a:t>Weaknesses</a:t>
            </a:r>
            <a:r>
              <a:rPr lang="en-US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addition of layers </a:t>
            </a:r>
            <a:r>
              <a:rPr lang="en-US" dirty="0">
                <a:highlight>
                  <a:srgbClr val="FFFF00"/>
                </a:highlight>
              </a:rPr>
              <a:t>adds up cost and complexity to a system</a:t>
            </a:r>
            <a:r>
              <a:rPr lang="en-US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dirty="0"/>
              <a:t>Layers contribute a </a:t>
            </a:r>
            <a:r>
              <a:rPr lang="en-US" dirty="0">
                <a:highlight>
                  <a:srgbClr val="FFFF00"/>
                </a:highlight>
              </a:rPr>
              <a:t>performance </a:t>
            </a:r>
            <a:r>
              <a:rPr lang="en-US" dirty="0"/>
              <a:t>penalty.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231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56DFA0-32A3-4F87-92F4-A527C3D4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a three layered applications</a:t>
            </a:r>
            <a:endParaRPr lang="zh-CN" alt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4F6DF788-3390-4D98-BB71-F63344ED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6A351C8-569A-46DC-A0DF-1E2DFD78159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9714BF8-610D-4969-B9F4-54ECFDBC5ACD}"/>
              </a:ext>
            </a:extLst>
          </p:cNvPr>
          <p:cNvSpPr/>
          <p:nvPr/>
        </p:nvSpPr>
        <p:spPr>
          <a:xfrm>
            <a:off x="2855640" y="1916832"/>
            <a:ext cx="5832648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8A898C4-4E3E-4232-ABC9-7B4C37180CBB}"/>
              </a:ext>
            </a:extLst>
          </p:cNvPr>
          <p:cNvSpPr/>
          <p:nvPr/>
        </p:nvSpPr>
        <p:spPr>
          <a:xfrm>
            <a:off x="2855640" y="3429000"/>
            <a:ext cx="5832648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45D8946-36FD-4D87-8BC2-04E3CBEA761C}"/>
              </a:ext>
            </a:extLst>
          </p:cNvPr>
          <p:cNvSpPr/>
          <p:nvPr/>
        </p:nvSpPr>
        <p:spPr>
          <a:xfrm>
            <a:off x="2855640" y="4941168"/>
            <a:ext cx="5832648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0FCA8C15-C20F-408A-9166-555A14AA0585}"/>
              </a:ext>
            </a:extLst>
          </p:cNvPr>
          <p:cNvSpPr/>
          <p:nvPr/>
        </p:nvSpPr>
        <p:spPr>
          <a:xfrm>
            <a:off x="3071664" y="2276872"/>
            <a:ext cx="1440160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Web UI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58DB952B-5A40-408E-B984-2E4B0FF8F076}"/>
              </a:ext>
            </a:extLst>
          </p:cNvPr>
          <p:cNvSpPr/>
          <p:nvPr/>
        </p:nvSpPr>
        <p:spPr>
          <a:xfrm>
            <a:off x="5087888" y="2276872"/>
            <a:ext cx="1440160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Rich 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1C643EE5-DEFC-4BFC-9769-1BAFC7088805}"/>
              </a:ext>
            </a:extLst>
          </p:cNvPr>
          <p:cNvSpPr/>
          <p:nvPr/>
        </p:nvSpPr>
        <p:spPr>
          <a:xfrm>
            <a:off x="7032104" y="2276872"/>
            <a:ext cx="1440160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Command Line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0B7AAA95-6724-4EAC-BADF-1F4CCECA4B5D}"/>
              </a:ext>
            </a:extLst>
          </p:cNvPr>
          <p:cNvSpPr/>
          <p:nvPr/>
        </p:nvSpPr>
        <p:spPr>
          <a:xfrm>
            <a:off x="3287688" y="5314505"/>
            <a:ext cx="2016224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Local Data Access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78436007-4132-4AFC-8A91-4FF0782B8854}"/>
              </a:ext>
            </a:extLst>
          </p:cNvPr>
          <p:cNvSpPr/>
          <p:nvPr/>
        </p:nvSpPr>
        <p:spPr>
          <a:xfrm>
            <a:off x="6179326" y="5314505"/>
            <a:ext cx="2016224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Remote Data Access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68CFE69-3454-4357-AF7D-80BEB926835C}"/>
              </a:ext>
            </a:extLst>
          </p:cNvPr>
          <p:cNvSpPr txBox="1"/>
          <p:nvPr/>
        </p:nvSpPr>
        <p:spPr>
          <a:xfrm>
            <a:off x="4866712" y="373822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Business Logic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AA2E2FAC-2505-4444-B189-18DF2CC763C8}"/>
              </a:ext>
            </a:extLst>
          </p:cNvPr>
          <p:cNvSpPr txBox="1"/>
          <p:nvPr/>
        </p:nvSpPr>
        <p:spPr>
          <a:xfrm>
            <a:off x="4913040" y="486765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Data Access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DE8B366-CF18-4F6C-A7CD-7B5D9E488A2F}"/>
              </a:ext>
            </a:extLst>
          </p:cNvPr>
          <p:cNvSpPr txBox="1"/>
          <p:nvPr/>
        </p:nvSpPr>
        <p:spPr>
          <a:xfrm>
            <a:off x="5663952" y="18723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UI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BF1423C2-D14E-488A-A644-BF56DC69BA59}"/>
              </a:ext>
            </a:extLst>
          </p:cNvPr>
          <p:cNvCxnSpPr>
            <a:stCxn id="5" idx="2"/>
          </p:cNvCxnSpPr>
          <p:nvPr/>
        </p:nvCxnSpPr>
        <p:spPr>
          <a:xfrm>
            <a:off x="5771964" y="2996952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3462561B-C31D-4B48-B629-7629B044A8DB}"/>
              </a:ext>
            </a:extLst>
          </p:cNvPr>
          <p:cNvCxnSpPr/>
          <p:nvPr/>
        </p:nvCxnSpPr>
        <p:spPr>
          <a:xfrm>
            <a:off x="5807968" y="450912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07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6072A8-9E5C-49E5-9628-09DF46A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Architectural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6DB7F5-715E-4A06-B679-A6E8A8B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Module patterns</a:t>
            </a:r>
          </a:p>
          <a:p>
            <a:pPr lvl="1"/>
            <a:r>
              <a:rPr lang="en-US" altLang="zh-CN" dirty="0"/>
              <a:t>Layered pattern</a:t>
            </a:r>
          </a:p>
          <a:p>
            <a:r>
              <a:rPr lang="en-US" altLang="zh-CN" b="1" dirty="0">
                <a:solidFill>
                  <a:schemeClr val="tx2"/>
                </a:solidFill>
                <a:highlight>
                  <a:srgbClr val="FFFF00"/>
                </a:highlight>
              </a:rPr>
              <a:t>Component-and-Connector patterns</a:t>
            </a:r>
          </a:p>
          <a:p>
            <a:pPr lvl="1"/>
            <a:r>
              <a:rPr lang="en-US" altLang="zh-CN" dirty="0"/>
              <a:t>Broker pattern</a:t>
            </a:r>
          </a:p>
          <a:p>
            <a:pPr lvl="1"/>
            <a:r>
              <a:rPr lang="en-US" altLang="zh-CN" dirty="0"/>
              <a:t>Model-View-Controller pattern</a:t>
            </a:r>
          </a:p>
          <a:p>
            <a:pPr lvl="1"/>
            <a:r>
              <a:rPr lang="en-US" altLang="zh-CN" dirty="0"/>
              <a:t>Pipe-and-Filter pattern</a:t>
            </a:r>
          </a:p>
          <a:p>
            <a:pPr lvl="1"/>
            <a:r>
              <a:rPr lang="en-US" altLang="zh-CN" dirty="0"/>
              <a:t>Client-Server pattern</a:t>
            </a:r>
          </a:p>
          <a:p>
            <a:pPr lvl="1"/>
            <a:r>
              <a:rPr lang="en-US" altLang="zh-CN" dirty="0"/>
              <a:t>Peer-to-Peer pattern</a:t>
            </a:r>
          </a:p>
          <a:p>
            <a:pPr lvl="1"/>
            <a:r>
              <a:rPr lang="en-US" altLang="zh-CN" dirty="0"/>
              <a:t>Service-Oriented Architecture (SOA) pattern</a:t>
            </a:r>
          </a:p>
          <a:p>
            <a:pPr lvl="1"/>
            <a:r>
              <a:rPr lang="en-US" altLang="zh-CN" dirty="0"/>
              <a:t>Publish-Subscribe pattern</a:t>
            </a:r>
          </a:p>
          <a:p>
            <a:pPr lvl="1"/>
            <a:r>
              <a:rPr lang="en-US" altLang="zh-CN" dirty="0"/>
              <a:t>Shared-Data pattern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Allocation patterns</a:t>
            </a:r>
          </a:p>
          <a:p>
            <a:pPr lvl="1"/>
            <a:r>
              <a:rPr lang="en-US" altLang="zh-CN" dirty="0"/>
              <a:t>Map-Reduce pattern</a:t>
            </a:r>
          </a:p>
          <a:p>
            <a:pPr lvl="1"/>
            <a:r>
              <a:rPr lang="en-US" altLang="zh-CN" dirty="0"/>
              <a:t>Multi-tier Pattern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BD625D9-881B-4508-9EF0-6D58FFF485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472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6072A8-9E5C-49E5-9628-09DF46A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Architectural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6DB7F5-715E-4A06-B679-A6E8A8B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Component-and-Connector patterns</a:t>
            </a:r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Broker pattern</a:t>
            </a:r>
          </a:p>
          <a:p>
            <a:pPr lvl="1"/>
            <a:r>
              <a:rPr lang="en-US" altLang="zh-CN" dirty="0"/>
              <a:t>Model-View-Controller pattern</a:t>
            </a:r>
          </a:p>
          <a:p>
            <a:pPr lvl="1"/>
            <a:r>
              <a:rPr lang="en-US" altLang="zh-CN" dirty="0"/>
              <a:t>Pipe-and-Filter pattern</a:t>
            </a:r>
          </a:p>
          <a:p>
            <a:pPr lvl="1"/>
            <a:r>
              <a:rPr lang="en-US" altLang="zh-CN" dirty="0"/>
              <a:t>Client-Server pattern</a:t>
            </a:r>
          </a:p>
          <a:p>
            <a:pPr lvl="1"/>
            <a:r>
              <a:rPr lang="en-US" altLang="zh-CN" dirty="0"/>
              <a:t>Peer-to-Peer pattern</a:t>
            </a:r>
          </a:p>
          <a:p>
            <a:pPr lvl="1"/>
            <a:r>
              <a:rPr lang="en-US" altLang="zh-CN" dirty="0"/>
              <a:t>Service-Oriented Architecture (SOA) pattern</a:t>
            </a:r>
          </a:p>
          <a:p>
            <a:pPr lvl="1"/>
            <a:r>
              <a:rPr lang="en-US" altLang="zh-CN" dirty="0"/>
              <a:t>Publish-Subscribe pattern</a:t>
            </a:r>
          </a:p>
          <a:p>
            <a:pPr lvl="1"/>
            <a:r>
              <a:rPr lang="en-US" altLang="zh-CN" dirty="0"/>
              <a:t>Shared-Data pattern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BD625D9-881B-4508-9EF0-6D58FFF485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643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b="1" dirty="0"/>
              <a:t>Context</a:t>
            </a:r>
            <a:r>
              <a:rPr lang="en-US" sz="2600" dirty="0"/>
              <a:t>: Many systems are constructed from a collection of services distributed across multiple servers</a:t>
            </a:r>
          </a:p>
          <a:p>
            <a:r>
              <a:rPr lang="en-US" sz="2600" b="1" dirty="0"/>
              <a:t>Problem</a:t>
            </a:r>
            <a:r>
              <a:rPr lang="en-US" sz="2600" dirty="0"/>
              <a:t>: How do we structure </a:t>
            </a:r>
            <a:r>
              <a:rPr lang="en-US" sz="2600" i="1" dirty="0">
                <a:solidFill>
                  <a:srgbClr val="C00000"/>
                </a:solidFill>
              </a:rPr>
              <a:t>distributed software </a:t>
            </a:r>
            <a:r>
              <a:rPr lang="en-US" sz="2600" dirty="0"/>
              <a:t>so that service users do not need to know the nature and location of service providers?</a:t>
            </a:r>
          </a:p>
          <a:p>
            <a:r>
              <a:rPr lang="en-US" sz="2600" b="1" dirty="0"/>
              <a:t>Solution</a:t>
            </a:r>
            <a:r>
              <a:rPr lang="en-US" sz="2600" dirty="0"/>
              <a:t>: The broker pattern separates clients from providers servers by inserting an </a:t>
            </a:r>
            <a:r>
              <a:rPr lang="en-US" sz="2600" i="1" dirty="0">
                <a:solidFill>
                  <a:srgbClr val="C00000"/>
                </a:solidFill>
              </a:rPr>
              <a:t>intermediary</a:t>
            </a:r>
            <a:r>
              <a:rPr lang="en-US" sz="2600" dirty="0"/>
              <a:t>, called a broker. </a:t>
            </a:r>
          </a:p>
          <a:p>
            <a:r>
              <a:rPr lang="en-US" sz="2600" dirty="0"/>
              <a:t>When a client needs a service, it queries a broker via a service interface. The broker then forwards the client’s service request to a server, which processes the request.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29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 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Overview</a:t>
            </a:r>
            <a:r>
              <a:rPr lang="en-US" dirty="0"/>
              <a:t>: The broker pattern defines a runtime component, called a </a:t>
            </a:r>
            <a:r>
              <a:rPr lang="en-US" i="1" dirty="0"/>
              <a:t>broker</a:t>
            </a:r>
            <a:r>
              <a:rPr lang="en-US" dirty="0"/>
              <a:t>, that mediates the communication between a number of clients and servers.</a:t>
            </a:r>
          </a:p>
          <a:p>
            <a:r>
              <a:rPr lang="en-US" b="1" dirty="0"/>
              <a:t>Elements</a:t>
            </a:r>
            <a:r>
              <a:rPr lang="en-US" dirty="0"/>
              <a:t>: </a:t>
            </a:r>
          </a:p>
          <a:p>
            <a:pPr lvl="1"/>
            <a:r>
              <a:rPr lang="en-US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Client,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requester of services</a:t>
            </a:r>
          </a:p>
          <a:p>
            <a:pPr lvl="1"/>
            <a:r>
              <a:rPr lang="en-US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Server,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provider of services</a:t>
            </a:r>
          </a:p>
          <a:p>
            <a:pPr lvl="1"/>
            <a:r>
              <a:rPr lang="en-US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Broker,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intermediary that locates an appropriate server to fulfill a client’s request, forwards the request to the server, and returns the results to the client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658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Constraints</a:t>
            </a:r>
            <a:r>
              <a:rPr lang="en-US" sz="3200" dirty="0"/>
              <a:t>: The client can only attach to a broker. The server can only attach to a broker.</a:t>
            </a:r>
          </a:p>
          <a:p>
            <a:r>
              <a:rPr lang="en-US" sz="3200" b="1" dirty="0"/>
              <a:t>Weaknesses</a:t>
            </a:r>
            <a:r>
              <a:rPr lang="en-US" sz="3200" dirty="0"/>
              <a:t>: </a:t>
            </a:r>
          </a:p>
          <a:p>
            <a:pPr lvl="1"/>
            <a:r>
              <a:rPr lang="en-US" sz="2800" dirty="0"/>
              <a:t>Brokers </a:t>
            </a:r>
            <a:r>
              <a:rPr lang="en-US" altLang="zh-CN" sz="2800" dirty="0">
                <a:highlight>
                  <a:srgbClr val="FFFF00"/>
                </a:highlight>
              </a:rPr>
              <a:t>add </a:t>
            </a:r>
            <a:r>
              <a:rPr lang="en-US" sz="2800" dirty="0">
                <a:highlight>
                  <a:srgbClr val="FFFF00"/>
                </a:highlight>
              </a:rPr>
              <a:t>latency </a:t>
            </a:r>
            <a:r>
              <a:rPr lang="en-US" sz="2800" dirty="0"/>
              <a:t>between clients and servers, and it may be a communication bottleneck.</a:t>
            </a:r>
          </a:p>
          <a:p>
            <a:pPr lvl="1"/>
            <a:r>
              <a:rPr lang="en-US" sz="2800" dirty="0"/>
              <a:t>The broker can be </a:t>
            </a:r>
            <a:r>
              <a:rPr lang="en-US" sz="2800" dirty="0">
                <a:highlight>
                  <a:srgbClr val="FFFF00"/>
                </a:highlight>
              </a:rPr>
              <a:t>a single point of failure (</a:t>
            </a:r>
            <a:r>
              <a:rPr lang="en-US" sz="2800" dirty="0"/>
              <a:t>this means if just this single component fails, the whole system fails)</a:t>
            </a:r>
          </a:p>
          <a:p>
            <a:pPr lvl="1"/>
            <a:r>
              <a:rPr lang="en-US" sz="2800" dirty="0"/>
              <a:t>A broker may be a target for </a:t>
            </a:r>
            <a:r>
              <a:rPr lang="en-US" sz="2800" dirty="0">
                <a:highlight>
                  <a:srgbClr val="FFFF00"/>
                </a:highlight>
              </a:rPr>
              <a:t>security</a:t>
            </a:r>
            <a:r>
              <a:rPr lang="en-US" sz="2800" dirty="0"/>
              <a:t> attacks.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06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6072A8-9E5C-49E5-9628-09DF46A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Architectural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6DB7F5-715E-4A06-B679-A6E8A8B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Component-and-Connector patterns</a:t>
            </a:r>
          </a:p>
          <a:p>
            <a:pPr lvl="1"/>
            <a:r>
              <a:rPr lang="en-US" altLang="zh-CN" dirty="0"/>
              <a:t>Broker pattern</a:t>
            </a:r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Model-View-Controller pattern</a:t>
            </a:r>
          </a:p>
          <a:p>
            <a:pPr lvl="1"/>
            <a:r>
              <a:rPr lang="en-US" altLang="zh-CN" dirty="0"/>
              <a:t>Pipe-and-Filter pattern</a:t>
            </a:r>
          </a:p>
          <a:p>
            <a:pPr lvl="1"/>
            <a:r>
              <a:rPr lang="en-US" altLang="zh-CN" dirty="0"/>
              <a:t>Client-Server pattern</a:t>
            </a:r>
          </a:p>
          <a:p>
            <a:pPr lvl="1"/>
            <a:r>
              <a:rPr lang="en-US" altLang="zh-CN" dirty="0"/>
              <a:t>Peer-to-Peer pattern</a:t>
            </a:r>
          </a:p>
          <a:p>
            <a:pPr lvl="1"/>
            <a:r>
              <a:rPr lang="en-US" altLang="zh-CN" dirty="0"/>
              <a:t>Service-Oriented Architecture (SOA) pattern</a:t>
            </a:r>
          </a:p>
          <a:p>
            <a:pPr lvl="1"/>
            <a:r>
              <a:rPr lang="en-US" altLang="zh-CN" dirty="0"/>
              <a:t>Publish-Subscribe pattern</a:t>
            </a:r>
          </a:p>
          <a:p>
            <a:pPr lvl="1"/>
            <a:r>
              <a:rPr lang="en-US" altLang="zh-CN" dirty="0"/>
              <a:t>Shared-Data pattern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BD625D9-881B-4508-9EF0-6D58FFF485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223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Context</a:t>
            </a:r>
            <a:r>
              <a:rPr lang="en-US" dirty="0"/>
              <a:t>: </a:t>
            </a:r>
            <a:r>
              <a:rPr lang="en-US" i="1" dirty="0"/>
              <a:t>User interface software </a:t>
            </a:r>
            <a:r>
              <a:rPr lang="en-US" dirty="0"/>
              <a:t>is the most frequently modified portion of an interactive application. </a:t>
            </a:r>
          </a:p>
          <a:p>
            <a:r>
              <a:rPr lang="en-US" b="1" dirty="0"/>
              <a:t>Problem</a:t>
            </a:r>
            <a:r>
              <a:rPr lang="en-US" dirty="0">
                <a:highlight>
                  <a:srgbClr val="FFFF00"/>
                </a:highlight>
              </a:rPr>
              <a:t>: How can user interface functionality be kept separate from application functionality and yet still be </a:t>
            </a:r>
            <a:r>
              <a:rPr lang="en-US" i="1" dirty="0">
                <a:highlight>
                  <a:srgbClr val="FFFF00"/>
                </a:highlight>
              </a:rPr>
              <a:t>responsive to user input</a:t>
            </a:r>
            <a:r>
              <a:rPr lang="en-US" dirty="0">
                <a:highlight>
                  <a:srgbClr val="FFFF00"/>
                </a:highlight>
              </a:rPr>
              <a:t>, or </a:t>
            </a:r>
            <a:r>
              <a:rPr lang="en-US" i="1" dirty="0">
                <a:highlight>
                  <a:srgbClr val="FFFF00"/>
                </a:highlight>
              </a:rPr>
              <a:t>to changes </a:t>
            </a:r>
            <a:r>
              <a:rPr lang="en-US" dirty="0">
                <a:highlight>
                  <a:srgbClr val="FFFF00"/>
                </a:highlight>
              </a:rPr>
              <a:t>in the underlying application’s data? </a:t>
            </a:r>
          </a:p>
          <a:p>
            <a:r>
              <a:rPr lang="en-US" dirty="0"/>
              <a:t>And how can </a:t>
            </a:r>
            <a:r>
              <a:rPr lang="en-US" i="1" dirty="0">
                <a:solidFill>
                  <a:srgbClr val="C00000"/>
                </a:solidFill>
              </a:rPr>
              <a:t>multiple views of the user interface </a:t>
            </a:r>
            <a:r>
              <a:rPr lang="en-US" dirty="0"/>
              <a:t>be created, maintained, and coordinated when the underlying application data changes?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007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The model-view-controller (MVC) pattern separates application functionality into three kinds of components:</a:t>
            </a:r>
          </a:p>
          <a:p>
            <a:pPr lvl="1">
              <a:spcBef>
                <a:spcPts val="0"/>
              </a:spcBef>
            </a:pPr>
            <a:r>
              <a:rPr lang="en-US" b="1" i="1" dirty="0"/>
              <a:t>A model</a:t>
            </a:r>
            <a:r>
              <a:rPr lang="en-US" dirty="0"/>
              <a:t>, which contains the application’s data</a:t>
            </a:r>
          </a:p>
          <a:p>
            <a:pPr lvl="1">
              <a:spcBef>
                <a:spcPts val="0"/>
              </a:spcBef>
            </a:pPr>
            <a:r>
              <a:rPr lang="en-US" b="1" i="1" dirty="0"/>
              <a:t>A view</a:t>
            </a:r>
            <a:r>
              <a:rPr lang="en-US" dirty="0"/>
              <a:t>, which displays some portion of the underlying data and interacts with the user</a:t>
            </a:r>
          </a:p>
          <a:p>
            <a:pPr lvl="1">
              <a:spcBef>
                <a:spcPts val="0"/>
              </a:spcBef>
            </a:pPr>
            <a:r>
              <a:rPr lang="en-US" b="1" i="1" dirty="0"/>
              <a:t>A controller</a:t>
            </a:r>
            <a:r>
              <a:rPr lang="en-US" dirty="0"/>
              <a:t>, which mediates between the model and the view and manages the notifications of state changes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115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/>
              <a:t>Patterns </a:t>
            </a:r>
            <a:r>
              <a:rPr lang="en-AU" dirty="0"/>
              <a:t>and Tactics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Elements</a:t>
            </a:r>
            <a:r>
              <a:rPr lang="en-US" sz="3200" dirty="0"/>
              <a:t>: t</a:t>
            </a:r>
            <a:r>
              <a:rPr lang="en-US" dirty="0"/>
              <a:t>he </a:t>
            </a:r>
            <a:r>
              <a:rPr lang="en-US" i="1" dirty="0"/>
              <a:t>model , view, </a:t>
            </a:r>
            <a:r>
              <a:rPr lang="en-US" altLang="zh-CN" dirty="0"/>
              <a:t>and</a:t>
            </a:r>
            <a:r>
              <a:rPr lang="en-US" altLang="zh-CN" i="1" dirty="0"/>
              <a:t> </a:t>
            </a:r>
            <a:r>
              <a:rPr lang="en-US" i="1" dirty="0"/>
              <a:t>controller</a:t>
            </a:r>
          </a:p>
          <a:p>
            <a:r>
              <a:rPr lang="en-US" altLang="zh-CN" b="1" dirty="0"/>
              <a:t>Relations</a:t>
            </a:r>
            <a:r>
              <a:rPr lang="en-US" altLang="zh-CN" dirty="0"/>
              <a:t>: The </a:t>
            </a:r>
            <a:r>
              <a:rPr lang="en-US" altLang="zh-CN" i="1" dirty="0"/>
              <a:t>notifies </a:t>
            </a:r>
            <a:r>
              <a:rPr lang="en-US" altLang="zh-CN" dirty="0"/>
              <a:t>relation connects instances of model, view, and controller, notifying elements of relevant state changes.</a:t>
            </a:r>
          </a:p>
          <a:p>
            <a:r>
              <a:rPr lang="en-US" altLang="zh-CN" b="1" dirty="0"/>
              <a:t>Constraints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There must be at least one instance for each of model, view, and controller.</a:t>
            </a:r>
          </a:p>
          <a:p>
            <a:pPr lvl="1"/>
            <a:r>
              <a:rPr lang="en-US" altLang="zh-CN" dirty="0"/>
              <a:t>The model component should not interact directly with the controller.</a:t>
            </a:r>
          </a:p>
          <a:p>
            <a:r>
              <a:rPr lang="en-US" altLang="zh-CN" b="1" dirty="0"/>
              <a:t>Weaknesses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complexity may not be worth it for simple user interfaces.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83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6072A8-9E5C-49E5-9628-09DF46A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Architectural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6DB7F5-715E-4A06-B679-A6E8A8B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Component-and-Connector patterns</a:t>
            </a:r>
          </a:p>
          <a:p>
            <a:pPr lvl="1"/>
            <a:r>
              <a:rPr lang="en-US" altLang="zh-CN" dirty="0"/>
              <a:t>Broker pattern</a:t>
            </a:r>
          </a:p>
          <a:p>
            <a:pPr lvl="1"/>
            <a:r>
              <a:rPr lang="en-US" altLang="zh-CN" dirty="0"/>
              <a:t>Model-View-Controller pattern</a:t>
            </a:r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Pipe-and-Filter pattern</a:t>
            </a:r>
          </a:p>
          <a:p>
            <a:pPr lvl="1"/>
            <a:r>
              <a:rPr lang="en-US" altLang="zh-CN" dirty="0"/>
              <a:t>Client-Server pattern</a:t>
            </a:r>
          </a:p>
          <a:p>
            <a:pPr lvl="1"/>
            <a:r>
              <a:rPr lang="en-US" altLang="zh-CN" dirty="0"/>
              <a:t>Peer-to-Peer pattern</a:t>
            </a:r>
          </a:p>
          <a:p>
            <a:pPr lvl="1"/>
            <a:r>
              <a:rPr lang="en-US" altLang="zh-CN" dirty="0"/>
              <a:t>Service-Oriented Architecture (SOA) pattern</a:t>
            </a:r>
          </a:p>
          <a:p>
            <a:pPr lvl="1"/>
            <a:r>
              <a:rPr lang="en-US" altLang="zh-CN" dirty="0"/>
              <a:t>Publish-Subscribe pattern</a:t>
            </a:r>
          </a:p>
          <a:p>
            <a:pPr lvl="1"/>
            <a:r>
              <a:rPr lang="en-US" altLang="zh-CN" dirty="0"/>
              <a:t>Shared-Data pattern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BD625D9-881B-4508-9EF0-6D58FFF485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904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and Filter</a:t>
            </a:r>
            <a:r>
              <a:rPr lang="en-US" baseline="0" dirty="0"/>
              <a:t>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Context: </a:t>
            </a:r>
            <a:r>
              <a:rPr lang="en-US" altLang="zh-CN" dirty="0"/>
              <a:t>Streaming data processing</a:t>
            </a:r>
            <a:endParaRPr lang="en-US" dirty="0"/>
          </a:p>
          <a:p>
            <a:r>
              <a:rPr lang="en-US" b="1" dirty="0"/>
              <a:t>Problem: </a:t>
            </a:r>
            <a:r>
              <a:rPr lang="en-US" dirty="0">
                <a:highlight>
                  <a:srgbClr val="FFFF00"/>
                </a:highlight>
              </a:rPr>
              <a:t>How to speed up the data processing? </a:t>
            </a:r>
          </a:p>
          <a:p>
            <a:r>
              <a:rPr lang="en-US" b="1" dirty="0"/>
              <a:t>Solution: </a:t>
            </a:r>
            <a:r>
              <a:rPr lang="en-US" dirty="0"/>
              <a:t>Data arrives at a filter’s input port, is transformed, and then is passed via its output port through a pipe to the next filter.</a:t>
            </a:r>
          </a:p>
          <a:p>
            <a:r>
              <a:rPr lang="en-US" dirty="0"/>
              <a:t>A single filter can consume data from, or produce data to, one or more ports.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DD6F9FE-6F41-4284-8CE7-57B3754E4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4581129"/>
            <a:ext cx="5368876" cy="219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31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and Filter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Elements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Filter, </a:t>
            </a:r>
            <a:r>
              <a:rPr lang="en-US" dirty="0"/>
              <a:t>which is a component that transforms data read on its input port to data written on its output port. </a:t>
            </a:r>
          </a:p>
          <a:p>
            <a:pPr lvl="1"/>
            <a:r>
              <a:rPr lang="en-US" i="1" dirty="0"/>
              <a:t>Pipe, </a:t>
            </a:r>
            <a:r>
              <a:rPr lang="en-US" dirty="0"/>
              <a:t>which is a connector that conveys data from a filter’s output port to another filter’s input port. </a:t>
            </a:r>
          </a:p>
          <a:p>
            <a:r>
              <a:rPr lang="en-US" b="1" dirty="0"/>
              <a:t>Relations</a:t>
            </a:r>
            <a:r>
              <a:rPr lang="en-US" dirty="0"/>
              <a:t>: The </a:t>
            </a:r>
            <a:r>
              <a:rPr lang="en-US" i="1" dirty="0"/>
              <a:t>attachment </a:t>
            </a:r>
            <a:r>
              <a:rPr lang="en-US" dirty="0"/>
              <a:t>relation associates the output of filters with the input of pipes and vice versa.</a:t>
            </a:r>
          </a:p>
          <a:p>
            <a:r>
              <a:rPr lang="en-US" b="1" dirty="0"/>
              <a:t>Constraints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Connected filters must agree on the type of data being passed along the connecting pipe.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49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6072A8-9E5C-49E5-9628-09DF46A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Architectural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6DB7F5-715E-4A06-B679-A6E8A8B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Component-and-Connector patterns</a:t>
            </a:r>
          </a:p>
          <a:p>
            <a:pPr lvl="1"/>
            <a:r>
              <a:rPr lang="en-US" altLang="zh-CN" dirty="0"/>
              <a:t>Broker pattern</a:t>
            </a:r>
          </a:p>
          <a:p>
            <a:pPr lvl="1"/>
            <a:r>
              <a:rPr lang="en-US" altLang="zh-CN" dirty="0"/>
              <a:t>Model-View-Controller pattern</a:t>
            </a:r>
          </a:p>
          <a:p>
            <a:pPr lvl="1"/>
            <a:r>
              <a:rPr lang="en-US" altLang="zh-CN" dirty="0"/>
              <a:t>Pipe-and-Filter pattern</a:t>
            </a:r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Client-Server pattern</a:t>
            </a:r>
          </a:p>
          <a:p>
            <a:pPr lvl="1"/>
            <a:r>
              <a:rPr lang="en-US" altLang="zh-CN" dirty="0"/>
              <a:t>Peer-to-Peer pattern</a:t>
            </a:r>
          </a:p>
          <a:p>
            <a:pPr lvl="1"/>
            <a:r>
              <a:rPr lang="en-US" altLang="zh-CN" dirty="0"/>
              <a:t>Service-Oriented Architecture (SOA) pattern</a:t>
            </a:r>
          </a:p>
          <a:p>
            <a:pPr lvl="1"/>
            <a:r>
              <a:rPr lang="en-US" altLang="zh-CN" dirty="0"/>
              <a:t>Publish-Subscribe pattern</a:t>
            </a:r>
          </a:p>
          <a:p>
            <a:pPr lvl="1"/>
            <a:r>
              <a:rPr lang="en-US" altLang="zh-CN" dirty="0"/>
              <a:t>Shared-Data pattern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BD625D9-881B-4508-9EF0-6D58FFF485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27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Context: </a:t>
            </a:r>
            <a:r>
              <a:rPr lang="en-US" dirty="0"/>
              <a:t>There are </a:t>
            </a:r>
            <a:r>
              <a:rPr lang="en-US" i="1" dirty="0">
                <a:solidFill>
                  <a:srgbClr val="C00000"/>
                </a:solidFill>
              </a:rPr>
              <a:t>shared resources and services </a:t>
            </a:r>
            <a:r>
              <a:rPr lang="en-US" dirty="0"/>
              <a:t>that large numbers of distributed clients wish to access, and for which we wish to </a:t>
            </a:r>
            <a:r>
              <a:rPr lang="en-US" i="1" dirty="0">
                <a:solidFill>
                  <a:srgbClr val="C00000"/>
                </a:solidFill>
              </a:rPr>
              <a:t>control access or quality of service</a:t>
            </a:r>
            <a:r>
              <a:rPr lang="en-US" dirty="0"/>
              <a:t>.</a:t>
            </a:r>
          </a:p>
          <a:p>
            <a:r>
              <a:rPr lang="en-US" b="1" dirty="0"/>
              <a:t>Problem: </a:t>
            </a:r>
            <a:r>
              <a:rPr lang="en-US" altLang="zh-CN" dirty="0"/>
              <a:t>T</a:t>
            </a:r>
            <a:r>
              <a:rPr lang="en-US" dirty="0"/>
              <a:t>o improve </a:t>
            </a:r>
            <a:r>
              <a:rPr lang="en-US" dirty="0">
                <a:highlight>
                  <a:srgbClr val="FFFF00"/>
                </a:highlight>
              </a:rPr>
              <a:t>scalability and availability </a:t>
            </a:r>
            <a:r>
              <a:rPr lang="en-US" dirty="0"/>
              <a:t>by </a:t>
            </a:r>
            <a:r>
              <a:rPr lang="en-US" i="1" dirty="0">
                <a:solidFill>
                  <a:srgbClr val="C00000"/>
                </a:solidFill>
              </a:rPr>
              <a:t>centralizing the control </a:t>
            </a:r>
            <a:r>
              <a:rPr lang="en-US" dirty="0"/>
              <a:t>of these resources and services.</a:t>
            </a:r>
          </a:p>
          <a:p>
            <a:r>
              <a:rPr lang="en-US" b="1" dirty="0"/>
              <a:t>Solution: </a:t>
            </a:r>
            <a:r>
              <a:rPr lang="en-US" dirty="0"/>
              <a:t>Clients interact by requesting services of servers. </a:t>
            </a:r>
          </a:p>
          <a:p>
            <a:r>
              <a:rPr lang="en-US" dirty="0"/>
              <a:t>Some components may act as both clients and servers. There may be one central server or multiple distributed ones.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874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  <a:r>
              <a:rPr lang="en-US" baseline="0" dirty="0"/>
              <a:t>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07C58E-B732-4F92-8512-6D78D2FD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16" b="-1343"/>
          <a:stretch/>
        </p:blipFill>
        <p:spPr bwMode="auto">
          <a:xfrm>
            <a:off x="2423593" y="1196753"/>
            <a:ext cx="7393991" cy="516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917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Elements</a:t>
            </a:r>
            <a:r>
              <a:rPr lang="en-US" sz="3200" dirty="0"/>
              <a:t>: </a:t>
            </a:r>
          </a:p>
          <a:p>
            <a:pPr lvl="1"/>
            <a:r>
              <a:rPr lang="en-US" sz="2800" i="1" dirty="0"/>
              <a:t>Client, </a:t>
            </a:r>
            <a:r>
              <a:rPr lang="en-US" sz="2800" dirty="0"/>
              <a:t>a component that invokes services of a server component.</a:t>
            </a:r>
          </a:p>
          <a:p>
            <a:pPr lvl="1"/>
            <a:r>
              <a:rPr lang="en-US" sz="2800" i="1" dirty="0"/>
              <a:t>Server: </a:t>
            </a:r>
            <a:r>
              <a:rPr lang="en-US" sz="2800" dirty="0"/>
              <a:t>a component that provides services to clients. Servers have ports that describe the services they provide. </a:t>
            </a:r>
          </a:p>
          <a:p>
            <a:pPr lvl="1"/>
            <a:r>
              <a:rPr lang="en-US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Request/reply connector</a:t>
            </a:r>
            <a:r>
              <a:rPr lang="en-US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data connector employing a request/reply protocol. </a:t>
            </a:r>
            <a:r>
              <a:rPr lang="en-US" dirty="0"/>
              <a:t>Important characteristics include whether the calls are local or remote, and whether data is encrypted.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928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  <a:r>
              <a:rPr lang="en-US" baseline="0" dirty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Relations</a:t>
            </a:r>
            <a:r>
              <a:rPr lang="en-US" sz="3200" dirty="0"/>
              <a:t>: The </a:t>
            </a:r>
            <a:r>
              <a:rPr lang="en-US" sz="3200" i="1" dirty="0"/>
              <a:t>attachment </a:t>
            </a:r>
            <a:r>
              <a:rPr lang="en-US" sz="3200" dirty="0"/>
              <a:t>relation associates clients with servers.</a:t>
            </a:r>
          </a:p>
          <a:p>
            <a:r>
              <a:rPr lang="en-US" sz="3200" b="1" dirty="0"/>
              <a:t>Constraints</a:t>
            </a:r>
            <a:r>
              <a:rPr lang="en-US" sz="3200" dirty="0"/>
              <a:t>: </a:t>
            </a:r>
          </a:p>
          <a:p>
            <a:pPr lvl="1"/>
            <a:r>
              <a:rPr lang="en-US" sz="2800" dirty="0"/>
              <a:t>Clients are connected to servers through request/reply </a:t>
            </a:r>
            <a:r>
              <a:rPr lang="en-US" dirty="0"/>
              <a:t>connectors.</a:t>
            </a:r>
          </a:p>
          <a:p>
            <a:pPr lvl="1"/>
            <a:r>
              <a:rPr lang="en-US" sz="2800" dirty="0"/>
              <a:t>Server components can be clients to other servers.</a:t>
            </a:r>
          </a:p>
          <a:p>
            <a:r>
              <a:rPr lang="en-US" sz="3200" b="1" dirty="0"/>
              <a:t>Weaknesses</a:t>
            </a:r>
            <a:r>
              <a:rPr lang="en-US" sz="3200" dirty="0"/>
              <a:t>: </a:t>
            </a:r>
          </a:p>
          <a:p>
            <a:pPr lvl="1"/>
            <a:r>
              <a:rPr lang="en-US" dirty="0"/>
              <a:t>Server can be a performance bottleneck.</a:t>
            </a:r>
          </a:p>
          <a:p>
            <a:pPr lvl="1"/>
            <a:r>
              <a:rPr lang="en-US" dirty="0"/>
              <a:t>Server can be a single point of failure.</a:t>
            </a:r>
          </a:p>
          <a:p>
            <a:pPr lvl="1"/>
            <a:r>
              <a:rPr lang="en-US" dirty="0"/>
              <a:t>Decisions about where to locate functionality (in the client or in the server) are often complex and costly to change after a system has been built.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7655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6072A8-9E5C-49E5-9628-09DF46A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Architectural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6DB7F5-715E-4A06-B679-A6E8A8B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Component-and-Connector patterns</a:t>
            </a:r>
          </a:p>
          <a:p>
            <a:pPr lvl="1"/>
            <a:r>
              <a:rPr lang="en-US" altLang="zh-CN" dirty="0"/>
              <a:t>Broker pattern</a:t>
            </a:r>
          </a:p>
          <a:p>
            <a:pPr lvl="1"/>
            <a:r>
              <a:rPr lang="en-US" altLang="zh-CN" dirty="0"/>
              <a:t>Model-View-Controller pattern</a:t>
            </a:r>
          </a:p>
          <a:p>
            <a:pPr lvl="1"/>
            <a:r>
              <a:rPr lang="en-US" altLang="zh-CN" dirty="0"/>
              <a:t>Pipe-and-Filter pattern</a:t>
            </a:r>
          </a:p>
          <a:p>
            <a:pPr lvl="1"/>
            <a:r>
              <a:rPr lang="en-US" altLang="zh-CN" dirty="0"/>
              <a:t>Client-Server pattern</a:t>
            </a:r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Peer-to-Peer pattern</a:t>
            </a:r>
          </a:p>
          <a:p>
            <a:pPr lvl="1"/>
            <a:r>
              <a:rPr lang="en-US" altLang="zh-CN" dirty="0"/>
              <a:t>Service-Oriented Architecture (SOA) pattern</a:t>
            </a:r>
          </a:p>
          <a:p>
            <a:pPr lvl="1"/>
            <a:r>
              <a:rPr lang="en-US" altLang="zh-CN" dirty="0"/>
              <a:t>Publish-Subscribe pattern</a:t>
            </a:r>
          </a:p>
          <a:p>
            <a:pPr lvl="1"/>
            <a:r>
              <a:rPr lang="en-US" altLang="zh-CN" dirty="0"/>
              <a:t>Shared-Data pattern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BD625D9-881B-4508-9EF0-6D58FFF485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964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Learning 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By the end of this lesson you will be able to:</a:t>
            </a:r>
          </a:p>
          <a:p>
            <a:pPr lvl="1"/>
            <a:r>
              <a:rPr lang="en-AU" sz="3600" dirty="0"/>
              <a:t>Understand how patterns achieve quality attributes</a:t>
            </a:r>
          </a:p>
          <a:p>
            <a:pPr lvl="1"/>
            <a:r>
              <a:rPr lang="en-AU" sz="3600" dirty="0"/>
              <a:t>Understand relation between tactics and patterns</a:t>
            </a:r>
          </a:p>
          <a:p>
            <a:pPr lvl="1"/>
            <a:r>
              <a:rPr lang="en-AU" sz="3600" dirty="0"/>
              <a:t>Know how to use tactics together</a:t>
            </a:r>
          </a:p>
          <a:p>
            <a:pPr marL="457200" lvl="1" indent="0">
              <a:buNone/>
            </a:pPr>
            <a:endParaRPr lang="en-GB" sz="3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655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Context: </a:t>
            </a:r>
            <a:r>
              <a:rPr lang="en-US" sz="3200" i="1" dirty="0"/>
              <a:t>Distributed computational entities </a:t>
            </a:r>
            <a:r>
              <a:rPr lang="en-US" sz="3200" dirty="0"/>
              <a:t>need to </a:t>
            </a:r>
            <a:r>
              <a:rPr lang="en-US" sz="3200" i="1" dirty="0"/>
              <a:t>cooperate and collaborate </a:t>
            </a:r>
            <a:r>
              <a:rPr lang="en-US" sz="3200" dirty="0"/>
              <a:t>to provide a service to a distributed community of users.</a:t>
            </a:r>
          </a:p>
          <a:p>
            <a:r>
              <a:rPr lang="en-US" sz="3200" b="1" dirty="0"/>
              <a:t>Problem: </a:t>
            </a:r>
            <a:r>
              <a:rPr lang="en-US" sz="3200" dirty="0"/>
              <a:t>How can a set of “equal” distributed computational entities be connected to each other via a common protocol, such that they can organize and share their services with high </a:t>
            </a:r>
            <a:r>
              <a:rPr lang="en-US" sz="3200" dirty="0">
                <a:highlight>
                  <a:srgbClr val="FFFF00"/>
                </a:highlight>
              </a:rPr>
              <a:t>availability and scalability</a:t>
            </a:r>
            <a:r>
              <a:rPr lang="en-US" sz="3200" dirty="0"/>
              <a:t>?</a:t>
            </a:r>
          </a:p>
          <a:p>
            <a:r>
              <a:rPr lang="en-US" sz="3200" b="1" dirty="0"/>
              <a:t>Solution: </a:t>
            </a:r>
            <a:r>
              <a:rPr lang="en-US" sz="3200" dirty="0"/>
              <a:t>In the peer-to-peer (P2P) pattern, components directly interact as peers. All peers are “equal”. </a:t>
            </a:r>
          </a:p>
          <a:p>
            <a:r>
              <a:rPr lang="en-US" sz="3200" dirty="0"/>
              <a:t>Peer-to-peer communication is typically a request/reply interaction </a:t>
            </a:r>
            <a:r>
              <a:rPr lang="en-US" sz="3200" i="1" dirty="0">
                <a:solidFill>
                  <a:srgbClr val="C00000"/>
                </a:solidFill>
              </a:rPr>
              <a:t>without the asymmetry </a:t>
            </a:r>
            <a:r>
              <a:rPr lang="en-US" sz="3200" dirty="0"/>
              <a:t>found in the client-server pattern.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859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</a:t>
            </a:r>
            <a:r>
              <a:rPr lang="en-US" baseline="0" dirty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Elements</a:t>
            </a:r>
            <a:r>
              <a:rPr lang="en-US" sz="3200" dirty="0"/>
              <a:t>: </a:t>
            </a:r>
          </a:p>
          <a:p>
            <a:pPr lvl="1"/>
            <a:r>
              <a:rPr lang="en-US" sz="2800" i="1" dirty="0"/>
              <a:t>Peer, </a:t>
            </a:r>
            <a:r>
              <a:rPr lang="en-US" sz="2800" dirty="0"/>
              <a:t>which is an independent component running on a network node.</a:t>
            </a:r>
          </a:p>
          <a:p>
            <a:pPr lvl="1"/>
            <a:r>
              <a:rPr lang="en-US" sz="2800" i="1" dirty="0"/>
              <a:t>Request/reply connector, </a:t>
            </a:r>
            <a:r>
              <a:rPr lang="en-US" sz="2800" dirty="0"/>
              <a:t>which is used to connect to the peer network.</a:t>
            </a:r>
          </a:p>
          <a:p>
            <a:r>
              <a:rPr lang="en-US" sz="3200" b="1" dirty="0"/>
              <a:t>Relations</a:t>
            </a:r>
            <a:r>
              <a:rPr lang="en-US" sz="3200" dirty="0"/>
              <a:t>: The relation associates peers with their connectors. Attachments may change at runtime.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718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Constraints</a:t>
            </a:r>
            <a:r>
              <a:rPr lang="en-US" sz="3200" dirty="0"/>
              <a:t>:</a:t>
            </a:r>
          </a:p>
          <a:p>
            <a:pPr lvl="1"/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allowable attachments to any given peer</a:t>
            </a:r>
          </a:p>
          <a:p>
            <a:pPr lvl="1"/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hops used for searching for a peer</a:t>
            </a:r>
          </a:p>
          <a:p>
            <a:pPr lvl="1"/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peers know about which other peers</a:t>
            </a:r>
          </a:p>
          <a:p>
            <a:pPr lvl="1"/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P2P networks are organized with star topologies, in which peers only connect to </a:t>
            </a:r>
            <a:r>
              <a:rPr lang="en-US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supernodes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3200" b="1" dirty="0"/>
              <a:t>Weaknesses</a:t>
            </a:r>
            <a:r>
              <a:rPr lang="en-US" sz="3200" dirty="0"/>
              <a:t>: </a:t>
            </a:r>
          </a:p>
          <a:p>
            <a:pPr lvl="1"/>
            <a:r>
              <a:rPr lang="en-US" sz="2800" dirty="0"/>
              <a:t>Managing data consistency, data/service availability, backup, and recovery are all more complex.</a:t>
            </a:r>
          </a:p>
          <a:p>
            <a:pPr lvl="1"/>
            <a:r>
              <a:rPr lang="en-US" sz="2800" dirty="0"/>
              <a:t>Small peer-to-peer systems may not be able to achieve quality goals such as performance and availability.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858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6072A8-9E5C-49E5-9628-09DF46A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Architectural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6DB7F5-715E-4A06-B679-A6E8A8B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Component-and-Connector patterns</a:t>
            </a:r>
          </a:p>
          <a:p>
            <a:pPr lvl="1"/>
            <a:r>
              <a:rPr lang="en-US" altLang="zh-CN" dirty="0"/>
              <a:t>Broker pattern</a:t>
            </a:r>
          </a:p>
          <a:p>
            <a:pPr lvl="1"/>
            <a:r>
              <a:rPr lang="en-US" altLang="zh-CN" dirty="0"/>
              <a:t>Model-View-Controller pattern</a:t>
            </a:r>
          </a:p>
          <a:p>
            <a:pPr lvl="1"/>
            <a:r>
              <a:rPr lang="en-US" altLang="zh-CN" dirty="0"/>
              <a:t>Pipe-and-Filter pattern</a:t>
            </a:r>
          </a:p>
          <a:p>
            <a:pPr lvl="1"/>
            <a:r>
              <a:rPr lang="en-US" altLang="zh-CN" dirty="0"/>
              <a:t>Client-Server pattern</a:t>
            </a:r>
          </a:p>
          <a:p>
            <a:pPr lvl="1"/>
            <a:r>
              <a:rPr lang="en-US" altLang="zh-CN" dirty="0"/>
              <a:t>Peer-to-Peer pattern</a:t>
            </a:r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Service-Oriented Architecture (SOA) pattern</a:t>
            </a:r>
          </a:p>
          <a:p>
            <a:pPr lvl="1"/>
            <a:r>
              <a:rPr lang="en-US" altLang="zh-CN" dirty="0"/>
              <a:t>Publish-Subscribe pattern</a:t>
            </a:r>
          </a:p>
          <a:p>
            <a:pPr lvl="1"/>
            <a:r>
              <a:rPr lang="en-US" altLang="zh-CN" dirty="0"/>
              <a:t>Shared-Data pattern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BD625D9-881B-4508-9EF0-6D58FFF485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1858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Oriented Architecture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400" b="1" dirty="0"/>
              <a:t>Context</a:t>
            </a:r>
            <a:r>
              <a:rPr lang="en-US" sz="2400" dirty="0"/>
              <a:t>: Service consumers need to be able to </a:t>
            </a:r>
            <a:r>
              <a:rPr lang="en-US" sz="2400" i="1" dirty="0">
                <a:solidFill>
                  <a:srgbClr val="C00000"/>
                </a:solidFill>
              </a:rPr>
              <a:t>understand and use services without any knowledge </a:t>
            </a:r>
            <a:r>
              <a:rPr lang="en-US" sz="2400" dirty="0"/>
              <a:t>of their implementation.</a:t>
            </a:r>
          </a:p>
          <a:p>
            <a:r>
              <a:rPr lang="en-US" sz="2400" b="1" dirty="0"/>
              <a:t>Problem</a:t>
            </a:r>
            <a:r>
              <a:rPr lang="en-US" sz="2400" dirty="0"/>
              <a:t>: How can we support </a:t>
            </a:r>
            <a:r>
              <a:rPr lang="en-US" sz="2400" i="1" dirty="0">
                <a:solidFill>
                  <a:srgbClr val="C00000"/>
                </a:solidFill>
              </a:rPr>
              <a:t>interoperability</a:t>
            </a:r>
            <a:r>
              <a:rPr lang="en-US" sz="2400" dirty="0"/>
              <a:t> of distributed components running on different platforms and written in different implementation languages, provided by different organizations, and distributed across the Internet? </a:t>
            </a:r>
          </a:p>
          <a:p>
            <a:r>
              <a:rPr lang="en-US" sz="2400" b="1" dirty="0"/>
              <a:t>Solution</a:t>
            </a:r>
            <a:r>
              <a:rPr lang="en-US" sz="2400" dirty="0"/>
              <a:t>: The service-oriented architecture (SOA) pattern describes a collection of distributed components that provide and/or consume services.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793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Oriented Architecture Solution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Elements</a:t>
            </a:r>
            <a:r>
              <a:rPr lang="en-US" sz="2400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Components</a:t>
            </a:r>
            <a:r>
              <a:rPr lang="en-US" dirty="0"/>
              <a:t>:</a:t>
            </a:r>
          </a:p>
          <a:p>
            <a:pPr lvl="2">
              <a:spcBef>
                <a:spcPts val="0"/>
              </a:spcBef>
            </a:pPr>
            <a:r>
              <a:rPr lang="en-US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providers,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provide one or more services through published interfaces. </a:t>
            </a:r>
          </a:p>
          <a:p>
            <a:pPr lvl="2">
              <a:spcBef>
                <a:spcPts val="0"/>
              </a:spcBef>
            </a:pPr>
            <a:r>
              <a:rPr lang="en-US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consumers,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invoke services directly or through an intermediary.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E</a:t>
            </a:r>
            <a:r>
              <a:rPr lang="en-US" altLang="zh-CN" i="1" dirty="0"/>
              <a:t>nterprise </a:t>
            </a:r>
            <a:r>
              <a:rPr lang="en-US" i="1" dirty="0"/>
              <a:t>Service Bus (ESB), </a:t>
            </a:r>
            <a:r>
              <a:rPr lang="en-US" dirty="0"/>
              <a:t>which is an </a:t>
            </a:r>
            <a:r>
              <a:rPr lang="en-US" b="1" i="1" dirty="0">
                <a:solidFill>
                  <a:schemeClr val="tx2"/>
                </a:solidFill>
              </a:rPr>
              <a:t>intermediary element </a:t>
            </a:r>
            <a:r>
              <a:rPr lang="en-US" dirty="0"/>
              <a:t>that can route and transform messages between service providers and consumers.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Registry of services, </a:t>
            </a:r>
            <a:r>
              <a:rPr lang="en-US" dirty="0"/>
              <a:t>which may be used by providers to register their services and by consumers to discover services at runtime.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19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Oriented Architecture Solution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Connectors:</a:t>
            </a:r>
          </a:p>
          <a:p>
            <a:pPr lvl="2"/>
            <a:r>
              <a:rPr lang="en-US" sz="2400" i="1" dirty="0"/>
              <a:t>SOAP connector, </a:t>
            </a:r>
            <a:r>
              <a:rPr lang="en-US" sz="2400" dirty="0"/>
              <a:t>which uses the SOAP protocol for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synchronous communication between web services, typically over HTTP.</a:t>
            </a:r>
          </a:p>
          <a:p>
            <a:pPr lvl="2"/>
            <a:r>
              <a:rPr lang="en-US" sz="2400" i="1" dirty="0"/>
              <a:t>REST connector, </a:t>
            </a:r>
            <a:r>
              <a:rPr lang="en-US" sz="2400" dirty="0"/>
              <a:t>which relies on the basic request/reply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of the HTTP protocol.</a:t>
            </a:r>
          </a:p>
          <a:p>
            <a:pPr lvl="2"/>
            <a:r>
              <a:rPr lang="en-US" sz="2400" i="1" dirty="0"/>
              <a:t>Asynchronous messaging connector, </a:t>
            </a:r>
            <a:r>
              <a:rPr lang="en-US" sz="2400" dirty="0"/>
              <a:t>which uses a 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messaging system to offer point-to-point or publish-subscribe </a:t>
            </a:r>
            <a:r>
              <a:rPr lang="en-US" b="0" i="1" u="none" strike="noStrike" kern="1200" baseline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asynchronous message exchanges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328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</a:t>
            </a:r>
            <a:r>
              <a:rPr lang="en-US" baseline="0" dirty="0"/>
              <a:t> Oriented Architecture Solution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Constraints</a:t>
            </a:r>
            <a:r>
              <a:rPr lang="en-US" dirty="0"/>
              <a:t>: Service consumers are connected to service providers, but intermediary components (e.g., ESB, registry) may be used.</a:t>
            </a:r>
          </a:p>
          <a:p>
            <a:r>
              <a:rPr lang="en-US" b="1" dirty="0">
                <a:solidFill>
                  <a:schemeClr val="tx2"/>
                </a:solidFill>
              </a:rPr>
              <a:t>Weaknesses</a:t>
            </a:r>
            <a:r>
              <a:rPr lang="en-US" dirty="0"/>
              <a:t>: </a:t>
            </a:r>
          </a:p>
          <a:p>
            <a:pPr lvl="1"/>
            <a:r>
              <a:rPr lang="en-US" b="0" i="0" u="none" strike="noStrike" kern="1200" baseline="0" dirty="0">
                <a:solidFill>
                  <a:schemeClr val="tx1"/>
                </a:solidFill>
              </a:rPr>
              <a:t>You don’t control the evolution of independent services.</a:t>
            </a:r>
          </a:p>
          <a:p>
            <a:pPr lvl="1"/>
            <a:r>
              <a:rPr lang="en-US" b="0" i="0" u="none" strike="noStrike" kern="1200" baseline="0" dirty="0">
                <a:solidFill>
                  <a:schemeClr val="tx1"/>
                </a:solidFill>
              </a:rPr>
              <a:t>There is a </a:t>
            </a:r>
            <a:r>
              <a:rPr lang="en-US" b="0" i="1" u="none" strike="noStrike" kern="1200" baseline="0" dirty="0">
                <a:solidFill>
                  <a:srgbClr val="C00000"/>
                </a:solidFill>
              </a:rPr>
              <a:t>performance overhead associated with the middleware</a:t>
            </a:r>
            <a:r>
              <a:rPr lang="en-US" b="0" i="0" u="none" strike="noStrike" kern="1200" baseline="0" dirty="0">
                <a:solidFill>
                  <a:schemeClr val="tx1"/>
                </a:solidFill>
              </a:rPr>
              <a:t>, which may be performance bottlenecks, and typically do not provide performance guarantees.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619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6072A8-9E5C-49E5-9628-09DF46A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Architectural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6DB7F5-715E-4A06-B679-A6E8A8B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Component-and-Connector patterns</a:t>
            </a:r>
          </a:p>
          <a:p>
            <a:pPr lvl="1"/>
            <a:r>
              <a:rPr lang="en-US" altLang="zh-CN" dirty="0"/>
              <a:t>Broker pattern</a:t>
            </a:r>
          </a:p>
          <a:p>
            <a:pPr lvl="1"/>
            <a:r>
              <a:rPr lang="en-US" altLang="zh-CN" dirty="0"/>
              <a:t>Model-View-Controller pattern</a:t>
            </a:r>
          </a:p>
          <a:p>
            <a:pPr lvl="1"/>
            <a:r>
              <a:rPr lang="en-US" altLang="zh-CN" dirty="0"/>
              <a:t>Pipe-and-Filter pattern</a:t>
            </a:r>
          </a:p>
          <a:p>
            <a:pPr lvl="1"/>
            <a:r>
              <a:rPr lang="en-US" altLang="zh-CN" dirty="0"/>
              <a:t>Client-Server pattern</a:t>
            </a:r>
          </a:p>
          <a:p>
            <a:pPr lvl="1"/>
            <a:r>
              <a:rPr lang="en-US" altLang="zh-CN" dirty="0"/>
              <a:t>Peer-to-Peer pattern</a:t>
            </a:r>
          </a:p>
          <a:p>
            <a:pPr lvl="1"/>
            <a:r>
              <a:rPr lang="en-US" altLang="zh-CN" dirty="0"/>
              <a:t>Service-Oriented Architecture (SOA) pattern</a:t>
            </a:r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Publish-Subscribe pattern</a:t>
            </a:r>
          </a:p>
          <a:p>
            <a:pPr lvl="1"/>
            <a:r>
              <a:rPr lang="en-US" altLang="zh-CN" dirty="0"/>
              <a:t>Shared-Data pattern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BD625D9-881B-4508-9EF0-6D58FFF485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9293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Publish-Subscribe</a:t>
            </a:r>
            <a:r>
              <a:rPr lang="en-US" baseline="0" dirty="0"/>
              <a:t>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Context</a:t>
            </a:r>
            <a:r>
              <a:rPr lang="en-US" sz="2400" b="1" dirty="0"/>
              <a:t>: </a:t>
            </a:r>
            <a:r>
              <a:rPr lang="en-US" sz="2400" dirty="0"/>
              <a:t>The precise number and nature of the data producers and consumers are not predetermined or fixed.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Problem</a:t>
            </a:r>
            <a:r>
              <a:rPr lang="en-US" sz="2400" b="1" dirty="0"/>
              <a:t>: </a:t>
            </a:r>
            <a:r>
              <a:rPr lang="en-US" sz="2400" dirty="0"/>
              <a:t>To transmit messages among the producers and consumers so they are </a:t>
            </a:r>
            <a:r>
              <a:rPr lang="en-US" sz="2400" i="1" dirty="0">
                <a:solidFill>
                  <a:srgbClr val="C00000"/>
                </a:solidFill>
              </a:rPr>
              <a:t>unaware of each other’s identity, or even their existence</a:t>
            </a:r>
            <a:r>
              <a:rPr lang="en-US" sz="240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71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u="none" strike="noStrike" kern="1200" baseline="0" dirty="0">
                <a:solidFill>
                  <a:schemeClr val="tx2"/>
                </a:solidFill>
              </a:rPr>
              <a:t>An architecture pattern </a:t>
            </a:r>
            <a:r>
              <a:rPr lang="en-US" sz="3600" b="0" u="none" strike="noStrike" kern="1200" baseline="0" dirty="0">
                <a:solidFill>
                  <a:schemeClr val="tx1"/>
                </a:solidFill>
              </a:rPr>
              <a:t>is </a:t>
            </a:r>
            <a:r>
              <a:rPr lang="en-US" sz="3600" b="0" u="none" strike="noStrike" kern="1200" baseline="0" dirty="0">
                <a:solidFill>
                  <a:schemeClr val="tx1"/>
                </a:solidFill>
                <a:highlight>
                  <a:srgbClr val="FFFF00"/>
                </a:highlight>
              </a:rPr>
              <a:t>a package of design decisions that is found repeatedly in practice</a:t>
            </a:r>
            <a:endParaRPr lang="en-US" sz="3600" dirty="0">
              <a:highlight>
                <a:srgbClr val="FFFF00"/>
              </a:highlight>
            </a:endParaRPr>
          </a:p>
          <a:p>
            <a:r>
              <a:rPr lang="en-US" sz="3600" b="1" dirty="0">
                <a:solidFill>
                  <a:schemeClr val="tx2"/>
                </a:solidFill>
              </a:rPr>
              <a:t>An architecture pattern </a:t>
            </a:r>
            <a:r>
              <a:rPr lang="en-US" altLang="zh-CN" sz="3600" dirty="0"/>
              <a:t>h</a:t>
            </a:r>
            <a:r>
              <a:rPr lang="en-US" sz="3600" dirty="0"/>
              <a:t>as known properties that permits reuse, and describes a class of architectures</a:t>
            </a:r>
          </a:p>
          <a:p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46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Publish-Subscribe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5DE861-72CB-42A3-BF25-CFFCE1CD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293087B-9BA6-469A-857B-A31E974A4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0"/>
            <a:ext cx="9197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12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6072A8-9E5C-49E5-9628-09DF46A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Architectural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6DB7F5-715E-4A06-B679-A6E8A8B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Component-and-Connector patterns</a:t>
            </a:r>
          </a:p>
          <a:p>
            <a:pPr lvl="1"/>
            <a:r>
              <a:rPr lang="en-US" altLang="zh-CN" dirty="0"/>
              <a:t>Broker pattern</a:t>
            </a:r>
          </a:p>
          <a:p>
            <a:pPr lvl="1"/>
            <a:r>
              <a:rPr lang="en-US" altLang="zh-CN" dirty="0"/>
              <a:t>Model-View-Controller pattern</a:t>
            </a:r>
          </a:p>
          <a:p>
            <a:pPr lvl="1"/>
            <a:r>
              <a:rPr lang="en-US" altLang="zh-CN" dirty="0"/>
              <a:t>Pipe-and-Filter pattern</a:t>
            </a:r>
          </a:p>
          <a:p>
            <a:pPr lvl="1"/>
            <a:r>
              <a:rPr lang="en-US" altLang="zh-CN" dirty="0"/>
              <a:t>Client-Server pattern</a:t>
            </a:r>
          </a:p>
          <a:p>
            <a:pPr lvl="1"/>
            <a:r>
              <a:rPr lang="en-US" altLang="zh-CN" dirty="0"/>
              <a:t>Peer-to-Peer pattern</a:t>
            </a:r>
          </a:p>
          <a:p>
            <a:pPr lvl="1"/>
            <a:r>
              <a:rPr lang="en-US" altLang="zh-CN" dirty="0"/>
              <a:t>Service-Oriented Architecture (SOA) pattern</a:t>
            </a:r>
          </a:p>
          <a:p>
            <a:pPr lvl="1"/>
            <a:r>
              <a:rPr lang="en-US" altLang="zh-CN" dirty="0"/>
              <a:t>Publish-Subscribe pattern</a:t>
            </a:r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Shared-Data pattern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BD625D9-881B-4508-9EF0-6D58FFF485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629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Shared-Data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Context</a:t>
            </a:r>
            <a:r>
              <a:rPr lang="en-US" sz="3200" b="1" dirty="0"/>
              <a:t>: </a:t>
            </a:r>
            <a:r>
              <a:rPr lang="en-US" sz="3200" dirty="0"/>
              <a:t>Various computational components need </a:t>
            </a:r>
            <a:r>
              <a:rPr lang="en-US" sz="3200" dirty="0">
                <a:solidFill>
                  <a:srgbClr val="C00000"/>
                </a:solidFill>
              </a:rPr>
              <a:t>to share and manipulate large amounts of data</a:t>
            </a:r>
            <a:r>
              <a:rPr lang="en-US" sz="3200" dirty="0"/>
              <a:t>. This data does not belong </a:t>
            </a:r>
            <a:r>
              <a:rPr lang="en-US" sz="3200" dirty="0">
                <a:solidFill>
                  <a:srgbClr val="C00000"/>
                </a:solidFill>
              </a:rPr>
              <a:t>solely</a:t>
            </a:r>
            <a:r>
              <a:rPr lang="en-US" sz="3200" dirty="0"/>
              <a:t> to any one of those components.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Problem</a:t>
            </a:r>
            <a:r>
              <a:rPr lang="en-US" sz="3200" b="1" dirty="0"/>
              <a:t>: </a:t>
            </a:r>
            <a:r>
              <a:rPr lang="en-US" sz="3200" dirty="0"/>
              <a:t>How can systems store and manipulate </a:t>
            </a:r>
            <a:r>
              <a:rPr lang="en-US" sz="3200" dirty="0">
                <a:solidFill>
                  <a:srgbClr val="C00000"/>
                </a:solidFill>
                <a:highlight>
                  <a:srgbClr val="FFFF00"/>
                </a:highlight>
              </a:rPr>
              <a:t>persistent</a:t>
            </a:r>
            <a:r>
              <a:rPr lang="en-US" sz="3200" dirty="0">
                <a:highlight>
                  <a:srgbClr val="FFFF00"/>
                </a:highlight>
              </a:rPr>
              <a:t> data that is accessed by multiple independent components</a:t>
            </a:r>
            <a:r>
              <a:rPr lang="en-US" sz="3200" dirty="0"/>
              <a:t>?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Solution</a:t>
            </a:r>
            <a:r>
              <a:rPr lang="en-US" sz="3200" b="1" dirty="0"/>
              <a:t>: </a:t>
            </a:r>
            <a:r>
              <a:rPr lang="en-US" sz="3200" dirty="0"/>
              <a:t>In the shared-data pattern, interaction is dominated by the exchange of persistent data between multiple </a:t>
            </a:r>
            <a:r>
              <a:rPr lang="en-US" sz="3200" i="1" dirty="0"/>
              <a:t>data accessors </a:t>
            </a:r>
            <a:r>
              <a:rPr lang="en-US" sz="3200" dirty="0"/>
              <a:t>and at least one </a:t>
            </a:r>
            <a:r>
              <a:rPr lang="en-US" sz="3200" i="1" dirty="0"/>
              <a:t>shared-data store</a:t>
            </a:r>
            <a:r>
              <a:rPr lang="en-US" sz="3200" dirty="0"/>
              <a:t>. </a:t>
            </a:r>
          </a:p>
          <a:p>
            <a:r>
              <a:rPr lang="en-US" sz="3200" dirty="0"/>
              <a:t>Exchange may be initiated by the accessors or the data store. The connector type is </a:t>
            </a:r>
            <a:r>
              <a:rPr lang="en-US" sz="3200" i="1" dirty="0"/>
              <a:t>data reading and writing</a:t>
            </a:r>
            <a:r>
              <a:rPr lang="en-US" sz="3200" dirty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686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 Solution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between data accessors is mediated by a shared data store. </a:t>
            </a:r>
          </a:p>
          <a:p>
            <a:r>
              <a:rPr lang="en-US" dirty="0"/>
              <a:t>Data is made persistent by the data store.</a:t>
            </a:r>
          </a:p>
          <a:p>
            <a:r>
              <a:rPr lang="en-US" b="1" dirty="0">
                <a:solidFill>
                  <a:schemeClr val="tx2"/>
                </a:solidFill>
              </a:rPr>
              <a:t>Elements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Shared-data store. </a:t>
            </a:r>
            <a:r>
              <a:rPr lang="en-US" dirty="0"/>
              <a:t>Concerns include types of data stored, data distribution, and number of accessors permitted.</a:t>
            </a:r>
          </a:p>
          <a:p>
            <a:pPr lvl="1"/>
            <a:r>
              <a:rPr lang="en-US" i="1" dirty="0"/>
              <a:t>Data accessor</a:t>
            </a:r>
            <a:endParaRPr lang="en-US" dirty="0"/>
          </a:p>
          <a:p>
            <a:pPr lvl="1"/>
            <a:r>
              <a:rPr lang="en-US" i="1" dirty="0"/>
              <a:t>Data reading and writing connector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76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 Solution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Constraints</a:t>
            </a:r>
            <a:r>
              <a:rPr lang="en-US" dirty="0"/>
              <a:t>: Data accessors interact only with the data store(s).</a:t>
            </a:r>
          </a:p>
          <a:p>
            <a:r>
              <a:rPr lang="en-US" b="1" dirty="0">
                <a:solidFill>
                  <a:schemeClr val="tx2"/>
                </a:solidFill>
              </a:rPr>
              <a:t>Weaknesses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shared-data store may be a performance bottleneck.</a:t>
            </a:r>
          </a:p>
          <a:p>
            <a:pPr lvl="1"/>
            <a:r>
              <a:rPr lang="en-US" dirty="0"/>
              <a:t>The shared-data store may be a single point of failure.</a:t>
            </a:r>
          </a:p>
          <a:p>
            <a:pPr lvl="1"/>
            <a:r>
              <a:rPr lang="en-US" dirty="0"/>
              <a:t>Producers and consumers of data may be tightly coupled. E.g., concurrency control is needed in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484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BF063B-A1F8-4255-834B-187C7BA3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 File System (GFS)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28703D-DFF1-4952-A0BA-D8A942F6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8D3E234-CE8F-4861-8E8B-EDB119C095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3831C96-02A4-48B1-AA12-F0A4609F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85" y="1825625"/>
            <a:ext cx="10656997" cy="40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91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6072A8-9E5C-49E5-9628-09DF46A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Architectural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6DB7F5-715E-4A06-B679-A6E8A8B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Module patterns</a:t>
            </a:r>
          </a:p>
          <a:p>
            <a:pPr lvl="1"/>
            <a:r>
              <a:rPr lang="en-US" altLang="zh-CN" dirty="0"/>
              <a:t>Layered pattern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Component-and-Connector patterns</a:t>
            </a:r>
          </a:p>
          <a:p>
            <a:pPr lvl="1"/>
            <a:r>
              <a:rPr lang="en-US" altLang="zh-CN" dirty="0"/>
              <a:t>Broker pattern</a:t>
            </a:r>
          </a:p>
          <a:p>
            <a:pPr lvl="1"/>
            <a:r>
              <a:rPr lang="en-US" altLang="zh-CN" dirty="0"/>
              <a:t>Model-View-Controller pattern</a:t>
            </a:r>
          </a:p>
          <a:p>
            <a:pPr lvl="1"/>
            <a:r>
              <a:rPr lang="en-US" altLang="zh-CN" dirty="0"/>
              <a:t>Pipe-and-Filter pattern</a:t>
            </a:r>
          </a:p>
          <a:p>
            <a:pPr lvl="1"/>
            <a:r>
              <a:rPr lang="en-US" altLang="zh-CN" dirty="0"/>
              <a:t>Client-Server pattern</a:t>
            </a:r>
          </a:p>
          <a:p>
            <a:pPr lvl="1"/>
            <a:r>
              <a:rPr lang="en-US" altLang="zh-CN" dirty="0"/>
              <a:t>Peer-to-Peer pattern</a:t>
            </a:r>
          </a:p>
          <a:p>
            <a:pPr lvl="1"/>
            <a:r>
              <a:rPr lang="en-US" altLang="zh-CN" dirty="0"/>
              <a:t>Service-Oriented Architecture (SOA) pattern</a:t>
            </a:r>
          </a:p>
          <a:p>
            <a:pPr lvl="1"/>
            <a:r>
              <a:rPr lang="en-US" altLang="zh-CN" dirty="0"/>
              <a:t>Publish-Subscribe pattern</a:t>
            </a:r>
          </a:p>
          <a:p>
            <a:pPr lvl="1"/>
            <a:r>
              <a:rPr lang="en-US" altLang="zh-CN" dirty="0"/>
              <a:t>Shared-Data pattern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Allocation patterns</a:t>
            </a:r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Map-Reduce pattern</a:t>
            </a:r>
          </a:p>
          <a:p>
            <a:pPr lvl="1"/>
            <a:r>
              <a:rPr lang="en-US" altLang="zh-CN" dirty="0"/>
              <a:t>Multi-tier Pattern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BD625D9-881B-4508-9EF0-6D58FFF485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2214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2ECA5D81-2CF4-4642-A30E-BA8816E2C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MapReduce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D46FB2DE-ECDB-466A-8B87-77E26D19A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Origin from Google, [OSDI’04]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 simple programming model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Functional model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For large-scale data processing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Exploits large set of commodity computers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Executes process in distributed manner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Offers high availability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xmlns="" id="{D0CD2A8B-1416-4AE7-9B5C-BCE8D405975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11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6072A8-9E5C-49E5-9628-09DF46A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Architectural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6DB7F5-715E-4A06-B679-A6E8A8B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Module patterns</a:t>
            </a:r>
          </a:p>
          <a:p>
            <a:pPr lvl="1"/>
            <a:r>
              <a:rPr lang="en-US" altLang="zh-CN" dirty="0"/>
              <a:t>Layered pattern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Component-and-Connector patterns</a:t>
            </a:r>
          </a:p>
          <a:p>
            <a:pPr lvl="1"/>
            <a:r>
              <a:rPr lang="en-US" altLang="zh-CN" dirty="0"/>
              <a:t>Broker pattern</a:t>
            </a:r>
          </a:p>
          <a:p>
            <a:pPr lvl="1"/>
            <a:r>
              <a:rPr lang="en-US" altLang="zh-CN" dirty="0"/>
              <a:t>Model-View-Controller pattern</a:t>
            </a:r>
          </a:p>
          <a:p>
            <a:pPr lvl="1"/>
            <a:r>
              <a:rPr lang="en-US" altLang="zh-CN" dirty="0"/>
              <a:t>Pipe-and-Filter pattern</a:t>
            </a:r>
          </a:p>
          <a:p>
            <a:pPr lvl="1"/>
            <a:r>
              <a:rPr lang="en-US" altLang="zh-CN" dirty="0"/>
              <a:t>Client-Server pattern</a:t>
            </a:r>
          </a:p>
          <a:p>
            <a:pPr lvl="1"/>
            <a:r>
              <a:rPr lang="en-US" altLang="zh-CN" dirty="0"/>
              <a:t>Peer-to-Peer pattern</a:t>
            </a:r>
          </a:p>
          <a:p>
            <a:pPr lvl="1"/>
            <a:r>
              <a:rPr lang="en-US" altLang="zh-CN" dirty="0"/>
              <a:t>Service-Oriented Architecture (SOA) pattern</a:t>
            </a:r>
          </a:p>
          <a:p>
            <a:pPr lvl="1"/>
            <a:r>
              <a:rPr lang="en-US" altLang="zh-CN" dirty="0"/>
              <a:t>Publish-Subscribe pattern</a:t>
            </a:r>
          </a:p>
          <a:p>
            <a:pPr lvl="1"/>
            <a:r>
              <a:rPr lang="en-US" altLang="zh-CN" dirty="0"/>
              <a:t>Shared-Data pattern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Allocation patterns</a:t>
            </a:r>
          </a:p>
          <a:p>
            <a:pPr lvl="1"/>
            <a:r>
              <a:rPr lang="en-US" altLang="zh-CN" dirty="0"/>
              <a:t>Map-Reduce pattern</a:t>
            </a:r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Multi-tier Pattern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BD625D9-881B-4508-9EF0-6D58FFF485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2981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Multi-Tier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execution structures of many systems are organized as a set of logical groupings of </a:t>
            </a:r>
            <a:r>
              <a:rPr lang="en-US" altLang="zh-CN" sz="3600" i="1" dirty="0">
                <a:solidFill>
                  <a:schemeClr val="tx2"/>
                </a:solidFill>
              </a:rPr>
              <a:t>software and hardware</a:t>
            </a:r>
            <a:r>
              <a:rPr lang="en-US" sz="3600" dirty="0"/>
              <a:t>. </a:t>
            </a:r>
          </a:p>
          <a:p>
            <a:r>
              <a:rPr lang="en-US" sz="3600" dirty="0"/>
              <a:t>Each grouping is termed a tier.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522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6072A8-9E5C-49E5-9628-09DF46A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Architectural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6DB7F5-715E-4A06-B679-A6E8A8B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>
                <a:solidFill>
                  <a:schemeClr val="tx2"/>
                </a:solidFill>
                <a:highlight>
                  <a:srgbClr val="FFFF00"/>
                </a:highlight>
              </a:rPr>
              <a:t>Module patterns</a:t>
            </a:r>
          </a:p>
          <a:p>
            <a:pPr lvl="1"/>
            <a:r>
              <a:rPr lang="en-US" altLang="zh-CN" dirty="0"/>
              <a:t>Layered pattern</a:t>
            </a:r>
          </a:p>
          <a:p>
            <a:r>
              <a:rPr lang="en-US" altLang="zh-CN" b="1" dirty="0">
                <a:solidFill>
                  <a:schemeClr val="tx2"/>
                </a:solidFill>
                <a:highlight>
                  <a:srgbClr val="FFFF00"/>
                </a:highlight>
              </a:rPr>
              <a:t>Component-and-Connector patterns</a:t>
            </a:r>
          </a:p>
          <a:p>
            <a:pPr lvl="1"/>
            <a:r>
              <a:rPr lang="en-US" altLang="zh-CN" dirty="0"/>
              <a:t>Broker pattern</a:t>
            </a:r>
          </a:p>
          <a:p>
            <a:pPr lvl="1"/>
            <a:r>
              <a:rPr lang="en-US" altLang="zh-CN" dirty="0"/>
              <a:t>Model-View-Controller pattern</a:t>
            </a:r>
          </a:p>
          <a:p>
            <a:pPr lvl="1"/>
            <a:r>
              <a:rPr lang="en-US" altLang="zh-CN" dirty="0"/>
              <a:t>Pipe-and-Filter pattern</a:t>
            </a:r>
          </a:p>
          <a:p>
            <a:pPr lvl="1"/>
            <a:r>
              <a:rPr lang="en-US" altLang="zh-CN" dirty="0"/>
              <a:t>Client-Server pattern</a:t>
            </a:r>
          </a:p>
          <a:p>
            <a:pPr lvl="1"/>
            <a:r>
              <a:rPr lang="en-US" altLang="zh-CN" dirty="0"/>
              <a:t>Peer-to-Peer pattern</a:t>
            </a:r>
          </a:p>
          <a:p>
            <a:pPr lvl="1"/>
            <a:r>
              <a:rPr lang="en-US" altLang="zh-CN" dirty="0"/>
              <a:t>Service-Oriented Architecture (SOA) pattern</a:t>
            </a:r>
          </a:p>
          <a:p>
            <a:pPr lvl="1"/>
            <a:r>
              <a:rPr lang="en-US" altLang="zh-CN" dirty="0"/>
              <a:t>Publish-Subscribe pattern</a:t>
            </a:r>
          </a:p>
          <a:p>
            <a:pPr lvl="1"/>
            <a:r>
              <a:rPr lang="en-US" altLang="zh-CN" dirty="0"/>
              <a:t>Shared-Data pattern</a:t>
            </a:r>
          </a:p>
          <a:p>
            <a:r>
              <a:rPr lang="en-US" altLang="zh-CN" b="1" dirty="0">
                <a:solidFill>
                  <a:schemeClr val="tx2"/>
                </a:solidFill>
                <a:highlight>
                  <a:srgbClr val="FFFF00"/>
                </a:highlight>
              </a:rPr>
              <a:t>Allocation patterns</a:t>
            </a:r>
          </a:p>
          <a:p>
            <a:pPr lvl="1"/>
            <a:r>
              <a:rPr lang="en-US" altLang="zh-CN" dirty="0"/>
              <a:t>Map-Reduce pattern</a:t>
            </a:r>
          </a:p>
          <a:p>
            <a:pPr lvl="1"/>
            <a:r>
              <a:rPr lang="en-US" altLang="zh-CN" dirty="0"/>
              <a:t>Multi-tier Pattern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BD625D9-881B-4508-9EF0-6D58FFF485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9796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Multi-Tier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48A95D7-F540-4A85-AFF4-2A35BB6B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29" y="1382214"/>
            <a:ext cx="7071882" cy="528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48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7B38A9-90F7-4E41-84E8-B0336AF2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938F10F-FB84-472E-9776-E5D2CC88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In this session we have studied some useful architectural </a:t>
            </a:r>
            <a:r>
              <a:rPr lang="en-AU" sz="3200" dirty="0">
                <a:highlight>
                  <a:srgbClr val="FFFF00"/>
                </a:highlight>
              </a:rPr>
              <a:t>patterns</a:t>
            </a:r>
          </a:p>
          <a:p>
            <a:r>
              <a:rPr lang="en-AU" sz="3200" dirty="0"/>
              <a:t>Earlier, we have studied </a:t>
            </a:r>
            <a:r>
              <a:rPr lang="en-AU" sz="3200" dirty="0">
                <a:highlight>
                  <a:srgbClr val="FFFF00"/>
                </a:highlight>
              </a:rPr>
              <a:t>tactics </a:t>
            </a:r>
            <a:r>
              <a:rPr lang="en-AU" sz="3200" dirty="0"/>
              <a:t>for different quality attributes</a:t>
            </a:r>
          </a:p>
          <a:p>
            <a:r>
              <a:rPr lang="en-AU" sz="3200" dirty="0"/>
              <a:t>Let us see what are the relationships between them</a:t>
            </a:r>
            <a:endParaRPr lang="x-none" sz="3200" dirty="0"/>
          </a:p>
        </p:txBody>
      </p:sp>
    </p:spTree>
    <p:extLst>
      <p:ext uri="{BB962C8B-B14F-4D97-AF65-F5344CB8AC3E}">
        <p14:creationId xmlns:p14="http://schemas.microsoft.com/office/powerpoint/2010/main" val="24935130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Between Tactics and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Patterns are built from tactics</a:t>
            </a:r>
            <a:r>
              <a:rPr lang="en-US" sz="3600" dirty="0"/>
              <a:t>; if a pattern is a molecule, a tactic is an atom.</a:t>
            </a:r>
          </a:p>
          <a:p>
            <a:r>
              <a:rPr lang="en-US" sz="3600" dirty="0"/>
              <a:t>For example, MVC pattern utilizes the tactics:</a:t>
            </a:r>
          </a:p>
          <a:p>
            <a:pPr lvl="1"/>
            <a:r>
              <a:rPr lang="en-US" sz="3200" dirty="0"/>
              <a:t>Increase semantic coherence</a:t>
            </a:r>
          </a:p>
          <a:p>
            <a:pPr lvl="1"/>
            <a:r>
              <a:rPr lang="en-US" sz="3200" dirty="0"/>
              <a:t>Encapsulation</a:t>
            </a:r>
          </a:p>
          <a:p>
            <a:pPr lvl="1"/>
            <a:r>
              <a:rPr lang="en-US" sz="3200" dirty="0"/>
              <a:t>Use an intermediary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69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6072A8-9E5C-49E5-9628-09DF46AE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Architectural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6DB7F5-715E-4A06-B679-A6E8A8B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Module patterns</a:t>
            </a:r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Layered pattern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Component-and-Connector patterns</a:t>
            </a:r>
          </a:p>
          <a:p>
            <a:pPr lvl="1"/>
            <a:r>
              <a:rPr lang="en-US" altLang="zh-CN" dirty="0"/>
              <a:t>Broker pattern</a:t>
            </a:r>
          </a:p>
          <a:p>
            <a:pPr lvl="1"/>
            <a:r>
              <a:rPr lang="en-US" altLang="zh-CN" dirty="0"/>
              <a:t>Model-View-Controller pattern</a:t>
            </a:r>
          </a:p>
          <a:p>
            <a:pPr lvl="1"/>
            <a:r>
              <a:rPr lang="en-US" altLang="zh-CN" dirty="0"/>
              <a:t>Pipe-and-Filter pattern</a:t>
            </a:r>
          </a:p>
          <a:p>
            <a:pPr lvl="1"/>
            <a:r>
              <a:rPr lang="en-US" altLang="zh-CN" dirty="0"/>
              <a:t>Client-Server pattern</a:t>
            </a:r>
          </a:p>
          <a:p>
            <a:pPr lvl="1"/>
            <a:r>
              <a:rPr lang="en-US" altLang="zh-CN" dirty="0"/>
              <a:t>Peer-to-Peer pattern</a:t>
            </a:r>
          </a:p>
          <a:p>
            <a:pPr lvl="1"/>
            <a:r>
              <a:rPr lang="en-US" altLang="zh-CN" dirty="0"/>
              <a:t>Service-Oriented Architecture (SOA) pattern</a:t>
            </a:r>
          </a:p>
          <a:p>
            <a:pPr lvl="1"/>
            <a:r>
              <a:rPr lang="en-US" altLang="zh-CN" dirty="0"/>
              <a:t>Publish-Subscribe pattern</a:t>
            </a:r>
          </a:p>
          <a:p>
            <a:pPr lvl="1"/>
            <a:r>
              <a:rPr lang="en-US" altLang="zh-CN" dirty="0"/>
              <a:t>Shared-Data pattern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Allocation patterns</a:t>
            </a:r>
          </a:p>
          <a:p>
            <a:pPr lvl="1"/>
            <a:r>
              <a:rPr lang="en-US" altLang="zh-CN" dirty="0"/>
              <a:t>Map-Reduce pattern</a:t>
            </a:r>
          </a:p>
          <a:p>
            <a:pPr lvl="1"/>
            <a:r>
              <a:rPr lang="en-US" altLang="zh-CN" dirty="0"/>
              <a:t>Multi-tier Pattern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BD625D9-881B-4508-9EF0-6D58FFF485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595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</a:t>
            </a:r>
            <a:r>
              <a:rPr lang="en-US" baseline="0" dirty="0"/>
              <a:t>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Context: </a:t>
            </a:r>
            <a:r>
              <a:rPr lang="en-US" altLang="zh-CN" sz="3400" dirty="0"/>
              <a:t>M</a:t>
            </a:r>
            <a:r>
              <a:rPr lang="en-US" sz="3400" dirty="0"/>
              <a:t>odules of the system may be independently developed and maintained.</a:t>
            </a:r>
          </a:p>
          <a:p>
            <a:r>
              <a:rPr lang="en-US" sz="3400" b="1" dirty="0"/>
              <a:t>Problem: </a:t>
            </a:r>
            <a:r>
              <a:rPr lang="en-US" sz="3400" dirty="0"/>
              <a:t>To </a:t>
            </a:r>
            <a:r>
              <a:rPr lang="en-US" sz="3400" dirty="0">
                <a:solidFill>
                  <a:srgbClr val="C00000"/>
                </a:solidFill>
              </a:rPr>
              <a:t>minimize the interaction </a:t>
            </a:r>
            <a:r>
              <a:rPr lang="en-US" sz="3400" dirty="0"/>
              <a:t>among the different development organizations, and support </a:t>
            </a:r>
            <a:r>
              <a:rPr lang="en-US" sz="3400" dirty="0">
                <a:solidFill>
                  <a:srgbClr val="C00000"/>
                </a:solidFill>
              </a:rPr>
              <a:t>portability</a:t>
            </a:r>
            <a:r>
              <a:rPr lang="en-US" sz="3400" dirty="0"/>
              <a:t>, </a:t>
            </a:r>
            <a:r>
              <a:rPr lang="en-US" sz="3400" dirty="0">
                <a:solidFill>
                  <a:srgbClr val="C00000"/>
                </a:solidFill>
              </a:rPr>
              <a:t>modifiability</a:t>
            </a:r>
            <a:r>
              <a:rPr lang="en-US" sz="3400" dirty="0"/>
              <a:t>, and </a:t>
            </a:r>
            <a:r>
              <a:rPr lang="en-US" sz="3400" dirty="0">
                <a:solidFill>
                  <a:srgbClr val="C00000"/>
                </a:solidFill>
              </a:rPr>
              <a:t>reuse</a:t>
            </a:r>
            <a:r>
              <a:rPr lang="en-US" sz="3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91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</a:t>
            </a:r>
            <a:r>
              <a:rPr lang="en-US" baseline="0" dirty="0"/>
              <a:t>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Solution: </a:t>
            </a:r>
            <a:r>
              <a:rPr lang="en-US" sz="3400" dirty="0"/>
              <a:t>the layered pattern divides the software into units called layers. </a:t>
            </a:r>
          </a:p>
          <a:p>
            <a:r>
              <a:rPr lang="en-US" sz="3400" dirty="0"/>
              <a:t>Each layer is a grouping of modules that offers a cohesive set of services. </a:t>
            </a:r>
          </a:p>
          <a:p>
            <a:r>
              <a:rPr lang="en-US" altLang="zh-CN" sz="3400" dirty="0"/>
              <a:t>Each layer is exposed through a public </a:t>
            </a:r>
            <a:r>
              <a:rPr lang="en-US" altLang="zh-CN" sz="3400" dirty="0">
                <a:solidFill>
                  <a:srgbClr val="C00000"/>
                </a:solidFill>
              </a:rPr>
              <a:t>interface</a:t>
            </a:r>
            <a:r>
              <a:rPr lang="en-US" altLang="zh-CN" sz="3400" dirty="0"/>
              <a:t>.</a:t>
            </a:r>
            <a:r>
              <a:rPr lang="en-US" altLang="zh-CN" dirty="0"/>
              <a:t> </a:t>
            </a:r>
            <a:endParaRPr lang="en-US" sz="3400" dirty="0"/>
          </a:p>
          <a:p>
            <a:r>
              <a:rPr lang="en-US" sz="3400" dirty="0"/>
              <a:t>The usage must be unidirectional.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08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Pattern</a:t>
            </a:r>
            <a:r>
              <a:rPr lang="en-US" baseline="0" dirty="0"/>
              <a:t>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0B340-CE91-4D33-9494-755020E5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Software Architecture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4" y="2119314"/>
            <a:ext cx="8448675" cy="3397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54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6868</TotalTime>
  <Words>2506</Words>
  <Application>Microsoft Office PowerPoint</Application>
  <PresentationFormat>Custom</PresentationFormat>
  <Paragraphs>397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COMP3028  Software Architecture</vt:lpstr>
      <vt:lpstr>Software Architecture</vt:lpstr>
      <vt:lpstr>Intended Learning Outcomes</vt:lpstr>
      <vt:lpstr>What is a Pattern?</vt:lpstr>
      <vt:lpstr>Architectural Patterns</vt:lpstr>
      <vt:lpstr>Architectural Patterns</vt:lpstr>
      <vt:lpstr>Layer Pattern</vt:lpstr>
      <vt:lpstr>Layer Pattern</vt:lpstr>
      <vt:lpstr>Layer Pattern Example</vt:lpstr>
      <vt:lpstr>Layer Pattern Solution</vt:lpstr>
      <vt:lpstr>Example of a three layered applications</vt:lpstr>
      <vt:lpstr>Architectural Patterns</vt:lpstr>
      <vt:lpstr>Architectural Patterns</vt:lpstr>
      <vt:lpstr>Broker Pattern</vt:lpstr>
      <vt:lpstr>Broker Solution </vt:lpstr>
      <vt:lpstr>Broker Solution</vt:lpstr>
      <vt:lpstr>Architectural Patterns</vt:lpstr>
      <vt:lpstr>Model-View-Controller Pattern</vt:lpstr>
      <vt:lpstr>Model-View-Controller Pattern</vt:lpstr>
      <vt:lpstr>MVC Solution</vt:lpstr>
      <vt:lpstr>Architectural Patterns</vt:lpstr>
      <vt:lpstr>Pipe and Filter Pattern</vt:lpstr>
      <vt:lpstr>Pipe and Filter Solution</vt:lpstr>
      <vt:lpstr>Architectural Patterns</vt:lpstr>
      <vt:lpstr>Client-Server Pattern</vt:lpstr>
      <vt:lpstr>Client-Server Example</vt:lpstr>
      <vt:lpstr>Client-Server Solution</vt:lpstr>
      <vt:lpstr>Client-Server Solution</vt:lpstr>
      <vt:lpstr>Architectural Patterns</vt:lpstr>
      <vt:lpstr>Peer-to-Peer Pattern</vt:lpstr>
      <vt:lpstr>Peer-to-Peer Solution</vt:lpstr>
      <vt:lpstr>Peer-to-Peer Solution</vt:lpstr>
      <vt:lpstr>Architectural Patterns</vt:lpstr>
      <vt:lpstr>Service Oriented Architecture Pattern</vt:lpstr>
      <vt:lpstr>Service Oriented Architecture Solution - 1</vt:lpstr>
      <vt:lpstr>Service Oriented Architecture Solution - 2</vt:lpstr>
      <vt:lpstr>Service Oriented Architecture Solution - 3</vt:lpstr>
      <vt:lpstr>Architectural Patterns</vt:lpstr>
      <vt:lpstr>Publish-Subscribe Pattern</vt:lpstr>
      <vt:lpstr>Publish-Subscribe Example</vt:lpstr>
      <vt:lpstr>Architectural Patterns</vt:lpstr>
      <vt:lpstr>Shared-Data Pattern</vt:lpstr>
      <vt:lpstr>Shared Data Solution - 1</vt:lpstr>
      <vt:lpstr>Shared Data Solution - 2</vt:lpstr>
      <vt:lpstr>Google File System (GFS)</vt:lpstr>
      <vt:lpstr>Architectural Patterns</vt:lpstr>
      <vt:lpstr>MapReduce</vt:lpstr>
      <vt:lpstr>Architectural Patterns</vt:lpstr>
      <vt:lpstr>Multi-Tier Pattern</vt:lpstr>
      <vt:lpstr>Multi-Tier Example</vt:lpstr>
      <vt:lpstr>PowerPoint Presentation</vt:lpstr>
      <vt:lpstr>Relationships Between Tactics and Patterns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COMP3028_Spring2023_Patterns and tactics_part 1</dc:title>
  <dc:creator>Joanna Siebert</dc:creator>
  <cp:lastModifiedBy>lenovo</cp:lastModifiedBy>
  <cp:revision>387</cp:revision>
  <cp:lastPrinted>2023-02-23T06:49:27Z</cp:lastPrinted>
  <dcterms:created xsi:type="dcterms:W3CDTF">2020-03-15T08:11:10Z</dcterms:created>
  <dcterms:modified xsi:type="dcterms:W3CDTF">2023-03-29T03:02:06Z</dcterms:modified>
</cp:coreProperties>
</file>