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86" r:id="rId2"/>
    <p:sldId id="787" r:id="rId3"/>
    <p:sldId id="789" r:id="rId4"/>
    <p:sldId id="791" r:id="rId5"/>
    <p:sldId id="793" r:id="rId6"/>
    <p:sldId id="794" r:id="rId7"/>
    <p:sldId id="795" r:id="rId8"/>
    <p:sldId id="796" r:id="rId9"/>
    <p:sldId id="797" r:id="rId10"/>
    <p:sldId id="798" r:id="rId11"/>
    <p:sldId id="799" r:id="rId12"/>
    <p:sldId id="800" r:id="rId13"/>
    <p:sldId id="801" r:id="rId14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0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b.hitsz.edu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5262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(1)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Introduction to the subject: objectives, plan, assessment. Introduction to the concepts and importance of software architecture 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Architecture modelling and representation: architectural structures and views, UML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Quality attributes: Understanding quality attributes and availability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Quality attributes: interoperability and modifiability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Quality attributes: performance and security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Quality attributes: testability, usability and other quality attributes</a:t>
            </a:r>
          </a:p>
        </p:txBody>
      </p:sp>
    </p:spTree>
    <p:extLst>
      <p:ext uri="{BB962C8B-B14F-4D97-AF65-F5344CB8AC3E}">
        <p14:creationId xmlns:p14="http://schemas.microsoft.com/office/powerpoint/2010/main" val="181881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(2)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7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Achieving quality attribute through tactics and patterns: architectural tactics and patterns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7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Achieving quality attribute through tactics and patterns: architectural tactics and patterns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7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Achieving quality attribute through tactics and patterns: quality attribute modelling and analysis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7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Achieving quality attribute through tactics and patterns: designing for architecturally significant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247356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(3)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1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Designing and evaluating an architecture: TOGAF, ADD and ATAM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1"/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Architecture reuse: software product  lines, frameworks and middleware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1"/>
            </a:pPr>
            <a:r>
              <a:rPr lang="en-US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Capturing ASR in practice (practical exercises)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1"/>
            </a:pPr>
            <a:r>
              <a:rPr lang="en-US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Designing an architecture in practice (practical exercises)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1"/>
            </a:pPr>
            <a:r>
              <a:rPr lang="en-US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Documenting software architecture in practice (practical exercises)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1"/>
            </a:pPr>
            <a:r>
              <a:rPr lang="en-US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Architecture evaluation in practice (practical exercises)</a:t>
            </a:r>
          </a:p>
        </p:txBody>
      </p:sp>
    </p:spTree>
    <p:extLst>
      <p:ext uri="{BB962C8B-B14F-4D97-AF65-F5344CB8AC3E}">
        <p14:creationId xmlns:p14="http://schemas.microsoft.com/office/powerpoint/2010/main" val="182174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6993F75-9032-4965-A0F7-3B1A79D6E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3592" y="364976"/>
            <a:ext cx="7715200" cy="778098"/>
          </a:xfrm>
        </p:spPr>
        <p:txBody>
          <a:bodyPr/>
          <a:lstStyle/>
          <a:p>
            <a:r>
              <a:rPr lang="en-US" altLang="zh-CN" dirty="0"/>
              <a:t>Textbook</a:t>
            </a:r>
            <a:endParaRPr lang="zh-CN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E11B461-49B0-442E-AD3F-CC001561E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4482" y="1277745"/>
            <a:ext cx="6974406" cy="5329237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软件构架实践（第</a:t>
            </a:r>
            <a:r>
              <a:rPr lang="en-US" altLang="zh-CN" sz="3600" dirty="0"/>
              <a:t>3</a:t>
            </a:r>
            <a:r>
              <a:rPr lang="zh-CN" altLang="en-US" sz="3600" dirty="0"/>
              <a:t>版），</a:t>
            </a:r>
            <a:r>
              <a:rPr lang="en-US" altLang="zh-CN" sz="3600" dirty="0"/>
              <a:t>L. Bass, P. Clements, and R. </a:t>
            </a:r>
            <a:r>
              <a:rPr lang="en-US" altLang="zh-CN" sz="3600" dirty="0" err="1"/>
              <a:t>Kazman</a:t>
            </a:r>
            <a:r>
              <a:rPr lang="zh-CN" altLang="en-US" sz="3600" dirty="0"/>
              <a:t>，清华大学出版社</a:t>
            </a:r>
            <a:r>
              <a:rPr lang="en-US" altLang="zh-CN" sz="3600" dirty="0"/>
              <a:t>(2013)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0F84071-8041-4D06-876F-94F2C5A4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  <a:endParaRPr lang="en-AU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E74809-A8DE-429E-BE36-FE53547D5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55" y="951171"/>
            <a:ext cx="3347063" cy="512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2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68A66-BA87-4312-84F3-FE095040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 we will use in this subject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A9DFF-5CDB-4D77-A451-A80CB640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71560" cy="4351338"/>
          </a:xfrm>
        </p:spPr>
        <p:txBody>
          <a:bodyPr>
            <a:normAutofit/>
          </a:bodyPr>
          <a:lstStyle/>
          <a:p>
            <a:r>
              <a:rPr lang="en-AU" sz="3600" dirty="0"/>
              <a:t>Communication</a:t>
            </a:r>
          </a:p>
          <a:p>
            <a:pPr lvl="1"/>
            <a:r>
              <a:rPr lang="en-AU" sz="3200" dirty="0"/>
              <a:t>WeChat group</a:t>
            </a:r>
          </a:p>
          <a:p>
            <a:r>
              <a:rPr lang="en-AU" sz="3600" dirty="0"/>
              <a:t>Lecture materials and assignment submission</a:t>
            </a:r>
          </a:p>
          <a:p>
            <a:pPr lvl="1"/>
            <a:r>
              <a:rPr lang="en-AU" sz="3200" dirty="0"/>
              <a:t>Blackboard - </a:t>
            </a:r>
            <a:r>
              <a:rPr lang="en-GB" sz="3200" dirty="0">
                <a:hlinkClick r:id="rId2"/>
              </a:rPr>
              <a:t>https://bb.hitsz.edu.cn/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4016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01</a:t>
            </a:r>
          </a:p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218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Lecturer: </a:t>
            </a:r>
            <a:r>
              <a:rPr lang="en-US" sz="3200" dirty="0" err="1"/>
              <a:t>Dr</a:t>
            </a:r>
            <a:r>
              <a:rPr lang="en-US" sz="3200" dirty="0"/>
              <a:t> Joanna Siebert</a:t>
            </a:r>
          </a:p>
          <a:p>
            <a:r>
              <a:rPr lang="en-US" sz="3200" dirty="0" err="1"/>
              <a:t>WeChat</a:t>
            </a:r>
            <a:r>
              <a:rPr lang="en-US" sz="3200" dirty="0"/>
              <a:t>: </a:t>
            </a:r>
            <a:r>
              <a:rPr lang="en-US" sz="3200" dirty="0" err="1"/>
              <a:t>JoannaSiebert</a:t>
            </a:r>
            <a:endParaRPr lang="en-US" sz="3200" dirty="0"/>
          </a:p>
          <a:p>
            <a:endParaRPr lang="en-US" sz="3200" dirty="0"/>
          </a:p>
          <a:p>
            <a:r>
              <a:rPr lang="en-US" dirty="0"/>
              <a:t>Class meets in H303 on Wednesdays at 8:30am and Fridays at 10:30am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2723" y="4475062"/>
            <a:ext cx="9144000" cy="19367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202322" y="1676400"/>
            <a:ext cx="4407374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Office: L1503</a:t>
            </a:r>
          </a:p>
          <a:p>
            <a:r>
              <a:rPr lang="en-US" dirty="0"/>
              <a:t>Office hours:  by appointment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16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91405"/>
            <a:ext cx="9144000" cy="2387600"/>
          </a:xfrm>
        </p:spPr>
        <p:txBody>
          <a:bodyPr/>
          <a:lstStyle/>
          <a:p>
            <a:r>
              <a:rPr lang="en-US" dirty="0"/>
              <a:t>COMP3028 </a:t>
            </a:r>
            <a:br>
              <a:rPr lang="en-US" dirty="0"/>
            </a:br>
            <a:r>
              <a:rPr lang="en-US" dirty="0"/>
              <a:t>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71080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Introduction to the course</a:t>
            </a:r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E9D9C7E-59F1-4C1D-8C5E-DEEA7F4992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0"/>
            <a:ext cx="5521960" cy="22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9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Learning 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By the end of this lesson you will be able to:</a:t>
            </a:r>
          </a:p>
          <a:p>
            <a:pPr lvl="1"/>
            <a:r>
              <a:rPr lang="en-GB" sz="3600" dirty="0"/>
              <a:t>Estimate your workload in this subject</a:t>
            </a:r>
          </a:p>
          <a:p>
            <a:pPr lvl="1"/>
            <a:r>
              <a:rPr lang="en-GB" sz="3600" dirty="0"/>
              <a:t>Understand the main concepts and importance of software architecture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92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Subject Objectives (1)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Master the basic knowledge and methods of software architecture</a:t>
            </a:r>
          </a:p>
          <a:p>
            <a:pPr lvl="1"/>
            <a:r>
              <a:rPr lang="en-GB" sz="3600" dirty="0"/>
              <a:t>have the ability of system analysis, modelling and design oriented to </a:t>
            </a:r>
            <a:r>
              <a:rPr lang="en-US" altLang="zh-CN" sz="3600" dirty="0"/>
              <a:t>the particular scenario</a:t>
            </a:r>
          </a:p>
          <a:p>
            <a:pPr lvl="1"/>
            <a:r>
              <a:rPr lang="en-GB" sz="3600" dirty="0"/>
              <a:t>be able to make the best architecture design decisions according to the actual architectural requirements of large and complex software systems</a:t>
            </a:r>
          </a:p>
        </p:txBody>
      </p:sp>
    </p:spTree>
    <p:extLst>
      <p:ext uri="{BB962C8B-B14F-4D97-AF65-F5344CB8AC3E}">
        <p14:creationId xmlns:p14="http://schemas.microsoft.com/office/powerpoint/2010/main" val="426779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Subject Objectives (2)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Master the architecture technology of constructing modern large-scale and complex software system</a:t>
            </a:r>
          </a:p>
          <a:p>
            <a:pPr lvl="1"/>
            <a:r>
              <a:rPr lang="en-GB" sz="3600" dirty="0"/>
              <a:t>be able to select the best technology according to the architectural requirements of the actual software project</a:t>
            </a:r>
          </a:p>
        </p:txBody>
      </p:sp>
    </p:spTree>
    <p:extLst>
      <p:ext uri="{BB962C8B-B14F-4D97-AF65-F5344CB8AC3E}">
        <p14:creationId xmlns:p14="http://schemas.microsoft.com/office/powerpoint/2010/main" val="363455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10% - participation – class activities, homework </a:t>
            </a:r>
          </a:p>
          <a:p>
            <a:r>
              <a:rPr lang="en-GB" sz="3600" dirty="0"/>
              <a:t>30% - practical exercises </a:t>
            </a:r>
          </a:p>
          <a:p>
            <a:r>
              <a:rPr lang="en-GB" sz="3600" dirty="0"/>
              <a:t>60% - final examination 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0712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414</Words>
  <Application>Microsoft Office PowerPoint</Application>
  <PresentationFormat>宽屏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COMP3028  Software Architecture</vt:lpstr>
      <vt:lpstr>Tools we will use in this subject</vt:lpstr>
      <vt:lpstr>Software Architecture</vt:lpstr>
      <vt:lpstr>Contact information </vt:lpstr>
      <vt:lpstr>COMP3028  Software Architecture</vt:lpstr>
      <vt:lpstr>Intended Learning Outcomes</vt:lpstr>
      <vt:lpstr>Subject Objectives (1)</vt:lpstr>
      <vt:lpstr>Subject Objectives (2)</vt:lpstr>
      <vt:lpstr>Assessment</vt:lpstr>
      <vt:lpstr>Topics (1)</vt:lpstr>
      <vt:lpstr>Topics (2)</vt:lpstr>
      <vt:lpstr>Topics (3)</vt:lpstr>
      <vt:lpstr>Textbook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COMP3028_Spring2023_Course Information</dc:title>
  <dc:creator>Joanna Siebert</dc:creator>
  <cp:lastModifiedBy>刘玄昊</cp:lastModifiedBy>
  <cp:revision>186</cp:revision>
  <cp:lastPrinted>2023-02-18T04:32:49Z</cp:lastPrinted>
  <dcterms:created xsi:type="dcterms:W3CDTF">2020-03-15T08:11:10Z</dcterms:created>
  <dcterms:modified xsi:type="dcterms:W3CDTF">2023-04-19T15:10:59Z</dcterms:modified>
</cp:coreProperties>
</file>