
<file path=[Content_Types].xml><?xml version="1.0" encoding="utf-8"?>
<Types xmlns="http://schemas.openxmlformats.org/package/2006/content-types">
  <Default Extension="bin" ContentType="application/vnd.openxmlformats-officedocument.oleObject"/>
  <Default Extension="tmp"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notesSlides/notesSlide5.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handoutMasterIdLst>
    <p:handoutMasterId r:id="rId34"/>
  </p:handoutMasterIdLst>
  <p:sldIdLst>
    <p:sldId id="2274" r:id="rId2"/>
    <p:sldId id="2028" r:id="rId3"/>
    <p:sldId id="2273" r:id="rId4"/>
    <p:sldId id="2029" r:id="rId5"/>
    <p:sldId id="2030" r:id="rId6"/>
    <p:sldId id="2031" r:id="rId7"/>
    <p:sldId id="2032" r:id="rId8"/>
    <p:sldId id="2205" r:id="rId9"/>
    <p:sldId id="2033" r:id="rId10"/>
    <p:sldId id="2034" r:id="rId11"/>
    <p:sldId id="2035" r:id="rId12"/>
    <p:sldId id="2036" r:id="rId13"/>
    <p:sldId id="2037" r:id="rId14"/>
    <p:sldId id="2038" r:id="rId15"/>
    <p:sldId id="2039" r:id="rId16"/>
    <p:sldId id="2040" r:id="rId17"/>
    <p:sldId id="2206" r:id="rId18"/>
    <p:sldId id="2041" r:id="rId19"/>
    <p:sldId id="2042" r:id="rId20"/>
    <p:sldId id="2043" r:id="rId21"/>
    <p:sldId id="2044" r:id="rId22"/>
    <p:sldId id="2045" r:id="rId23"/>
    <p:sldId id="2046" r:id="rId24"/>
    <p:sldId id="2047" r:id="rId25"/>
    <p:sldId id="2048" r:id="rId26"/>
    <p:sldId id="2049" r:id="rId27"/>
    <p:sldId id="2050" r:id="rId28"/>
    <p:sldId id="2051" r:id="rId29"/>
    <p:sldId id="2052" r:id="rId30"/>
    <p:sldId id="2053" r:id="rId31"/>
    <p:sldId id="2054" r:id="rId32"/>
  </p:sldIdLst>
  <p:sldSz cx="12192000" cy="6858000"/>
  <p:notesSz cx="6797675" cy="9929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17241" autoAdjust="0"/>
    <p:restoredTop sz="94660"/>
  </p:normalViewPr>
  <p:slideViewPr>
    <p:cSldViewPr snapToGrid="0">
      <p:cViewPr varScale="1">
        <p:scale>
          <a:sx n="118" d="100"/>
          <a:sy n="118" d="100"/>
        </p:scale>
        <p:origin x="-57" y="-81"/>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en-GB" dirty="0"/>
          </a:p>
        </p:txBody>
      </p:sp>
      <p:sp>
        <p:nvSpPr>
          <p:cNvPr id="3" name="日期占位符 2"/>
          <p:cNvSpPr>
            <a:spLocks noGrp="1"/>
          </p:cNvSpPr>
          <p:nvPr>
            <p:ph type="dt" sz="quarter" idx="1"/>
          </p:nvPr>
        </p:nvSpPr>
        <p:spPr>
          <a:xfrm>
            <a:off x="3849688" y="0"/>
            <a:ext cx="2946400" cy="498475"/>
          </a:xfrm>
          <a:prstGeom prst="rect">
            <a:avLst/>
          </a:prstGeom>
        </p:spPr>
        <p:txBody>
          <a:bodyPr vert="horz" lIns="91440" tIns="45720" rIns="91440" bIns="45720" rtlCol="0"/>
          <a:lstStyle>
            <a:lvl1pPr algn="r">
              <a:defRPr sz="1200"/>
            </a:lvl1pPr>
          </a:lstStyle>
          <a:p>
            <a:fld id="{40F1FFF7-2BA0-475E-BFE7-C3F82A9A6946}" type="datetimeFigureOut">
              <a:rPr lang="en-GB" smtClean="0"/>
              <a:t>31/03/2023</a:t>
            </a:fld>
            <a:endParaRPr lang="en-GB" dirty="0"/>
          </a:p>
        </p:txBody>
      </p:sp>
      <p:sp>
        <p:nvSpPr>
          <p:cNvPr id="4" name="页脚占位符 3"/>
          <p:cNvSpPr>
            <a:spLocks noGrp="1"/>
          </p:cNvSpPr>
          <p:nvPr>
            <p:ph type="ftr" sz="quarter" idx="2"/>
          </p:nvPr>
        </p:nvSpPr>
        <p:spPr>
          <a:xfrm>
            <a:off x="0" y="9431338"/>
            <a:ext cx="2946400" cy="498475"/>
          </a:xfrm>
          <a:prstGeom prst="rect">
            <a:avLst/>
          </a:prstGeom>
        </p:spPr>
        <p:txBody>
          <a:bodyPr vert="horz" lIns="91440" tIns="45720" rIns="91440" bIns="45720" rtlCol="0" anchor="b"/>
          <a:lstStyle>
            <a:lvl1pPr algn="l">
              <a:defRPr sz="1200"/>
            </a:lvl1pPr>
          </a:lstStyle>
          <a:p>
            <a:endParaRPr lang="en-GB" dirty="0"/>
          </a:p>
        </p:txBody>
      </p:sp>
      <p:sp>
        <p:nvSpPr>
          <p:cNvPr id="5" name="灯片编号占位符 4"/>
          <p:cNvSpPr>
            <a:spLocks noGrp="1"/>
          </p:cNvSpPr>
          <p:nvPr>
            <p:ph type="sldNum" sz="quarter" idx="3"/>
          </p:nvPr>
        </p:nvSpPr>
        <p:spPr>
          <a:xfrm>
            <a:off x="3849688" y="9431338"/>
            <a:ext cx="2946400" cy="498475"/>
          </a:xfrm>
          <a:prstGeom prst="rect">
            <a:avLst/>
          </a:prstGeom>
        </p:spPr>
        <p:txBody>
          <a:bodyPr vert="horz" lIns="91440" tIns="45720" rIns="91440" bIns="45720" rtlCol="0" anchor="b"/>
          <a:lstStyle>
            <a:lvl1pPr algn="r">
              <a:defRPr sz="1200"/>
            </a:lvl1pPr>
          </a:lstStyle>
          <a:p>
            <a:fld id="{1BFBE7BA-17BE-4C72-BDE9-93CAA4D0D651}" type="slidenum">
              <a:rPr lang="en-GB" smtClean="0"/>
              <a:t>‹#›</a:t>
            </a:fld>
            <a:endParaRPr lang="en-GB" dirty="0"/>
          </a:p>
        </p:txBody>
      </p:sp>
    </p:spTree>
    <p:extLst>
      <p:ext uri="{BB962C8B-B14F-4D97-AF65-F5344CB8AC3E}">
        <p14:creationId xmlns:p14="http://schemas.microsoft.com/office/powerpoint/2010/main" val="25727290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21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50443" y="0"/>
            <a:ext cx="2945659" cy="498215"/>
          </a:xfrm>
          <a:prstGeom prst="rect">
            <a:avLst/>
          </a:prstGeom>
        </p:spPr>
        <p:txBody>
          <a:bodyPr vert="horz" lIns="91440" tIns="45720" rIns="91440" bIns="45720" rtlCol="0"/>
          <a:lstStyle>
            <a:lvl1pPr algn="r">
              <a:defRPr sz="1200"/>
            </a:lvl1pPr>
          </a:lstStyle>
          <a:p>
            <a:fld id="{D299A35E-D7B7-4081-8EA2-331D8425DDD3}" type="datetimeFigureOut">
              <a:rPr lang="en-US" smtClean="0"/>
              <a:t>3/31/2023</a:t>
            </a:fld>
            <a:endParaRPr lang="en-US" dirty="0"/>
          </a:p>
        </p:txBody>
      </p:sp>
      <p:sp>
        <p:nvSpPr>
          <p:cNvPr id="4" name="Slide Image Placeholder 3"/>
          <p:cNvSpPr>
            <a:spLocks noGrp="1" noRot="1" noChangeAspect="1"/>
          </p:cNvSpPr>
          <p:nvPr>
            <p:ph type="sldImg" idx="2"/>
          </p:nvPr>
        </p:nvSpPr>
        <p:spPr>
          <a:xfrm>
            <a:off x="420688" y="1241425"/>
            <a:ext cx="5956300" cy="3351213"/>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79768" y="4778722"/>
            <a:ext cx="5438140" cy="390986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1600"/>
            <a:ext cx="2945659" cy="498214"/>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50443" y="9431600"/>
            <a:ext cx="2945659" cy="498214"/>
          </a:xfrm>
          <a:prstGeom prst="rect">
            <a:avLst/>
          </a:prstGeom>
        </p:spPr>
        <p:txBody>
          <a:bodyPr vert="horz" lIns="91440" tIns="45720" rIns="91440" bIns="45720" rtlCol="0" anchor="b"/>
          <a:lstStyle>
            <a:lvl1pPr algn="r">
              <a:defRPr sz="1200"/>
            </a:lvl1pPr>
          </a:lstStyle>
          <a:p>
            <a:fld id="{46E4F44D-EE3C-4964-A9AD-F143B10001B6}" type="slidenum">
              <a:rPr lang="en-US" smtClean="0"/>
              <a:t>‹#›</a:t>
            </a:fld>
            <a:endParaRPr lang="en-US" dirty="0"/>
          </a:p>
        </p:txBody>
      </p:sp>
    </p:spTree>
    <p:extLst>
      <p:ext uri="{BB962C8B-B14F-4D97-AF65-F5344CB8AC3E}">
        <p14:creationId xmlns:p14="http://schemas.microsoft.com/office/powerpoint/2010/main" val="4206448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DBEE7D-02F3-49C6-B0C0-2F6C99CCE1F7}" type="slidenum">
              <a:rPr lang="en-US"/>
              <a:pPr/>
              <a:t>12</a:t>
            </a:fld>
            <a:endParaRPr lang="en-US"/>
          </a:p>
        </p:txBody>
      </p:sp>
      <p:sp>
        <p:nvSpPr>
          <p:cNvPr id="798722" name="Rectangle 2"/>
          <p:cNvSpPr>
            <a:spLocks noGrp="1" noRot="1" noChangeAspect="1" noChangeArrowheads="1" noTextEdit="1"/>
          </p:cNvSpPr>
          <p:nvPr>
            <p:ph type="sldImg"/>
          </p:nvPr>
        </p:nvSpPr>
        <p:spPr>
          <a:ln/>
        </p:spPr>
      </p:sp>
      <p:sp>
        <p:nvSpPr>
          <p:cNvPr id="798723" name="Rectangle 3"/>
          <p:cNvSpPr>
            <a:spLocks noGrp="1" noChangeArrowheads="1"/>
          </p:cNvSpPr>
          <p:nvPr>
            <p:ph type="body" idx="1"/>
          </p:nvPr>
        </p:nvSpPr>
        <p:spPr>
          <a:xfrm>
            <a:off x="687586" y="4342191"/>
            <a:ext cx="5482828" cy="4116917"/>
          </a:xfrm>
        </p:spPr>
        <p:txBody>
          <a:bodyPr/>
          <a:lstStyle/>
          <a:p>
            <a:r>
              <a:rPr lang="en-US"/>
              <a:t>Tactic is fine grain adjustment of quality attributes within a pattern</a:t>
            </a:r>
          </a:p>
        </p:txBody>
      </p:sp>
    </p:spTree>
    <p:extLst>
      <p:ext uri="{BB962C8B-B14F-4D97-AF65-F5344CB8AC3E}">
        <p14:creationId xmlns:p14="http://schemas.microsoft.com/office/powerpoint/2010/main" val="869115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D124FE-7089-4BC2-86F4-ACCB6F5FC802}" type="slidenum">
              <a:rPr lang="en-US"/>
              <a:pPr/>
              <a:t>26</a:t>
            </a:fld>
            <a:endParaRPr lang="en-US"/>
          </a:p>
        </p:txBody>
      </p:sp>
      <p:sp>
        <p:nvSpPr>
          <p:cNvPr id="807938" name="Rectangle 2"/>
          <p:cNvSpPr>
            <a:spLocks noGrp="1" noRot="1" noChangeAspect="1" noChangeArrowheads="1" noTextEdit="1"/>
          </p:cNvSpPr>
          <p:nvPr>
            <p:ph type="sldImg"/>
          </p:nvPr>
        </p:nvSpPr>
        <p:spPr>
          <a:ln/>
        </p:spPr>
      </p:sp>
      <p:sp>
        <p:nvSpPr>
          <p:cNvPr id="807939" name="Rectangle 3"/>
          <p:cNvSpPr>
            <a:spLocks noGrp="1" noChangeArrowheads="1"/>
          </p:cNvSpPr>
          <p:nvPr>
            <p:ph type="body" idx="1"/>
          </p:nvPr>
        </p:nvSpPr>
        <p:spPr>
          <a:xfrm>
            <a:off x="687586" y="4342191"/>
            <a:ext cx="5482828" cy="4116917"/>
          </a:xfrm>
        </p:spPr>
        <p:txBody>
          <a:bodyPr/>
          <a:lstStyle/>
          <a:p>
            <a:r>
              <a:rPr lang="en-US"/>
              <a:t>Tactic is fine grain adjustment of quality attributes within a pattern</a:t>
            </a:r>
          </a:p>
        </p:txBody>
      </p:sp>
    </p:spTree>
    <p:extLst>
      <p:ext uri="{BB962C8B-B14F-4D97-AF65-F5344CB8AC3E}">
        <p14:creationId xmlns:p14="http://schemas.microsoft.com/office/powerpoint/2010/main" val="1904391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8A995C-7771-47B1-80E1-7246D7BEE9B7}" type="slidenum">
              <a:rPr lang="en-US"/>
              <a:pPr/>
              <a:t>27</a:t>
            </a:fld>
            <a:endParaRPr lang="en-US"/>
          </a:p>
        </p:txBody>
      </p:sp>
      <p:sp>
        <p:nvSpPr>
          <p:cNvPr id="809986" name="Rectangle 2"/>
          <p:cNvSpPr>
            <a:spLocks noGrp="1" noRot="1" noChangeAspect="1" noChangeArrowheads="1" noTextEdit="1"/>
          </p:cNvSpPr>
          <p:nvPr>
            <p:ph type="sldImg"/>
          </p:nvPr>
        </p:nvSpPr>
        <p:spPr>
          <a:ln/>
        </p:spPr>
      </p:sp>
      <p:sp>
        <p:nvSpPr>
          <p:cNvPr id="809987" name="Rectangle 3"/>
          <p:cNvSpPr>
            <a:spLocks noGrp="1" noChangeArrowheads="1"/>
          </p:cNvSpPr>
          <p:nvPr>
            <p:ph type="body" idx="1"/>
          </p:nvPr>
        </p:nvSpPr>
        <p:spPr>
          <a:xfrm>
            <a:off x="687586" y="4342191"/>
            <a:ext cx="5482828" cy="4116917"/>
          </a:xfrm>
        </p:spPr>
        <p:txBody>
          <a:bodyPr/>
          <a:lstStyle/>
          <a:p>
            <a:r>
              <a:rPr lang="en-US"/>
              <a:t>Tactic is fine grain adjustment of quality attributes within a pattern</a:t>
            </a:r>
          </a:p>
        </p:txBody>
      </p:sp>
    </p:spTree>
    <p:extLst>
      <p:ext uri="{BB962C8B-B14F-4D97-AF65-F5344CB8AC3E}">
        <p14:creationId xmlns:p14="http://schemas.microsoft.com/office/powerpoint/2010/main" val="12511766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54979D-1CF3-4FB0-AADE-2D325A6C1ACE}" type="slidenum">
              <a:rPr lang="en-US"/>
              <a:pPr/>
              <a:t>28</a:t>
            </a:fld>
            <a:endParaRPr lang="en-US"/>
          </a:p>
        </p:txBody>
      </p:sp>
      <p:sp>
        <p:nvSpPr>
          <p:cNvPr id="812034" name="Rectangle 2"/>
          <p:cNvSpPr>
            <a:spLocks noGrp="1" noRot="1" noChangeAspect="1" noChangeArrowheads="1" noTextEdit="1"/>
          </p:cNvSpPr>
          <p:nvPr>
            <p:ph type="sldImg"/>
          </p:nvPr>
        </p:nvSpPr>
        <p:spPr>
          <a:ln/>
        </p:spPr>
      </p:sp>
      <p:sp>
        <p:nvSpPr>
          <p:cNvPr id="812035" name="Rectangle 3"/>
          <p:cNvSpPr>
            <a:spLocks noGrp="1" noChangeArrowheads="1"/>
          </p:cNvSpPr>
          <p:nvPr>
            <p:ph type="body" idx="1"/>
          </p:nvPr>
        </p:nvSpPr>
        <p:spPr>
          <a:xfrm>
            <a:off x="687586" y="4342191"/>
            <a:ext cx="5482828" cy="4116917"/>
          </a:xfrm>
        </p:spPr>
        <p:txBody>
          <a:bodyPr/>
          <a:lstStyle/>
          <a:p>
            <a:r>
              <a:rPr lang="en-US"/>
              <a:t>Tactic is fine grain adjustment of quality attributes within a pattern</a:t>
            </a:r>
          </a:p>
        </p:txBody>
      </p:sp>
    </p:spTree>
    <p:extLst>
      <p:ext uri="{BB962C8B-B14F-4D97-AF65-F5344CB8AC3E}">
        <p14:creationId xmlns:p14="http://schemas.microsoft.com/office/powerpoint/2010/main" val="2460970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DBEE7D-02F3-49C6-B0C0-2F6C99CCE1F7}" type="slidenum">
              <a:rPr lang="en-US"/>
              <a:pPr/>
              <a:t>13</a:t>
            </a:fld>
            <a:endParaRPr lang="en-US"/>
          </a:p>
        </p:txBody>
      </p:sp>
      <p:sp>
        <p:nvSpPr>
          <p:cNvPr id="798722" name="Rectangle 2"/>
          <p:cNvSpPr>
            <a:spLocks noGrp="1" noRot="1" noChangeAspect="1" noChangeArrowheads="1" noTextEdit="1"/>
          </p:cNvSpPr>
          <p:nvPr>
            <p:ph type="sldImg"/>
          </p:nvPr>
        </p:nvSpPr>
        <p:spPr>
          <a:ln/>
        </p:spPr>
      </p:sp>
      <p:sp>
        <p:nvSpPr>
          <p:cNvPr id="798723" name="Rectangle 3"/>
          <p:cNvSpPr>
            <a:spLocks noGrp="1" noChangeArrowheads="1"/>
          </p:cNvSpPr>
          <p:nvPr>
            <p:ph type="body" idx="1"/>
          </p:nvPr>
        </p:nvSpPr>
        <p:spPr>
          <a:xfrm>
            <a:off x="687586" y="4342191"/>
            <a:ext cx="5482828" cy="4116917"/>
          </a:xfrm>
        </p:spPr>
        <p:txBody>
          <a:bodyPr/>
          <a:lstStyle/>
          <a:p>
            <a:r>
              <a:rPr lang="en-US"/>
              <a:t>Tactic is fine grain adjustment of quality attributes within a pattern</a:t>
            </a:r>
          </a:p>
        </p:txBody>
      </p:sp>
    </p:spTree>
    <p:extLst>
      <p:ext uri="{BB962C8B-B14F-4D97-AF65-F5344CB8AC3E}">
        <p14:creationId xmlns:p14="http://schemas.microsoft.com/office/powerpoint/2010/main" val="11231331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81C069-DD82-41BA-B1CB-8691ADC88CF5}" type="slidenum">
              <a:rPr lang="en-US"/>
              <a:pPr/>
              <a:t>14</a:t>
            </a:fld>
            <a:endParaRPr lang="en-US"/>
          </a:p>
        </p:txBody>
      </p:sp>
      <p:sp>
        <p:nvSpPr>
          <p:cNvPr id="800770" name="Rectangle 2"/>
          <p:cNvSpPr>
            <a:spLocks noGrp="1" noRot="1" noChangeAspect="1" noChangeArrowheads="1" noTextEdit="1"/>
          </p:cNvSpPr>
          <p:nvPr>
            <p:ph type="sldImg"/>
          </p:nvPr>
        </p:nvSpPr>
        <p:spPr>
          <a:ln/>
        </p:spPr>
      </p:sp>
      <p:sp>
        <p:nvSpPr>
          <p:cNvPr id="800771" name="Rectangle 3"/>
          <p:cNvSpPr>
            <a:spLocks noGrp="1" noChangeArrowheads="1"/>
          </p:cNvSpPr>
          <p:nvPr>
            <p:ph type="body" idx="1"/>
          </p:nvPr>
        </p:nvSpPr>
        <p:spPr>
          <a:xfrm>
            <a:off x="687586" y="4342191"/>
            <a:ext cx="5482828" cy="4116917"/>
          </a:xfrm>
        </p:spPr>
        <p:txBody>
          <a:bodyPr/>
          <a:lstStyle/>
          <a:p>
            <a:r>
              <a:rPr lang="en-US"/>
              <a:t>Tactic is fine grain adjustment of quality attributes within a pattern</a:t>
            </a:r>
          </a:p>
        </p:txBody>
      </p:sp>
    </p:spTree>
    <p:extLst>
      <p:ext uri="{BB962C8B-B14F-4D97-AF65-F5344CB8AC3E}">
        <p14:creationId xmlns:p14="http://schemas.microsoft.com/office/powerpoint/2010/main" val="2661065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81C069-DD82-41BA-B1CB-8691ADC88CF5}" type="slidenum">
              <a:rPr lang="en-US"/>
              <a:pPr/>
              <a:t>15</a:t>
            </a:fld>
            <a:endParaRPr lang="en-US"/>
          </a:p>
        </p:txBody>
      </p:sp>
      <p:sp>
        <p:nvSpPr>
          <p:cNvPr id="800770" name="Rectangle 2"/>
          <p:cNvSpPr>
            <a:spLocks noGrp="1" noRot="1" noChangeAspect="1" noChangeArrowheads="1" noTextEdit="1"/>
          </p:cNvSpPr>
          <p:nvPr>
            <p:ph type="sldImg"/>
          </p:nvPr>
        </p:nvSpPr>
        <p:spPr>
          <a:ln/>
        </p:spPr>
      </p:sp>
      <p:sp>
        <p:nvSpPr>
          <p:cNvPr id="800771" name="Rectangle 3"/>
          <p:cNvSpPr>
            <a:spLocks noGrp="1" noChangeArrowheads="1"/>
          </p:cNvSpPr>
          <p:nvPr>
            <p:ph type="body" idx="1"/>
          </p:nvPr>
        </p:nvSpPr>
        <p:spPr>
          <a:xfrm>
            <a:off x="687586" y="4342191"/>
            <a:ext cx="5482828" cy="4116917"/>
          </a:xfrm>
        </p:spPr>
        <p:txBody>
          <a:bodyPr/>
          <a:lstStyle/>
          <a:p>
            <a:r>
              <a:rPr lang="en-US"/>
              <a:t>Tactic is fine grain adjustment of quality attributes within a pattern</a:t>
            </a:r>
          </a:p>
        </p:txBody>
      </p:sp>
    </p:spTree>
    <p:extLst>
      <p:ext uri="{BB962C8B-B14F-4D97-AF65-F5344CB8AC3E}">
        <p14:creationId xmlns:p14="http://schemas.microsoft.com/office/powerpoint/2010/main" val="220534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B0CCAE-3ABA-4C92-A457-1C742F161B5F}" type="slidenum">
              <a:rPr lang="en-US"/>
              <a:pPr/>
              <a:t>19</a:t>
            </a:fld>
            <a:endParaRPr lang="en-US"/>
          </a:p>
        </p:txBody>
      </p:sp>
      <p:sp>
        <p:nvSpPr>
          <p:cNvPr id="803842" name="Rectangle 2"/>
          <p:cNvSpPr>
            <a:spLocks noGrp="1" noRot="1" noChangeAspect="1" noChangeArrowheads="1" noTextEdit="1"/>
          </p:cNvSpPr>
          <p:nvPr>
            <p:ph type="sldImg"/>
          </p:nvPr>
        </p:nvSpPr>
        <p:spPr>
          <a:ln/>
        </p:spPr>
      </p:sp>
      <p:sp>
        <p:nvSpPr>
          <p:cNvPr id="803843" name="Rectangle 3"/>
          <p:cNvSpPr>
            <a:spLocks noGrp="1" noChangeArrowheads="1"/>
          </p:cNvSpPr>
          <p:nvPr>
            <p:ph type="body" idx="1"/>
          </p:nvPr>
        </p:nvSpPr>
        <p:spPr>
          <a:xfrm>
            <a:off x="687586" y="4342191"/>
            <a:ext cx="5482828" cy="4116917"/>
          </a:xfrm>
        </p:spPr>
        <p:txBody>
          <a:bodyPr/>
          <a:lstStyle/>
          <a:p>
            <a:r>
              <a:rPr lang="en-US"/>
              <a:t>Tactic is fine grain adjustment of quality attributes within a pattern</a:t>
            </a:r>
          </a:p>
        </p:txBody>
      </p:sp>
    </p:spTree>
    <p:extLst>
      <p:ext uri="{BB962C8B-B14F-4D97-AF65-F5344CB8AC3E}">
        <p14:creationId xmlns:p14="http://schemas.microsoft.com/office/powerpoint/2010/main" val="3135423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B0CCAE-3ABA-4C92-A457-1C742F161B5F}" type="slidenum">
              <a:rPr lang="en-US"/>
              <a:pPr/>
              <a:t>21</a:t>
            </a:fld>
            <a:endParaRPr lang="en-US"/>
          </a:p>
        </p:txBody>
      </p:sp>
      <p:sp>
        <p:nvSpPr>
          <p:cNvPr id="803842" name="Rectangle 2"/>
          <p:cNvSpPr>
            <a:spLocks noGrp="1" noRot="1" noChangeAspect="1" noChangeArrowheads="1" noTextEdit="1"/>
          </p:cNvSpPr>
          <p:nvPr>
            <p:ph type="sldImg"/>
          </p:nvPr>
        </p:nvSpPr>
        <p:spPr>
          <a:ln/>
        </p:spPr>
      </p:sp>
      <p:sp>
        <p:nvSpPr>
          <p:cNvPr id="803843" name="Rectangle 3"/>
          <p:cNvSpPr>
            <a:spLocks noGrp="1" noChangeArrowheads="1"/>
          </p:cNvSpPr>
          <p:nvPr>
            <p:ph type="body" idx="1"/>
          </p:nvPr>
        </p:nvSpPr>
        <p:spPr>
          <a:xfrm>
            <a:off x="687586" y="4342191"/>
            <a:ext cx="5482828" cy="4116917"/>
          </a:xfrm>
        </p:spPr>
        <p:txBody>
          <a:bodyPr/>
          <a:lstStyle/>
          <a:p>
            <a:r>
              <a:rPr lang="en-US"/>
              <a:t>Tactic is fine grain adjustment of quality attributes within a pattern</a:t>
            </a:r>
          </a:p>
        </p:txBody>
      </p:sp>
    </p:spTree>
    <p:extLst>
      <p:ext uri="{BB962C8B-B14F-4D97-AF65-F5344CB8AC3E}">
        <p14:creationId xmlns:p14="http://schemas.microsoft.com/office/powerpoint/2010/main" val="4232736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39878A-A18C-4EA4-B5B5-16B9056F2B48}" type="slidenum">
              <a:rPr lang="en-US"/>
              <a:pPr/>
              <a:t>22</a:t>
            </a:fld>
            <a:endParaRPr lang="en-US"/>
          </a:p>
        </p:txBody>
      </p:sp>
      <p:sp>
        <p:nvSpPr>
          <p:cNvPr id="805890" name="Rectangle 2"/>
          <p:cNvSpPr>
            <a:spLocks noGrp="1" noRot="1" noChangeAspect="1" noChangeArrowheads="1" noTextEdit="1"/>
          </p:cNvSpPr>
          <p:nvPr>
            <p:ph type="sldImg"/>
          </p:nvPr>
        </p:nvSpPr>
        <p:spPr>
          <a:ln/>
        </p:spPr>
      </p:sp>
      <p:sp>
        <p:nvSpPr>
          <p:cNvPr id="805891" name="Rectangle 3"/>
          <p:cNvSpPr>
            <a:spLocks noGrp="1" noChangeArrowheads="1"/>
          </p:cNvSpPr>
          <p:nvPr>
            <p:ph type="body" idx="1"/>
          </p:nvPr>
        </p:nvSpPr>
        <p:spPr>
          <a:xfrm>
            <a:off x="687586" y="4342191"/>
            <a:ext cx="5482828" cy="4116917"/>
          </a:xfrm>
        </p:spPr>
        <p:txBody>
          <a:bodyPr/>
          <a:lstStyle/>
          <a:p>
            <a:r>
              <a:rPr lang="en-US"/>
              <a:t>Tactic is fine grain adjustment of quality attributes within a pattern</a:t>
            </a:r>
          </a:p>
        </p:txBody>
      </p:sp>
    </p:spTree>
    <p:extLst>
      <p:ext uri="{BB962C8B-B14F-4D97-AF65-F5344CB8AC3E}">
        <p14:creationId xmlns:p14="http://schemas.microsoft.com/office/powerpoint/2010/main" val="1678211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39878A-A18C-4EA4-B5B5-16B9056F2B48}" type="slidenum">
              <a:rPr lang="en-US"/>
              <a:pPr/>
              <a:t>23</a:t>
            </a:fld>
            <a:endParaRPr lang="en-US"/>
          </a:p>
        </p:txBody>
      </p:sp>
      <p:sp>
        <p:nvSpPr>
          <p:cNvPr id="805890" name="Rectangle 2"/>
          <p:cNvSpPr>
            <a:spLocks noGrp="1" noRot="1" noChangeAspect="1" noChangeArrowheads="1" noTextEdit="1"/>
          </p:cNvSpPr>
          <p:nvPr>
            <p:ph type="sldImg"/>
          </p:nvPr>
        </p:nvSpPr>
        <p:spPr>
          <a:ln/>
        </p:spPr>
      </p:sp>
      <p:sp>
        <p:nvSpPr>
          <p:cNvPr id="805891" name="Rectangle 3"/>
          <p:cNvSpPr>
            <a:spLocks noGrp="1" noChangeArrowheads="1"/>
          </p:cNvSpPr>
          <p:nvPr>
            <p:ph type="body" idx="1"/>
          </p:nvPr>
        </p:nvSpPr>
        <p:spPr>
          <a:xfrm>
            <a:off x="687586" y="4342191"/>
            <a:ext cx="5482828" cy="4116917"/>
          </a:xfrm>
        </p:spPr>
        <p:txBody>
          <a:bodyPr/>
          <a:lstStyle/>
          <a:p>
            <a:r>
              <a:rPr lang="en-US"/>
              <a:t>Tactic is fine grain adjustment of quality attributes within a pattern</a:t>
            </a:r>
          </a:p>
        </p:txBody>
      </p:sp>
    </p:spTree>
    <p:extLst>
      <p:ext uri="{BB962C8B-B14F-4D97-AF65-F5344CB8AC3E}">
        <p14:creationId xmlns:p14="http://schemas.microsoft.com/office/powerpoint/2010/main" val="2837140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D124FE-7089-4BC2-86F4-ACCB6F5FC802}" type="slidenum">
              <a:rPr lang="en-US"/>
              <a:pPr/>
              <a:t>25</a:t>
            </a:fld>
            <a:endParaRPr lang="en-US"/>
          </a:p>
        </p:txBody>
      </p:sp>
      <p:sp>
        <p:nvSpPr>
          <p:cNvPr id="807938" name="Rectangle 2"/>
          <p:cNvSpPr>
            <a:spLocks noGrp="1" noRot="1" noChangeAspect="1" noChangeArrowheads="1" noTextEdit="1"/>
          </p:cNvSpPr>
          <p:nvPr>
            <p:ph type="sldImg"/>
          </p:nvPr>
        </p:nvSpPr>
        <p:spPr>
          <a:ln/>
        </p:spPr>
      </p:sp>
      <p:sp>
        <p:nvSpPr>
          <p:cNvPr id="807939" name="Rectangle 3"/>
          <p:cNvSpPr>
            <a:spLocks noGrp="1" noChangeArrowheads="1"/>
          </p:cNvSpPr>
          <p:nvPr>
            <p:ph type="body" idx="1"/>
          </p:nvPr>
        </p:nvSpPr>
        <p:spPr>
          <a:xfrm>
            <a:off x="687586" y="4342191"/>
            <a:ext cx="5482828" cy="4116917"/>
          </a:xfrm>
        </p:spPr>
        <p:txBody>
          <a:bodyPr/>
          <a:lstStyle/>
          <a:p>
            <a:r>
              <a:rPr lang="en-US"/>
              <a:t>Tactic is fine grain adjustment of quality attributes within a pattern</a:t>
            </a:r>
          </a:p>
        </p:txBody>
      </p:sp>
    </p:spTree>
    <p:extLst>
      <p:ext uri="{BB962C8B-B14F-4D97-AF65-F5344CB8AC3E}">
        <p14:creationId xmlns:p14="http://schemas.microsoft.com/office/powerpoint/2010/main" val="3088139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97F2C8D-8D87-49B7-913C-2F3E7CE150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9782307A-827B-49D5-93D5-888506111A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08A13D66-163F-44AC-9E7C-288C45DCFC41}"/>
              </a:ext>
            </a:extLst>
          </p:cNvPr>
          <p:cNvSpPr>
            <a:spLocks noGrp="1"/>
          </p:cNvSpPr>
          <p:nvPr>
            <p:ph type="dt" sz="half" idx="10"/>
          </p:nvPr>
        </p:nvSpPr>
        <p:spPr/>
        <p:txBody>
          <a:bodyPr/>
          <a:lstStyle/>
          <a:p>
            <a:fld id="{2C8DE5C2-993C-4607-B26D-D4750998D4EC}" type="datetimeFigureOut">
              <a:rPr lang="en-US" smtClean="0"/>
              <a:t>3/31/2023</a:t>
            </a:fld>
            <a:endParaRPr lang="en-US" dirty="0"/>
          </a:p>
        </p:txBody>
      </p:sp>
      <p:sp>
        <p:nvSpPr>
          <p:cNvPr id="5" name="Footer Placeholder 4">
            <a:extLst>
              <a:ext uri="{FF2B5EF4-FFF2-40B4-BE49-F238E27FC236}">
                <a16:creationId xmlns="" xmlns:a16="http://schemas.microsoft.com/office/drawing/2014/main" id="{297BCF21-3CFD-4385-9DBC-F7BD17D8A9F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D48E5275-B573-49CD-90AD-CB0DA97599F5}"/>
              </a:ext>
            </a:extLst>
          </p:cNvPr>
          <p:cNvSpPr>
            <a:spLocks noGrp="1"/>
          </p:cNvSpPr>
          <p:nvPr>
            <p:ph type="sldNum" sz="quarter" idx="12"/>
          </p:nvPr>
        </p:nvSpPr>
        <p:spPr/>
        <p:txBody>
          <a:bodyPr/>
          <a:lstStyle/>
          <a:p>
            <a:fld id="{2B49C5FF-F35B-42A8-986F-F5F50A539C6D}" type="slidenum">
              <a:rPr lang="en-US" smtClean="0"/>
              <a:t>‹#›</a:t>
            </a:fld>
            <a:endParaRPr lang="en-US" dirty="0"/>
          </a:p>
        </p:txBody>
      </p:sp>
    </p:spTree>
    <p:extLst>
      <p:ext uri="{BB962C8B-B14F-4D97-AF65-F5344CB8AC3E}">
        <p14:creationId xmlns:p14="http://schemas.microsoft.com/office/powerpoint/2010/main" val="2392055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3BAC9D-667A-4F8E-8A4B-5534E3501E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99AB3C54-24B0-464A-8D85-99A6883DC8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37B1B0D-7BB1-4E78-AD53-15520DE87041}"/>
              </a:ext>
            </a:extLst>
          </p:cNvPr>
          <p:cNvSpPr>
            <a:spLocks noGrp="1"/>
          </p:cNvSpPr>
          <p:nvPr>
            <p:ph type="dt" sz="half" idx="10"/>
          </p:nvPr>
        </p:nvSpPr>
        <p:spPr/>
        <p:txBody>
          <a:bodyPr/>
          <a:lstStyle/>
          <a:p>
            <a:fld id="{2C8DE5C2-993C-4607-B26D-D4750998D4EC}" type="datetimeFigureOut">
              <a:rPr lang="en-US" smtClean="0"/>
              <a:t>3/31/2023</a:t>
            </a:fld>
            <a:endParaRPr lang="en-US" dirty="0"/>
          </a:p>
        </p:txBody>
      </p:sp>
      <p:sp>
        <p:nvSpPr>
          <p:cNvPr id="5" name="Footer Placeholder 4">
            <a:extLst>
              <a:ext uri="{FF2B5EF4-FFF2-40B4-BE49-F238E27FC236}">
                <a16:creationId xmlns="" xmlns:a16="http://schemas.microsoft.com/office/drawing/2014/main" id="{925F90C4-EB39-462A-B466-D6BDB78E7CD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4F819E79-F059-4C7A-8814-C7FE069902E8}"/>
              </a:ext>
            </a:extLst>
          </p:cNvPr>
          <p:cNvSpPr>
            <a:spLocks noGrp="1"/>
          </p:cNvSpPr>
          <p:nvPr>
            <p:ph type="sldNum" sz="quarter" idx="12"/>
          </p:nvPr>
        </p:nvSpPr>
        <p:spPr/>
        <p:txBody>
          <a:bodyPr/>
          <a:lstStyle/>
          <a:p>
            <a:fld id="{2B49C5FF-F35B-42A8-986F-F5F50A539C6D}" type="slidenum">
              <a:rPr lang="en-US" smtClean="0"/>
              <a:t>‹#›</a:t>
            </a:fld>
            <a:endParaRPr lang="en-US" dirty="0"/>
          </a:p>
        </p:txBody>
      </p:sp>
    </p:spTree>
    <p:extLst>
      <p:ext uri="{BB962C8B-B14F-4D97-AF65-F5344CB8AC3E}">
        <p14:creationId xmlns:p14="http://schemas.microsoft.com/office/powerpoint/2010/main" val="1925028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E963A2FF-4678-4216-98BC-A82B1465AF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16284147-CDB3-4F8F-AD86-029641C3E6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7D48C6FF-7F91-4CDE-95B6-82CD5089D2A0}"/>
              </a:ext>
            </a:extLst>
          </p:cNvPr>
          <p:cNvSpPr>
            <a:spLocks noGrp="1"/>
          </p:cNvSpPr>
          <p:nvPr>
            <p:ph type="dt" sz="half" idx="10"/>
          </p:nvPr>
        </p:nvSpPr>
        <p:spPr/>
        <p:txBody>
          <a:bodyPr/>
          <a:lstStyle/>
          <a:p>
            <a:fld id="{2C8DE5C2-993C-4607-B26D-D4750998D4EC}" type="datetimeFigureOut">
              <a:rPr lang="en-US" smtClean="0"/>
              <a:t>3/31/2023</a:t>
            </a:fld>
            <a:endParaRPr lang="en-US" dirty="0"/>
          </a:p>
        </p:txBody>
      </p:sp>
      <p:sp>
        <p:nvSpPr>
          <p:cNvPr id="5" name="Footer Placeholder 4">
            <a:extLst>
              <a:ext uri="{FF2B5EF4-FFF2-40B4-BE49-F238E27FC236}">
                <a16:creationId xmlns="" xmlns:a16="http://schemas.microsoft.com/office/drawing/2014/main" id="{C4E431B2-6F17-46C5-9728-C9DF6803FC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E02F738F-8A91-493E-AE17-4C41E34E292B}"/>
              </a:ext>
            </a:extLst>
          </p:cNvPr>
          <p:cNvSpPr>
            <a:spLocks noGrp="1"/>
          </p:cNvSpPr>
          <p:nvPr>
            <p:ph type="sldNum" sz="quarter" idx="12"/>
          </p:nvPr>
        </p:nvSpPr>
        <p:spPr/>
        <p:txBody>
          <a:bodyPr/>
          <a:lstStyle/>
          <a:p>
            <a:fld id="{2B49C5FF-F35B-42A8-986F-F5F50A539C6D}" type="slidenum">
              <a:rPr lang="en-US" smtClean="0"/>
              <a:t>‹#›</a:t>
            </a:fld>
            <a:endParaRPr lang="en-US" dirty="0"/>
          </a:p>
        </p:txBody>
      </p:sp>
    </p:spTree>
    <p:extLst>
      <p:ext uri="{BB962C8B-B14F-4D97-AF65-F5344CB8AC3E}">
        <p14:creationId xmlns:p14="http://schemas.microsoft.com/office/powerpoint/2010/main" val="3357803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2FF930-BB1B-4E66-A750-14CDF2321D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491519BF-68A6-43AA-89F5-C81A45FBF3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85702ED-6F7F-4497-9059-B93C8F382FC7}"/>
              </a:ext>
            </a:extLst>
          </p:cNvPr>
          <p:cNvSpPr>
            <a:spLocks noGrp="1"/>
          </p:cNvSpPr>
          <p:nvPr>
            <p:ph type="dt" sz="half" idx="10"/>
          </p:nvPr>
        </p:nvSpPr>
        <p:spPr/>
        <p:txBody>
          <a:bodyPr/>
          <a:lstStyle/>
          <a:p>
            <a:fld id="{2C8DE5C2-993C-4607-B26D-D4750998D4EC}" type="datetimeFigureOut">
              <a:rPr lang="en-US" smtClean="0"/>
              <a:t>3/31/2023</a:t>
            </a:fld>
            <a:endParaRPr lang="en-US" dirty="0"/>
          </a:p>
        </p:txBody>
      </p:sp>
      <p:sp>
        <p:nvSpPr>
          <p:cNvPr id="5" name="Footer Placeholder 4">
            <a:extLst>
              <a:ext uri="{FF2B5EF4-FFF2-40B4-BE49-F238E27FC236}">
                <a16:creationId xmlns="" xmlns:a16="http://schemas.microsoft.com/office/drawing/2014/main" id="{2675094B-4552-47F8-A19A-C0E27DDEB1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D07916A4-49B7-4704-8CAC-115D1DEA9C13}"/>
              </a:ext>
            </a:extLst>
          </p:cNvPr>
          <p:cNvSpPr>
            <a:spLocks noGrp="1"/>
          </p:cNvSpPr>
          <p:nvPr>
            <p:ph type="sldNum" sz="quarter" idx="12"/>
          </p:nvPr>
        </p:nvSpPr>
        <p:spPr/>
        <p:txBody>
          <a:bodyPr/>
          <a:lstStyle/>
          <a:p>
            <a:fld id="{2B49C5FF-F35B-42A8-986F-F5F50A539C6D}" type="slidenum">
              <a:rPr lang="en-US" smtClean="0"/>
              <a:t>‹#›</a:t>
            </a:fld>
            <a:endParaRPr lang="en-US" dirty="0"/>
          </a:p>
        </p:txBody>
      </p:sp>
    </p:spTree>
    <p:extLst>
      <p:ext uri="{BB962C8B-B14F-4D97-AF65-F5344CB8AC3E}">
        <p14:creationId xmlns:p14="http://schemas.microsoft.com/office/powerpoint/2010/main" val="1717404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65C7C10-1A04-4D5D-88D6-E25C15B2AA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37D7FAE4-EC71-4F88-836E-08C97267F7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9FE76022-E15C-4FC6-85EE-406E479892B6}"/>
              </a:ext>
            </a:extLst>
          </p:cNvPr>
          <p:cNvSpPr>
            <a:spLocks noGrp="1"/>
          </p:cNvSpPr>
          <p:nvPr>
            <p:ph type="dt" sz="half" idx="10"/>
          </p:nvPr>
        </p:nvSpPr>
        <p:spPr/>
        <p:txBody>
          <a:bodyPr/>
          <a:lstStyle/>
          <a:p>
            <a:fld id="{2C8DE5C2-993C-4607-B26D-D4750998D4EC}" type="datetimeFigureOut">
              <a:rPr lang="en-US" smtClean="0"/>
              <a:t>3/31/2023</a:t>
            </a:fld>
            <a:endParaRPr lang="en-US" dirty="0"/>
          </a:p>
        </p:txBody>
      </p:sp>
      <p:sp>
        <p:nvSpPr>
          <p:cNvPr id="5" name="Footer Placeholder 4">
            <a:extLst>
              <a:ext uri="{FF2B5EF4-FFF2-40B4-BE49-F238E27FC236}">
                <a16:creationId xmlns="" xmlns:a16="http://schemas.microsoft.com/office/drawing/2014/main" id="{937DC579-3692-4E9B-B338-4EAEFB61A51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2DCDB079-213E-47A8-8BFE-6CB21B4D79AE}"/>
              </a:ext>
            </a:extLst>
          </p:cNvPr>
          <p:cNvSpPr>
            <a:spLocks noGrp="1"/>
          </p:cNvSpPr>
          <p:nvPr>
            <p:ph type="sldNum" sz="quarter" idx="12"/>
          </p:nvPr>
        </p:nvSpPr>
        <p:spPr/>
        <p:txBody>
          <a:bodyPr/>
          <a:lstStyle/>
          <a:p>
            <a:fld id="{2B49C5FF-F35B-42A8-986F-F5F50A539C6D}" type="slidenum">
              <a:rPr lang="en-US" smtClean="0"/>
              <a:t>‹#›</a:t>
            </a:fld>
            <a:endParaRPr lang="en-US" dirty="0"/>
          </a:p>
        </p:txBody>
      </p:sp>
    </p:spTree>
    <p:extLst>
      <p:ext uri="{BB962C8B-B14F-4D97-AF65-F5344CB8AC3E}">
        <p14:creationId xmlns:p14="http://schemas.microsoft.com/office/powerpoint/2010/main" val="3070385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C122CD8-DB14-4576-899F-2F2CE272EF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D6AF43D7-F323-46C2-B5D7-236AA5AF65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D83D94A0-9200-4AC5-A43F-2BDC537726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78880A4B-B757-4DB9-B76F-9C884BC349C1}"/>
              </a:ext>
            </a:extLst>
          </p:cNvPr>
          <p:cNvSpPr>
            <a:spLocks noGrp="1"/>
          </p:cNvSpPr>
          <p:nvPr>
            <p:ph type="dt" sz="half" idx="10"/>
          </p:nvPr>
        </p:nvSpPr>
        <p:spPr/>
        <p:txBody>
          <a:bodyPr/>
          <a:lstStyle/>
          <a:p>
            <a:fld id="{2C8DE5C2-993C-4607-B26D-D4750998D4EC}" type="datetimeFigureOut">
              <a:rPr lang="en-US" smtClean="0"/>
              <a:t>3/31/2023</a:t>
            </a:fld>
            <a:endParaRPr lang="en-US" dirty="0"/>
          </a:p>
        </p:txBody>
      </p:sp>
      <p:sp>
        <p:nvSpPr>
          <p:cNvPr id="6" name="Footer Placeholder 5">
            <a:extLst>
              <a:ext uri="{FF2B5EF4-FFF2-40B4-BE49-F238E27FC236}">
                <a16:creationId xmlns="" xmlns:a16="http://schemas.microsoft.com/office/drawing/2014/main" id="{CF9B8ACA-D40F-4229-9841-511E5B71C34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41FC1A17-3BF5-4EA5-BEFF-51260E8F739C}"/>
              </a:ext>
            </a:extLst>
          </p:cNvPr>
          <p:cNvSpPr>
            <a:spLocks noGrp="1"/>
          </p:cNvSpPr>
          <p:nvPr>
            <p:ph type="sldNum" sz="quarter" idx="12"/>
          </p:nvPr>
        </p:nvSpPr>
        <p:spPr/>
        <p:txBody>
          <a:bodyPr/>
          <a:lstStyle/>
          <a:p>
            <a:fld id="{2B49C5FF-F35B-42A8-986F-F5F50A539C6D}" type="slidenum">
              <a:rPr lang="en-US" smtClean="0"/>
              <a:t>‹#›</a:t>
            </a:fld>
            <a:endParaRPr lang="en-US" dirty="0"/>
          </a:p>
        </p:txBody>
      </p:sp>
    </p:spTree>
    <p:extLst>
      <p:ext uri="{BB962C8B-B14F-4D97-AF65-F5344CB8AC3E}">
        <p14:creationId xmlns:p14="http://schemas.microsoft.com/office/powerpoint/2010/main" val="3740839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1A95FE-0948-4BA1-8E48-1EB6D0A825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15A089F5-02CB-4DE6-8137-F5A641BFE8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4D60FF3C-480D-4C27-A5C0-3A0EF312E5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B86455D2-0EA6-45F2-ACFD-5B255D5854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215001B6-1D21-4E2D-BFD9-31A494A76D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9B7D2297-CA0A-4D7C-88D0-B7E630DD7FD4}"/>
              </a:ext>
            </a:extLst>
          </p:cNvPr>
          <p:cNvSpPr>
            <a:spLocks noGrp="1"/>
          </p:cNvSpPr>
          <p:nvPr>
            <p:ph type="dt" sz="half" idx="10"/>
          </p:nvPr>
        </p:nvSpPr>
        <p:spPr/>
        <p:txBody>
          <a:bodyPr/>
          <a:lstStyle/>
          <a:p>
            <a:fld id="{2C8DE5C2-993C-4607-B26D-D4750998D4EC}" type="datetimeFigureOut">
              <a:rPr lang="en-US" smtClean="0"/>
              <a:t>3/31/2023</a:t>
            </a:fld>
            <a:endParaRPr lang="en-US" dirty="0"/>
          </a:p>
        </p:txBody>
      </p:sp>
      <p:sp>
        <p:nvSpPr>
          <p:cNvPr id="8" name="Footer Placeholder 7">
            <a:extLst>
              <a:ext uri="{FF2B5EF4-FFF2-40B4-BE49-F238E27FC236}">
                <a16:creationId xmlns="" xmlns:a16="http://schemas.microsoft.com/office/drawing/2014/main" id="{F8B61E68-94DE-4D18-85C2-D659E80492E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 xmlns:a16="http://schemas.microsoft.com/office/drawing/2014/main" id="{2074391D-3478-49C6-A64F-7D922234981A}"/>
              </a:ext>
            </a:extLst>
          </p:cNvPr>
          <p:cNvSpPr>
            <a:spLocks noGrp="1"/>
          </p:cNvSpPr>
          <p:nvPr>
            <p:ph type="sldNum" sz="quarter" idx="12"/>
          </p:nvPr>
        </p:nvSpPr>
        <p:spPr/>
        <p:txBody>
          <a:bodyPr/>
          <a:lstStyle/>
          <a:p>
            <a:fld id="{2B49C5FF-F35B-42A8-986F-F5F50A539C6D}" type="slidenum">
              <a:rPr lang="en-US" smtClean="0"/>
              <a:t>‹#›</a:t>
            </a:fld>
            <a:endParaRPr lang="en-US" dirty="0"/>
          </a:p>
        </p:txBody>
      </p:sp>
    </p:spTree>
    <p:extLst>
      <p:ext uri="{BB962C8B-B14F-4D97-AF65-F5344CB8AC3E}">
        <p14:creationId xmlns:p14="http://schemas.microsoft.com/office/powerpoint/2010/main" val="2597919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E0B787D-CCE5-4351-A8D2-6FB40E4C6A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68D0080E-8BB7-4A2B-9E1E-A1884EAB7C8B}"/>
              </a:ext>
            </a:extLst>
          </p:cNvPr>
          <p:cNvSpPr>
            <a:spLocks noGrp="1"/>
          </p:cNvSpPr>
          <p:nvPr>
            <p:ph type="dt" sz="half" idx="10"/>
          </p:nvPr>
        </p:nvSpPr>
        <p:spPr/>
        <p:txBody>
          <a:bodyPr/>
          <a:lstStyle/>
          <a:p>
            <a:fld id="{2C8DE5C2-993C-4607-B26D-D4750998D4EC}" type="datetimeFigureOut">
              <a:rPr lang="en-US" smtClean="0"/>
              <a:t>3/31/2023</a:t>
            </a:fld>
            <a:endParaRPr lang="en-US" dirty="0"/>
          </a:p>
        </p:txBody>
      </p:sp>
      <p:sp>
        <p:nvSpPr>
          <p:cNvPr id="4" name="Footer Placeholder 3">
            <a:extLst>
              <a:ext uri="{FF2B5EF4-FFF2-40B4-BE49-F238E27FC236}">
                <a16:creationId xmlns="" xmlns:a16="http://schemas.microsoft.com/office/drawing/2014/main" id="{FC231991-0512-4363-BEC1-9F5FB2A4CF9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 xmlns:a16="http://schemas.microsoft.com/office/drawing/2014/main" id="{DFB0BCDD-F844-4A3B-AFC4-D12972D0E38D}"/>
              </a:ext>
            </a:extLst>
          </p:cNvPr>
          <p:cNvSpPr>
            <a:spLocks noGrp="1"/>
          </p:cNvSpPr>
          <p:nvPr>
            <p:ph type="sldNum" sz="quarter" idx="12"/>
          </p:nvPr>
        </p:nvSpPr>
        <p:spPr/>
        <p:txBody>
          <a:bodyPr/>
          <a:lstStyle/>
          <a:p>
            <a:fld id="{2B49C5FF-F35B-42A8-986F-F5F50A539C6D}" type="slidenum">
              <a:rPr lang="en-US" smtClean="0"/>
              <a:t>‹#›</a:t>
            </a:fld>
            <a:endParaRPr lang="en-US" dirty="0"/>
          </a:p>
        </p:txBody>
      </p:sp>
    </p:spTree>
    <p:extLst>
      <p:ext uri="{BB962C8B-B14F-4D97-AF65-F5344CB8AC3E}">
        <p14:creationId xmlns:p14="http://schemas.microsoft.com/office/powerpoint/2010/main" val="606937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722F588C-0B58-4656-A1BF-EEBC5FAFC90E}"/>
              </a:ext>
            </a:extLst>
          </p:cNvPr>
          <p:cNvSpPr>
            <a:spLocks noGrp="1"/>
          </p:cNvSpPr>
          <p:nvPr>
            <p:ph type="dt" sz="half" idx="10"/>
          </p:nvPr>
        </p:nvSpPr>
        <p:spPr/>
        <p:txBody>
          <a:bodyPr/>
          <a:lstStyle/>
          <a:p>
            <a:fld id="{2C8DE5C2-993C-4607-B26D-D4750998D4EC}" type="datetimeFigureOut">
              <a:rPr lang="en-US" smtClean="0"/>
              <a:t>3/31/2023</a:t>
            </a:fld>
            <a:endParaRPr lang="en-US" dirty="0"/>
          </a:p>
        </p:txBody>
      </p:sp>
      <p:sp>
        <p:nvSpPr>
          <p:cNvPr id="3" name="Footer Placeholder 2">
            <a:extLst>
              <a:ext uri="{FF2B5EF4-FFF2-40B4-BE49-F238E27FC236}">
                <a16:creationId xmlns="" xmlns:a16="http://schemas.microsoft.com/office/drawing/2014/main" id="{355D5C27-B9EB-4358-845D-80E984EFEF2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 xmlns:a16="http://schemas.microsoft.com/office/drawing/2014/main" id="{3C80E9D9-71E6-4C4B-94D8-15A6D054D65F}"/>
              </a:ext>
            </a:extLst>
          </p:cNvPr>
          <p:cNvSpPr>
            <a:spLocks noGrp="1"/>
          </p:cNvSpPr>
          <p:nvPr>
            <p:ph type="sldNum" sz="quarter" idx="12"/>
          </p:nvPr>
        </p:nvSpPr>
        <p:spPr/>
        <p:txBody>
          <a:bodyPr/>
          <a:lstStyle/>
          <a:p>
            <a:fld id="{2B49C5FF-F35B-42A8-986F-F5F50A539C6D}" type="slidenum">
              <a:rPr lang="en-US" smtClean="0"/>
              <a:t>‹#›</a:t>
            </a:fld>
            <a:endParaRPr lang="en-US" dirty="0"/>
          </a:p>
        </p:txBody>
      </p:sp>
    </p:spTree>
    <p:extLst>
      <p:ext uri="{BB962C8B-B14F-4D97-AF65-F5344CB8AC3E}">
        <p14:creationId xmlns:p14="http://schemas.microsoft.com/office/powerpoint/2010/main" val="3370035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0D7AC6-3E96-4DF2-8B7B-8ED2ACA86C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4AD3594C-6116-4D70-8609-3B3AE3B064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7F40EF22-48F6-40F9-98DA-773AAB2C7B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E1D922F2-9898-4FAD-84C3-E54D1A2B9486}"/>
              </a:ext>
            </a:extLst>
          </p:cNvPr>
          <p:cNvSpPr>
            <a:spLocks noGrp="1"/>
          </p:cNvSpPr>
          <p:nvPr>
            <p:ph type="dt" sz="half" idx="10"/>
          </p:nvPr>
        </p:nvSpPr>
        <p:spPr/>
        <p:txBody>
          <a:bodyPr/>
          <a:lstStyle/>
          <a:p>
            <a:fld id="{2C8DE5C2-993C-4607-B26D-D4750998D4EC}" type="datetimeFigureOut">
              <a:rPr lang="en-US" smtClean="0"/>
              <a:t>3/31/2023</a:t>
            </a:fld>
            <a:endParaRPr lang="en-US" dirty="0"/>
          </a:p>
        </p:txBody>
      </p:sp>
      <p:sp>
        <p:nvSpPr>
          <p:cNvPr id="6" name="Footer Placeholder 5">
            <a:extLst>
              <a:ext uri="{FF2B5EF4-FFF2-40B4-BE49-F238E27FC236}">
                <a16:creationId xmlns="" xmlns:a16="http://schemas.microsoft.com/office/drawing/2014/main" id="{6804D9C0-1537-41C1-A2E0-B949FC8C46F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50394171-1D38-4BB1-B05F-4399CBF9FF1E}"/>
              </a:ext>
            </a:extLst>
          </p:cNvPr>
          <p:cNvSpPr>
            <a:spLocks noGrp="1"/>
          </p:cNvSpPr>
          <p:nvPr>
            <p:ph type="sldNum" sz="quarter" idx="12"/>
          </p:nvPr>
        </p:nvSpPr>
        <p:spPr/>
        <p:txBody>
          <a:bodyPr/>
          <a:lstStyle/>
          <a:p>
            <a:fld id="{2B49C5FF-F35B-42A8-986F-F5F50A539C6D}" type="slidenum">
              <a:rPr lang="en-US" smtClean="0"/>
              <a:t>‹#›</a:t>
            </a:fld>
            <a:endParaRPr lang="en-US" dirty="0"/>
          </a:p>
        </p:txBody>
      </p:sp>
    </p:spTree>
    <p:extLst>
      <p:ext uri="{BB962C8B-B14F-4D97-AF65-F5344CB8AC3E}">
        <p14:creationId xmlns:p14="http://schemas.microsoft.com/office/powerpoint/2010/main" val="3233734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123BF37-234B-4CDC-9355-274310AF9A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1298EEF5-627E-47C5-882D-E9FB795C49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 xmlns:a16="http://schemas.microsoft.com/office/drawing/2014/main" id="{7DD119AF-0700-4DB2-B0C2-497AE7D4A9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BA68593-5F9E-4E5A-BFEB-7B311DCF793B}"/>
              </a:ext>
            </a:extLst>
          </p:cNvPr>
          <p:cNvSpPr>
            <a:spLocks noGrp="1"/>
          </p:cNvSpPr>
          <p:nvPr>
            <p:ph type="dt" sz="half" idx="10"/>
          </p:nvPr>
        </p:nvSpPr>
        <p:spPr/>
        <p:txBody>
          <a:bodyPr/>
          <a:lstStyle/>
          <a:p>
            <a:fld id="{2C8DE5C2-993C-4607-B26D-D4750998D4EC}" type="datetimeFigureOut">
              <a:rPr lang="en-US" smtClean="0"/>
              <a:t>3/31/2023</a:t>
            </a:fld>
            <a:endParaRPr lang="en-US" dirty="0"/>
          </a:p>
        </p:txBody>
      </p:sp>
      <p:sp>
        <p:nvSpPr>
          <p:cNvPr id="6" name="Footer Placeholder 5">
            <a:extLst>
              <a:ext uri="{FF2B5EF4-FFF2-40B4-BE49-F238E27FC236}">
                <a16:creationId xmlns="" xmlns:a16="http://schemas.microsoft.com/office/drawing/2014/main" id="{62C7370B-15E1-4CB0-9B85-006578F16AB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65CC3140-5AF3-4C9C-93D5-9F57668CAEAA}"/>
              </a:ext>
            </a:extLst>
          </p:cNvPr>
          <p:cNvSpPr>
            <a:spLocks noGrp="1"/>
          </p:cNvSpPr>
          <p:nvPr>
            <p:ph type="sldNum" sz="quarter" idx="12"/>
          </p:nvPr>
        </p:nvSpPr>
        <p:spPr/>
        <p:txBody>
          <a:bodyPr/>
          <a:lstStyle/>
          <a:p>
            <a:fld id="{2B49C5FF-F35B-42A8-986F-F5F50A539C6D}" type="slidenum">
              <a:rPr lang="en-US" smtClean="0"/>
              <a:t>‹#›</a:t>
            </a:fld>
            <a:endParaRPr lang="en-US" dirty="0"/>
          </a:p>
        </p:txBody>
      </p:sp>
    </p:spTree>
    <p:extLst>
      <p:ext uri="{BB962C8B-B14F-4D97-AF65-F5344CB8AC3E}">
        <p14:creationId xmlns:p14="http://schemas.microsoft.com/office/powerpoint/2010/main" val="2126559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19710C75-A374-4D84-B806-79A414C181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98ABAD88-B91C-434B-9792-00329962BB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A9357FA-0154-4DB3-A3D3-332B7C5774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8DE5C2-993C-4607-B26D-D4750998D4EC}" type="datetimeFigureOut">
              <a:rPr lang="en-US" smtClean="0"/>
              <a:t>3/31/2023</a:t>
            </a:fld>
            <a:endParaRPr lang="en-US" dirty="0"/>
          </a:p>
        </p:txBody>
      </p:sp>
      <p:sp>
        <p:nvSpPr>
          <p:cNvPr id="5" name="Footer Placeholder 4">
            <a:extLst>
              <a:ext uri="{FF2B5EF4-FFF2-40B4-BE49-F238E27FC236}">
                <a16:creationId xmlns="" xmlns:a16="http://schemas.microsoft.com/office/drawing/2014/main" id="{C7963CCD-B113-4C4B-BE1E-21FEF9B8A5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 xmlns:a16="http://schemas.microsoft.com/office/drawing/2014/main" id="{F2A76117-D1BF-4D9D-A2E9-B4F402BA51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49C5FF-F35B-42A8-986F-F5F50A539C6D}" type="slidenum">
              <a:rPr lang="en-US" smtClean="0"/>
              <a:t>‹#›</a:t>
            </a:fld>
            <a:endParaRPr lang="en-US" dirty="0"/>
          </a:p>
        </p:txBody>
      </p:sp>
    </p:spTree>
    <p:extLst>
      <p:ext uri="{BB962C8B-B14F-4D97-AF65-F5344CB8AC3E}">
        <p14:creationId xmlns:p14="http://schemas.microsoft.com/office/powerpoint/2010/main" val="1209910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tags" Target="../tags/tag52.xml"/><Relationship Id="rId13" Type="http://schemas.openxmlformats.org/officeDocument/2006/relationships/tags" Target="../tags/tag57.xml"/><Relationship Id="rId18" Type="http://schemas.openxmlformats.org/officeDocument/2006/relationships/tags" Target="../tags/tag62.xml"/><Relationship Id="rId3" Type="http://schemas.openxmlformats.org/officeDocument/2006/relationships/tags" Target="../tags/tag47.xml"/><Relationship Id="rId21" Type="http://schemas.openxmlformats.org/officeDocument/2006/relationships/image" Target="../media/image2.tmp"/><Relationship Id="rId7" Type="http://schemas.openxmlformats.org/officeDocument/2006/relationships/tags" Target="../tags/tag51.xml"/><Relationship Id="rId12" Type="http://schemas.openxmlformats.org/officeDocument/2006/relationships/tags" Target="../tags/tag56.xml"/><Relationship Id="rId17" Type="http://schemas.openxmlformats.org/officeDocument/2006/relationships/tags" Target="../tags/tag61.xml"/><Relationship Id="rId2" Type="http://schemas.openxmlformats.org/officeDocument/2006/relationships/tags" Target="../tags/tag46.xml"/><Relationship Id="rId16" Type="http://schemas.openxmlformats.org/officeDocument/2006/relationships/tags" Target="../tags/tag60.xml"/><Relationship Id="rId20" Type="http://schemas.openxmlformats.org/officeDocument/2006/relationships/slideLayout" Target="../slideLayouts/slideLayout7.xml"/><Relationship Id="rId1" Type="http://schemas.openxmlformats.org/officeDocument/2006/relationships/tags" Target="../tags/tag45.xml"/><Relationship Id="rId6" Type="http://schemas.openxmlformats.org/officeDocument/2006/relationships/tags" Target="../tags/tag50.xml"/><Relationship Id="rId11" Type="http://schemas.openxmlformats.org/officeDocument/2006/relationships/tags" Target="../tags/tag55.xml"/><Relationship Id="rId5" Type="http://schemas.openxmlformats.org/officeDocument/2006/relationships/tags" Target="../tags/tag49.xml"/><Relationship Id="rId15" Type="http://schemas.openxmlformats.org/officeDocument/2006/relationships/tags" Target="../tags/tag59.xml"/><Relationship Id="rId10" Type="http://schemas.openxmlformats.org/officeDocument/2006/relationships/tags" Target="../tags/tag54.xml"/><Relationship Id="rId19" Type="http://schemas.openxmlformats.org/officeDocument/2006/relationships/tags" Target="../tags/tag63.xml"/><Relationship Id="rId4" Type="http://schemas.openxmlformats.org/officeDocument/2006/relationships/tags" Target="../tags/tag48.xml"/><Relationship Id="rId9" Type="http://schemas.openxmlformats.org/officeDocument/2006/relationships/tags" Target="../tags/tag53.xml"/><Relationship Id="rId14" Type="http://schemas.openxmlformats.org/officeDocument/2006/relationships/tags" Target="../tags/tag58.xml"/></Relationships>
</file>

<file path=ppt/slides/_rels/slide17.xml.rels><?xml version="1.0" encoding="UTF-8" standalone="yes"?>
<Relationships xmlns="http://schemas.openxmlformats.org/package/2006/relationships"><Relationship Id="rId8" Type="http://schemas.openxmlformats.org/officeDocument/2006/relationships/tags" Target="../tags/tag71.xml"/><Relationship Id="rId13" Type="http://schemas.openxmlformats.org/officeDocument/2006/relationships/tags" Target="../tags/tag76.xml"/><Relationship Id="rId18" Type="http://schemas.openxmlformats.org/officeDocument/2006/relationships/tags" Target="../tags/tag81.xml"/><Relationship Id="rId3" Type="http://schemas.openxmlformats.org/officeDocument/2006/relationships/tags" Target="../tags/tag66.xml"/><Relationship Id="rId21" Type="http://schemas.openxmlformats.org/officeDocument/2006/relationships/image" Target="../media/image2.tmp"/><Relationship Id="rId7" Type="http://schemas.openxmlformats.org/officeDocument/2006/relationships/tags" Target="../tags/tag70.xml"/><Relationship Id="rId12" Type="http://schemas.openxmlformats.org/officeDocument/2006/relationships/tags" Target="../tags/tag75.xml"/><Relationship Id="rId17" Type="http://schemas.openxmlformats.org/officeDocument/2006/relationships/tags" Target="../tags/tag80.xml"/><Relationship Id="rId2" Type="http://schemas.openxmlformats.org/officeDocument/2006/relationships/tags" Target="../tags/tag65.xml"/><Relationship Id="rId16" Type="http://schemas.openxmlformats.org/officeDocument/2006/relationships/tags" Target="../tags/tag79.xml"/><Relationship Id="rId20" Type="http://schemas.openxmlformats.org/officeDocument/2006/relationships/slideLayout" Target="../slideLayouts/slideLayout7.xml"/><Relationship Id="rId1" Type="http://schemas.openxmlformats.org/officeDocument/2006/relationships/tags" Target="../tags/tag64.xml"/><Relationship Id="rId6" Type="http://schemas.openxmlformats.org/officeDocument/2006/relationships/tags" Target="../tags/tag69.xml"/><Relationship Id="rId11" Type="http://schemas.openxmlformats.org/officeDocument/2006/relationships/tags" Target="../tags/tag74.xml"/><Relationship Id="rId5" Type="http://schemas.openxmlformats.org/officeDocument/2006/relationships/tags" Target="../tags/tag68.xml"/><Relationship Id="rId15" Type="http://schemas.openxmlformats.org/officeDocument/2006/relationships/tags" Target="../tags/tag78.xml"/><Relationship Id="rId10" Type="http://schemas.openxmlformats.org/officeDocument/2006/relationships/tags" Target="../tags/tag73.xml"/><Relationship Id="rId19" Type="http://schemas.openxmlformats.org/officeDocument/2006/relationships/tags" Target="../tags/tag82.xml"/><Relationship Id="rId4" Type="http://schemas.openxmlformats.org/officeDocument/2006/relationships/tags" Target="../tags/tag67.xml"/><Relationship Id="rId9" Type="http://schemas.openxmlformats.org/officeDocument/2006/relationships/tags" Target="../tags/tag72.xml"/><Relationship Id="rId14" Type="http://schemas.openxmlformats.org/officeDocument/2006/relationships/tags" Target="../tags/tag77.xml"/></Relationships>
</file>

<file path=ppt/slides/_rels/slide18.xml.rels><?xml version="1.0" encoding="UTF-8" standalone="yes"?>
<Relationships xmlns="http://schemas.openxmlformats.org/package/2006/relationships"><Relationship Id="rId8" Type="http://schemas.openxmlformats.org/officeDocument/2006/relationships/tags" Target="../tags/tag90.xml"/><Relationship Id="rId3" Type="http://schemas.openxmlformats.org/officeDocument/2006/relationships/tags" Target="../tags/tag85.xml"/><Relationship Id="rId7" Type="http://schemas.openxmlformats.org/officeDocument/2006/relationships/tags" Target="../tags/tag89.xml"/><Relationship Id="rId12" Type="http://schemas.openxmlformats.org/officeDocument/2006/relationships/image" Target="../media/image2.tmp"/><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tags" Target="../tags/tag88.xml"/><Relationship Id="rId11" Type="http://schemas.openxmlformats.org/officeDocument/2006/relationships/slideLayout" Target="../slideLayouts/slideLayout7.xml"/><Relationship Id="rId5" Type="http://schemas.openxmlformats.org/officeDocument/2006/relationships/tags" Target="../tags/tag87.xml"/><Relationship Id="rId10" Type="http://schemas.openxmlformats.org/officeDocument/2006/relationships/tags" Target="../tags/tag92.xml"/><Relationship Id="rId4" Type="http://schemas.openxmlformats.org/officeDocument/2006/relationships/tags" Target="../tags/tag86.xml"/><Relationship Id="rId9" Type="http://schemas.openxmlformats.org/officeDocument/2006/relationships/tags" Target="../tags/tag9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tags" Target="../tags/tag100.xml"/><Relationship Id="rId13" Type="http://schemas.openxmlformats.org/officeDocument/2006/relationships/tags" Target="../tags/tag105.xml"/><Relationship Id="rId18" Type="http://schemas.openxmlformats.org/officeDocument/2006/relationships/slideLayout" Target="../slideLayouts/slideLayout7.xml"/><Relationship Id="rId3" Type="http://schemas.openxmlformats.org/officeDocument/2006/relationships/tags" Target="../tags/tag95.xml"/><Relationship Id="rId7" Type="http://schemas.openxmlformats.org/officeDocument/2006/relationships/tags" Target="../tags/tag99.xml"/><Relationship Id="rId12" Type="http://schemas.openxmlformats.org/officeDocument/2006/relationships/tags" Target="../tags/tag104.xml"/><Relationship Id="rId17" Type="http://schemas.openxmlformats.org/officeDocument/2006/relationships/tags" Target="../tags/tag109.xml"/><Relationship Id="rId2" Type="http://schemas.openxmlformats.org/officeDocument/2006/relationships/tags" Target="../tags/tag94.xml"/><Relationship Id="rId16" Type="http://schemas.openxmlformats.org/officeDocument/2006/relationships/tags" Target="../tags/tag108.xml"/><Relationship Id="rId1" Type="http://schemas.openxmlformats.org/officeDocument/2006/relationships/tags" Target="../tags/tag93.xml"/><Relationship Id="rId6" Type="http://schemas.openxmlformats.org/officeDocument/2006/relationships/tags" Target="../tags/tag98.xml"/><Relationship Id="rId11" Type="http://schemas.openxmlformats.org/officeDocument/2006/relationships/tags" Target="../tags/tag103.xml"/><Relationship Id="rId5" Type="http://schemas.openxmlformats.org/officeDocument/2006/relationships/tags" Target="../tags/tag97.xml"/><Relationship Id="rId15" Type="http://schemas.openxmlformats.org/officeDocument/2006/relationships/tags" Target="../tags/tag107.xml"/><Relationship Id="rId10" Type="http://schemas.openxmlformats.org/officeDocument/2006/relationships/tags" Target="../tags/tag102.xml"/><Relationship Id="rId19" Type="http://schemas.openxmlformats.org/officeDocument/2006/relationships/image" Target="../media/image2.tmp"/><Relationship Id="rId4" Type="http://schemas.openxmlformats.org/officeDocument/2006/relationships/tags" Target="../tags/tag96.xml"/><Relationship Id="rId9" Type="http://schemas.openxmlformats.org/officeDocument/2006/relationships/tags" Target="../tags/tag101.xml"/><Relationship Id="rId14" Type="http://schemas.openxmlformats.org/officeDocument/2006/relationships/tags" Target="../tags/tag10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tags" Target="../tags/tag117.xml"/><Relationship Id="rId13" Type="http://schemas.openxmlformats.org/officeDocument/2006/relationships/tags" Target="../tags/tag122.xml"/><Relationship Id="rId18" Type="http://schemas.openxmlformats.org/officeDocument/2006/relationships/slideLayout" Target="../slideLayouts/slideLayout7.xml"/><Relationship Id="rId3" Type="http://schemas.openxmlformats.org/officeDocument/2006/relationships/tags" Target="../tags/tag112.xml"/><Relationship Id="rId7" Type="http://schemas.openxmlformats.org/officeDocument/2006/relationships/tags" Target="../tags/tag116.xml"/><Relationship Id="rId12" Type="http://schemas.openxmlformats.org/officeDocument/2006/relationships/tags" Target="../tags/tag121.xml"/><Relationship Id="rId17" Type="http://schemas.openxmlformats.org/officeDocument/2006/relationships/tags" Target="../tags/tag126.xml"/><Relationship Id="rId2" Type="http://schemas.openxmlformats.org/officeDocument/2006/relationships/tags" Target="../tags/tag111.xml"/><Relationship Id="rId16" Type="http://schemas.openxmlformats.org/officeDocument/2006/relationships/tags" Target="../tags/tag125.xml"/><Relationship Id="rId1" Type="http://schemas.openxmlformats.org/officeDocument/2006/relationships/tags" Target="../tags/tag110.xml"/><Relationship Id="rId6" Type="http://schemas.openxmlformats.org/officeDocument/2006/relationships/tags" Target="../tags/tag115.xml"/><Relationship Id="rId11" Type="http://schemas.openxmlformats.org/officeDocument/2006/relationships/tags" Target="../tags/tag120.xml"/><Relationship Id="rId5" Type="http://schemas.openxmlformats.org/officeDocument/2006/relationships/tags" Target="../tags/tag114.xml"/><Relationship Id="rId15" Type="http://schemas.openxmlformats.org/officeDocument/2006/relationships/tags" Target="../tags/tag124.xml"/><Relationship Id="rId10" Type="http://schemas.openxmlformats.org/officeDocument/2006/relationships/tags" Target="../tags/tag119.xml"/><Relationship Id="rId19" Type="http://schemas.openxmlformats.org/officeDocument/2006/relationships/image" Target="../media/image2.tmp"/><Relationship Id="rId4" Type="http://schemas.openxmlformats.org/officeDocument/2006/relationships/tags" Target="../tags/tag113.xml"/><Relationship Id="rId9" Type="http://schemas.openxmlformats.org/officeDocument/2006/relationships/tags" Target="../tags/tag118.xml"/><Relationship Id="rId14" Type="http://schemas.openxmlformats.org/officeDocument/2006/relationships/tags" Target="../tags/tag12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image" Target="../media/image2.tmp"/><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slideLayout" Target="../slideLayouts/slideLayout7.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s>
</file>

<file path=ppt/slides/_rels/slide8.xml.rels><?xml version="1.0" encoding="UTF-8" standalone="yes"?>
<Relationships xmlns="http://schemas.openxmlformats.org/package/2006/relationships"><Relationship Id="rId8" Type="http://schemas.openxmlformats.org/officeDocument/2006/relationships/tags" Target="../tags/tag30.xml"/><Relationship Id="rId13" Type="http://schemas.openxmlformats.org/officeDocument/2006/relationships/tags" Target="../tags/tag35.xml"/><Relationship Id="rId18" Type="http://schemas.openxmlformats.org/officeDocument/2006/relationships/tags" Target="../tags/tag40.xml"/><Relationship Id="rId3" Type="http://schemas.openxmlformats.org/officeDocument/2006/relationships/tags" Target="../tags/tag25.xml"/><Relationship Id="rId21" Type="http://schemas.openxmlformats.org/officeDocument/2006/relationships/tags" Target="../tags/tag43.xml"/><Relationship Id="rId7" Type="http://schemas.openxmlformats.org/officeDocument/2006/relationships/tags" Target="../tags/tag29.xml"/><Relationship Id="rId12" Type="http://schemas.openxmlformats.org/officeDocument/2006/relationships/tags" Target="../tags/tag34.xml"/><Relationship Id="rId17" Type="http://schemas.openxmlformats.org/officeDocument/2006/relationships/tags" Target="../tags/tag39.xml"/><Relationship Id="rId2" Type="http://schemas.openxmlformats.org/officeDocument/2006/relationships/tags" Target="../tags/tag24.xml"/><Relationship Id="rId16" Type="http://schemas.openxmlformats.org/officeDocument/2006/relationships/tags" Target="../tags/tag38.xml"/><Relationship Id="rId20" Type="http://schemas.openxmlformats.org/officeDocument/2006/relationships/tags" Target="../tags/tag42.xml"/><Relationship Id="rId1" Type="http://schemas.openxmlformats.org/officeDocument/2006/relationships/tags" Target="../tags/tag23.xml"/><Relationship Id="rId6" Type="http://schemas.openxmlformats.org/officeDocument/2006/relationships/tags" Target="../tags/tag28.xml"/><Relationship Id="rId11" Type="http://schemas.openxmlformats.org/officeDocument/2006/relationships/tags" Target="../tags/tag33.xml"/><Relationship Id="rId24" Type="http://schemas.openxmlformats.org/officeDocument/2006/relationships/image" Target="../media/image2.tmp"/><Relationship Id="rId5" Type="http://schemas.openxmlformats.org/officeDocument/2006/relationships/tags" Target="../tags/tag27.xml"/><Relationship Id="rId15" Type="http://schemas.openxmlformats.org/officeDocument/2006/relationships/tags" Target="../tags/tag37.xml"/><Relationship Id="rId23" Type="http://schemas.openxmlformats.org/officeDocument/2006/relationships/slideLayout" Target="../slideLayouts/slideLayout7.xml"/><Relationship Id="rId10" Type="http://schemas.openxmlformats.org/officeDocument/2006/relationships/tags" Target="../tags/tag32.xml"/><Relationship Id="rId19" Type="http://schemas.openxmlformats.org/officeDocument/2006/relationships/tags" Target="../tags/tag41.xml"/><Relationship Id="rId4" Type="http://schemas.openxmlformats.org/officeDocument/2006/relationships/tags" Target="../tags/tag26.xml"/><Relationship Id="rId9" Type="http://schemas.openxmlformats.org/officeDocument/2006/relationships/tags" Target="../tags/tag31.xml"/><Relationship Id="rId14" Type="http://schemas.openxmlformats.org/officeDocument/2006/relationships/tags" Target="../tags/tag36.xml"/><Relationship Id="rId22" Type="http://schemas.openxmlformats.org/officeDocument/2006/relationships/tags" Target="../tags/tag4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Software Architecture</a:t>
            </a:r>
          </a:p>
        </p:txBody>
      </p:sp>
      <p:sp>
        <p:nvSpPr>
          <p:cNvPr id="3" name="Subtitle 2"/>
          <p:cNvSpPr>
            <a:spLocks noGrp="1"/>
          </p:cNvSpPr>
          <p:nvPr>
            <p:ph type="subTitle" idx="1"/>
          </p:nvPr>
        </p:nvSpPr>
        <p:spPr/>
        <p:txBody>
          <a:bodyPr>
            <a:normAutofit/>
          </a:bodyPr>
          <a:lstStyle/>
          <a:p>
            <a:r>
              <a:rPr lang="en-AU"/>
              <a:t>Patterns </a:t>
            </a:r>
            <a:r>
              <a:rPr lang="en-AU" dirty="0"/>
              <a:t>and Tactics</a:t>
            </a:r>
            <a:endParaRPr lang="en-US" dirty="0"/>
          </a:p>
        </p:txBody>
      </p:sp>
    </p:spTree>
    <p:extLst>
      <p:ext uri="{BB962C8B-B14F-4D97-AF65-F5344CB8AC3E}">
        <p14:creationId xmlns:p14="http://schemas.microsoft.com/office/powerpoint/2010/main" val="143123430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78DAA6B-64B3-454C-AC4E-B66CF8461A69}"/>
              </a:ext>
            </a:extLst>
          </p:cNvPr>
          <p:cNvSpPr>
            <a:spLocks noGrp="1"/>
          </p:cNvSpPr>
          <p:nvPr>
            <p:ph type="title"/>
          </p:nvPr>
        </p:nvSpPr>
        <p:spPr/>
        <p:txBody>
          <a:bodyPr/>
          <a:lstStyle/>
          <a:p>
            <a:endParaRPr lang="x-none" dirty="0"/>
          </a:p>
        </p:txBody>
      </p:sp>
      <p:sp>
        <p:nvSpPr>
          <p:cNvPr id="3" name="内容占位符 2">
            <a:extLst>
              <a:ext uri="{FF2B5EF4-FFF2-40B4-BE49-F238E27FC236}">
                <a16:creationId xmlns="" xmlns:a16="http://schemas.microsoft.com/office/drawing/2014/main" id="{A4836FD1-1225-4F93-8D78-A172A39A8994}"/>
              </a:ext>
            </a:extLst>
          </p:cNvPr>
          <p:cNvSpPr>
            <a:spLocks noGrp="1"/>
          </p:cNvSpPr>
          <p:nvPr>
            <p:ph idx="1"/>
          </p:nvPr>
        </p:nvSpPr>
        <p:spPr/>
        <p:txBody>
          <a:bodyPr>
            <a:normAutofit/>
          </a:bodyPr>
          <a:lstStyle/>
          <a:p>
            <a:r>
              <a:rPr lang="en-AU" sz="3600" dirty="0"/>
              <a:t>We have just studied the relationships between patterns and tactics</a:t>
            </a:r>
          </a:p>
          <a:p>
            <a:r>
              <a:rPr lang="en-AU" sz="3600" dirty="0"/>
              <a:t>The next question we will study is what are the interactions between the tactics? How do we use tactics together?</a:t>
            </a:r>
            <a:endParaRPr lang="x-none" sz="3600" dirty="0"/>
          </a:p>
        </p:txBody>
      </p:sp>
    </p:spTree>
    <p:extLst>
      <p:ext uri="{BB962C8B-B14F-4D97-AF65-F5344CB8AC3E}">
        <p14:creationId xmlns:p14="http://schemas.microsoft.com/office/powerpoint/2010/main" val="76156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Tactics and Interactions</a:t>
            </a:r>
          </a:p>
        </p:txBody>
      </p:sp>
      <p:sp>
        <p:nvSpPr>
          <p:cNvPr id="3" name="Content Placeholder 2"/>
          <p:cNvSpPr>
            <a:spLocks noGrp="1"/>
          </p:cNvSpPr>
          <p:nvPr>
            <p:ph idx="1"/>
          </p:nvPr>
        </p:nvSpPr>
        <p:spPr/>
        <p:txBody>
          <a:bodyPr/>
          <a:lstStyle/>
          <a:p>
            <a:r>
              <a:rPr lang="en-US" dirty="0"/>
              <a:t>Each tactic has pluses (its reason for being) and minuses</a:t>
            </a:r>
            <a:r>
              <a:rPr lang="en-US" baseline="0" dirty="0"/>
              <a:t> – side effects.</a:t>
            </a:r>
          </a:p>
          <a:p>
            <a:r>
              <a:rPr lang="en-US" dirty="0"/>
              <a:t>U</a:t>
            </a:r>
            <a:r>
              <a:rPr lang="en-US" baseline="0" dirty="0"/>
              <a:t>se of tactics can help alleviate the minuses.</a:t>
            </a:r>
          </a:p>
          <a:p>
            <a:r>
              <a:rPr lang="en-US" dirty="0"/>
              <a:t>But nothing is free…</a:t>
            </a:r>
            <a:endParaRPr lang="en-US" baseline="0" dirty="0"/>
          </a:p>
        </p:txBody>
      </p:sp>
      <p:sp>
        <p:nvSpPr>
          <p:cNvPr id="4" name="Footer Placeholder 3"/>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Software Architecture</a:t>
            </a:r>
            <a:endParaRPr lang="en-AU" dirty="0"/>
          </a:p>
        </p:txBody>
      </p:sp>
    </p:spTree>
    <p:extLst>
      <p:ext uri="{BB962C8B-B14F-4D97-AF65-F5344CB8AC3E}">
        <p14:creationId xmlns:p14="http://schemas.microsoft.com/office/powerpoint/2010/main" val="2803762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698" name="Rectangle 2"/>
          <p:cNvSpPr>
            <a:spLocks noGrp="1" noChangeArrowheads="1"/>
          </p:cNvSpPr>
          <p:nvPr>
            <p:ph type="title"/>
          </p:nvPr>
        </p:nvSpPr>
        <p:spPr/>
        <p:txBody>
          <a:bodyPr/>
          <a:lstStyle/>
          <a:p>
            <a:r>
              <a:rPr lang="en-US" dirty="0"/>
              <a:t>Tactics and Interactions - example</a:t>
            </a:r>
          </a:p>
        </p:txBody>
      </p:sp>
      <p:sp>
        <p:nvSpPr>
          <p:cNvPr id="797699" name="Rectangle 3"/>
          <p:cNvSpPr>
            <a:spLocks noGrp="1" noChangeArrowheads="1"/>
          </p:cNvSpPr>
          <p:nvPr>
            <p:ph idx="1"/>
          </p:nvPr>
        </p:nvSpPr>
        <p:spPr/>
        <p:txBody>
          <a:bodyPr/>
          <a:lstStyle/>
          <a:p>
            <a:pPr>
              <a:spcBef>
                <a:spcPct val="25000"/>
              </a:spcBef>
              <a:buFont typeface="Wingdings" pitchFamily="2" charset="2"/>
              <a:buNone/>
            </a:pPr>
            <a:r>
              <a:rPr lang="en-US" dirty="0"/>
              <a:t>Assume we want to design a system with high </a:t>
            </a:r>
            <a:r>
              <a:rPr lang="en-US" dirty="0">
                <a:highlight>
                  <a:srgbClr val="FFFF00"/>
                </a:highlight>
              </a:rPr>
              <a:t>availability</a:t>
            </a:r>
            <a:r>
              <a:rPr lang="en-US" dirty="0"/>
              <a:t> requirements</a:t>
            </a:r>
          </a:p>
          <a:p>
            <a:pPr>
              <a:spcBef>
                <a:spcPct val="25000"/>
              </a:spcBef>
              <a:buFont typeface="Wingdings" pitchFamily="2" charset="2"/>
              <a:buNone/>
            </a:pPr>
            <a:endParaRPr lang="en-US" dirty="0"/>
          </a:p>
          <a:p>
            <a:pPr>
              <a:spcBef>
                <a:spcPct val="25000"/>
              </a:spcBef>
              <a:buFont typeface="Wingdings" pitchFamily="2" charset="2"/>
              <a:buNone/>
            </a:pPr>
            <a:r>
              <a:rPr lang="en-US" dirty="0"/>
              <a:t>We will use a common tactic for detecting faults - Ping/Echo. </a:t>
            </a:r>
          </a:p>
        </p:txBody>
      </p:sp>
      <p:sp>
        <p:nvSpPr>
          <p:cNvPr id="2" name="页脚占位符 1">
            <a:extLst>
              <a:ext uri="{FF2B5EF4-FFF2-40B4-BE49-F238E27FC236}">
                <a16:creationId xmlns="" xmlns:a16="http://schemas.microsoft.com/office/drawing/2014/main" id="{522B4C4A-0F73-45DF-A66D-F69FE39C97A4}"/>
              </a:ext>
            </a:extLst>
          </p:cNvPr>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Software Architecture</a:t>
            </a:r>
            <a:endParaRPr lang="en-AU" dirty="0"/>
          </a:p>
        </p:txBody>
      </p:sp>
    </p:spTree>
    <p:extLst>
      <p:ext uri="{BB962C8B-B14F-4D97-AF65-F5344CB8AC3E}">
        <p14:creationId xmlns:p14="http://schemas.microsoft.com/office/powerpoint/2010/main" val="3437113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698" name="Rectangle 2"/>
          <p:cNvSpPr>
            <a:spLocks noGrp="1" noChangeArrowheads="1"/>
          </p:cNvSpPr>
          <p:nvPr>
            <p:ph type="title"/>
          </p:nvPr>
        </p:nvSpPr>
        <p:spPr/>
        <p:txBody>
          <a:bodyPr/>
          <a:lstStyle/>
          <a:p>
            <a:r>
              <a:rPr lang="en-US" dirty="0"/>
              <a:t>Tactics and Interactions - example</a:t>
            </a:r>
          </a:p>
        </p:txBody>
      </p:sp>
      <p:sp>
        <p:nvSpPr>
          <p:cNvPr id="797699" name="Rectangle 3"/>
          <p:cNvSpPr>
            <a:spLocks noGrp="1" noChangeArrowheads="1"/>
          </p:cNvSpPr>
          <p:nvPr>
            <p:ph idx="1"/>
          </p:nvPr>
        </p:nvSpPr>
        <p:spPr/>
        <p:txBody>
          <a:bodyPr/>
          <a:lstStyle/>
          <a:p>
            <a:pPr>
              <a:spcBef>
                <a:spcPct val="25000"/>
              </a:spcBef>
              <a:buFont typeface="Wingdings" pitchFamily="2" charset="2"/>
              <a:buNone/>
            </a:pPr>
            <a:r>
              <a:rPr lang="en-US" dirty="0"/>
              <a:t>However, common side-effects of Ping/Echo are:</a:t>
            </a:r>
          </a:p>
          <a:p>
            <a:pPr>
              <a:spcBef>
                <a:spcPct val="25000"/>
              </a:spcBef>
            </a:pPr>
            <a:r>
              <a:rPr lang="en-US" sz="2400" dirty="0"/>
              <a:t>security: how to prevent a ping flood attack?</a:t>
            </a:r>
          </a:p>
          <a:p>
            <a:pPr>
              <a:spcBef>
                <a:spcPct val="25000"/>
              </a:spcBef>
            </a:pPr>
            <a:r>
              <a:rPr lang="en-US" sz="2400" dirty="0"/>
              <a:t>performance: how to ensure that the performance overhead of ping/echo is small?</a:t>
            </a:r>
          </a:p>
          <a:p>
            <a:pPr>
              <a:spcBef>
                <a:spcPct val="25000"/>
              </a:spcBef>
            </a:pPr>
            <a:r>
              <a:rPr lang="en-US" sz="2400" dirty="0"/>
              <a:t>modifiability: how to add ping/echo to the existing architecture?</a:t>
            </a:r>
          </a:p>
        </p:txBody>
      </p:sp>
      <p:sp>
        <p:nvSpPr>
          <p:cNvPr id="2" name="页脚占位符 1">
            <a:extLst>
              <a:ext uri="{FF2B5EF4-FFF2-40B4-BE49-F238E27FC236}">
                <a16:creationId xmlns="" xmlns:a16="http://schemas.microsoft.com/office/drawing/2014/main" id="{522B4C4A-0F73-45DF-A66D-F69FE39C97A4}"/>
              </a:ext>
            </a:extLst>
          </p:cNvPr>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Software Architecture</a:t>
            </a:r>
            <a:endParaRPr lang="en-AU" dirty="0"/>
          </a:p>
        </p:txBody>
      </p:sp>
    </p:spTree>
    <p:extLst>
      <p:ext uri="{BB962C8B-B14F-4D97-AF65-F5344CB8AC3E}">
        <p14:creationId xmlns:p14="http://schemas.microsoft.com/office/powerpoint/2010/main" val="204776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76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976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976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976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8" name="Rectangle 4"/>
          <p:cNvSpPr>
            <a:spLocks noGrp="1" noChangeArrowheads="1"/>
          </p:cNvSpPr>
          <p:nvPr>
            <p:ph type="title"/>
          </p:nvPr>
        </p:nvSpPr>
        <p:spPr/>
        <p:txBody>
          <a:bodyPr/>
          <a:lstStyle/>
          <a:p>
            <a:r>
              <a:rPr lang="en-US" dirty="0"/>
              <a:t>Tactics and Interactions  - example</a:t>
            </a:r>
          </a:p>
        </p:txBody>
      </p:sp>
      <p:sp>
        <p:nvSpPr>
          <p:cNvPr id="5" name="Content Placeholder 4">
            <a:extLst>
              <a:ext uri="{FF2B5EF4-FFF2-40B4-BE49-F238E27FC236}">
                <a16:creationId xmlns="" xmlns:a16="http://schemas.microsoft.com/office/drawing/2014/main" id="{D8292F6F-1AAC-4B83-B3C8-186D94DFE0DD}"/>
              </a:ext>
            </a:extLst>
          </p:cNvPr>
          <p:cNvSpPr>
            <a:spLocks noGrp="1"/>
          </p:cNvSpPr>
          <p:nvPr>
            <p:ph idx="1"/>
          </p:nvPr>
        </p:nvSpPr>
        <p:spPr/>
        <p:txBody>
          <a:bodyPr/>
          <a:lstStyle/>
          <a:p>
            <a:endParaRPr lang="en-US" dirty="0"/>
          </a:p>
        </p:txBody>
      </p:sp>
      <p:sp>
        <p:nvSpPr>
          <p:cNvPr id="3" name="日期占位符 2">
            <a:extLst>
              <a:ext uri="{FF2B5EF4-FFF2-40B4-BE49-F238E27FC236}">
                <a16:creationId xmlns="" xmlns:a16="http://schemas.microsoft.com/office/drawing/2014/main" id="{8C84AD9C-DB5A-4CD4-93CE-B808E11E453C}"/>
              </a:ext>
            </a:extLst>
          </p:cNvPr>
          <p:cNvSpPr>
            <a:spLocks noGrp="1"/>
          </p:cNvSpPr>
          <p:nvPr>
            <p:ph type="dt" sz="half" idx="10"/>
          </p:nvPr>
        </p:nvSpPr>
        <p:spPr/>
        <p:txBody>
          <a:bodyPr/>
          <a:lstStyle/>
          <a:p>
            <a:endParaRPr lang="en-AU"/>
          </a:p>
        </p:txBody>
      </p:sp>
      <p:sp>
        <p:nvSpPr>
          <p:cNvPr id="4" name="灯片编号占位符 3">
            <a:extLst>
              <a:ext uri="{FF2B5EF4-FFF2-40B4-BE49-F238E27FC236}">
                <a16:creationId xmlns="" xmlns:a16="http://schemas.microsoft.com/office/drawing/2014/main" id="{8656F322-9474-475B-862E-6062FD85935C}"/>
              </a:ext>
            </a:extLst>
          </p:cNvPr>
          <p:cNvSpPr>
            <a:spLocks noGrp="1"/>
          </p:cNvSpPr>
          <p:nvPr>
            <p:ph type="sldNum" sz="quarter" idx="12"/>
          </p:nvPr>
        </p:nvSpPr>
        <p:spPr/>
        <p:txBody>
          <a:bodyPr/>
          <a:lstStyle/>
          <a:p>
            <a:fld id="{D0E8C58C-0836-46C6-8F9A-AF87B5CA09C9}" type="slidenum">
              <a:rPr lang="en-AU" smtClean="0"/>
              <a:t>14</a:t>
            </a:fld>
            <a:endParaRPr lang="en-AU"/>
          </a:p>
        </p:txBody>
      </p:sp>
      <p:sp>
        <p:nvSpPr>
          <p:cNvPr id="2" name="页脚占位符 1">
            <a:extLst>
              <a:ext uri="{FF2B5EF4-FFF2-40B4-BE49-F238E27FC236}">
                <a16:creationId xmlns="" xmlns:a16="http://schemas.microsoft.com/office/drawing/2014/main" id="{DD60544C-1858-4E86-BA5B-C0FA9064D638}"/>
              </a:ext>
            </a:extLst>
          </p:cNvPr>
          <p:cNvSpPr>
            <a:spLocks noGrp="1"/>
          </p:cNvSpPr>
          <p:nvPr>
            <p:ph type="ftr" sz="quarter" idx="4294967295"/>
          </p:nvPr>
        </p:nvSpPr>
        <p:spPr>
          <a:xfrm>
            <a:off x="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Software Architecture</a:t>
            </a:r>
            <a:endParaRPr lang="en-AU" dirty="0"/>
          </a:p>
        </p:txBody>
      </p:sp>
      <p:grpSp>
        <p:nvGrpSpPr>
          <p:cNvPr id="13" name="Group 12"/>
          <p:cNvGrpSpPr/>
          <p:nvPr/>
        </p:nvGrpSpPr>
        <p:grpSpPr>
          <a:xfrm>
            <a:off x="3426913" y="1163853"/>
            <a:ext cx="6100175" cy="4816475"/>
            <a:chOff x="2133600" y="1676400"/>
            <a:chExt cx="4419600" cy="3657600"/>
          </a:xfrm>
        </p:grpSpPr>
        <p:sp>
          <p:nvSpPr>
            <p:cNvPr id="799749" name="Rectangle 5"/>
            <p:cNvSpPr>
              <a:spLocks noChangeArrowheads="1"/>
            </p:cNvSpPr>
            <p:nvPr/>
          </p:nvSpPr>
          <p:spPr bwMode="auto">
            <a:xfrm>
              <a:off x="3276600" y="1676400"/>
              <a:ext cx="2057400" cy="990600"/>
            </a:xfrm>
            <a:prstGeom prst="rect">
              <a:avLst/>
            </a:prstGeom>
            <a:solidFill>
              <a:schemeClr val="accent1"/>
            </a:solidFill>
            <a:ln w="9525">
              <a:solidFill>
                <a:schemeClr val="tx1"/>
              </a:solidFill>
              <a:miter lim="800000"/>
              <a:headEnd/>
              <a:tailEnd/>
            </a:ln>
            <a:effectLst/>
          </p:spPr>
          <p:txBody>
            <a:bodyPr wrap="none" anchor="ctr"/>
            <a:lstStyle/>
            <a:p>
              <a:pPr algn="ctr"/>
              <a:r>
                <a:rPr lang="en-US"/>
                <a:t>System</a:t>
              </a:r>
            </a:p>
          </p:txBody>
        </p:sp>
        <p:sp>
          <p:nvSpPr>
            <p:cNvPr id="799751" name="Line 7"/>
            <p:cNvSpPr>
              <a:spLocks noChangeShapeType="1"/>
            </p:cNvSpPr>
            <p:nvPr/>
          </p:nvSpPr>
          <p:spPr bwMode="auto">
            <a:xfrm>
              <a:off x="4343400" y="2667000"/>
              <a:ext cx="0" cy="609600"/>
            </a:xfrm>
            <a:prstGeom prst="line">
              <a:avLst/>
            </a:prstGeom>
            <a:noFill/>
            <a:ln w="9525">
              <a:solidFill>
                <a:schemeClr val="tx1"/>
              </a:solidFill>
              <a:round/>
              <a:headEnd/>
              <a:tailEnd/>
            </a:ln>
            <a:effectLst/>
          </p:spPr>
          <p:txBody>
            <a:bodyPr/>
            <a:lstStyle/>
            <a:p>
              <a:endParaRPr lang="en-US"/>
            </a:p>
          </p:txBody>
        </p:sp>
        <p:sp>
          <p:nvSpPr>
            <p:cNvPr id="799752" name="Oval 8"/>
            <p:cNvSpPr>
              <a:spLocks noChangeArrowheads="1"/>
            </p:cNvSpPr>
            <p:nvPr/>
          </p:nvSpPr>
          <p:spPr bwMode="auto">
            <a:xfrm>
              <a:off x="3352800" y="3276600"/>
              <a:ext cx="1981200" cy="457200"/>
            </a:xfrm>
            <a:prstGeom prst="ellipse">
              <a:avLst/>
            </a:prstGeom>
            <a:solidFill>
              <a:schemeClr val="accent1"/>
            </a:solidFill>
            <a:ln w="9525">
              <a:solidFill>
                <a:schemeClr val="tx1"/>
              </a:solidFill>
              <a:round/>
              <a:headEnd/>
              <a:tailEnd/>
            </a:ln>
            <a:effectLst/>
          </p:spPr>
          <p:txBody>
            <a:bodyPr wrap="none" anchor="ctr"/>
            <a:lstStyle/>
            <a:p>
              <a:pPr algn="ctr"/>
              <a:r>
                <a:rPr lang="en-US"/>
                <a:t>Ping/Echo</a:t>
              </a:r>
            </a:p>
          </p:txBody>
        </p:sp>
        <p:sp>
          <p:nvSpPr>
            <p:cNvPr id="799755" name="AutoShape 11"/>
            <p:cNvSpPr>
              <a:spLocks noChangeArrowheads="1"/>
            </p:cNvSpPr>
            <p:nvPr/>
          </p:nvSpPr>
          <p:spPr bwMode="auto">
            <a:xfrm>
              <a:off x="2133600" y="4572000"/>
              <a:ext cx="1295400" cy="7620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a:t>Add to </a:t>
              </a:r>
            </a:p>
            <a:p>
              <a:pPr algn="ctr"/>
              <a:r>
                <a:rPr lang="en-US"/>
                <a:t>system</a:t>
              </a:r>
            </a:p>
          </p:txBody>
        </p:sp>
        <p:sp>
          <p:nvSpPr>
            <p:cNvPr id="799757" name="Line 13"/>
            <p:cNvSpPr>
              <a:spLocks noChangeShapeType="1"/>
            </p:cNvSpPr>
            <p:nvPr/>
          </p:nvSpPr>
          <p:spPr bwMode="auto">
            <a:xfrm flipH="1">
              <a:off x="2819400" y="3733800"/>
              <a:ext cx="1524000" cy="838200"/>
            </a:xfrm>
            <a:prstGeom prst="line">
              <a:avLst/>
            </a:prstGeom>
            <a:noFill/>
            <a:ln w="9525">
              <a:solidFill>
                <a:schemeClr val="tx1"/>
              </a:solidFill>
              <a:round/>
              <a:headEnd/>
              <a:tailEnd/>
            </a:ln>
            <a:effectLst/>
          </p:spPr>
          <p:txBody>
            <a:bodyPr/>
            <a:lstStyle/>
            <a:p>
              <a:endParaRPr lang="en-US"/>
            </a:p>
          </p:txBody>
        </p:sp>
        <p:sp>
          <p:nvSpPr>
            <p:cNvPr id="799758" name="AutoShape 14"/>
            <p:cNvSpPr>
              <a:spLocks noChangeArrowheads="1"/>
            </p:cNvSpPr>
            <p:nvPr/>
          </p:nvSpPr>
          <p:spPr bwMode="auto">
            <a:xfrm>
              <a:off x="3695700" y="4572000"/>
              <a:ext cx="1295400" cy="7620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a:t>Ping</a:t>
              </a:r>
            </a:p>
            <a:p>
              <a:pPr algn="ctr"/>
              <a:r>
                <a:rPr lang="en-US"/>
                <a:t>flood</a:t>
              </a:r>
            </a:p>
          </p:txBody>
        </p:sp>
        <p:sp>
          <p:nvSpPr>
            <p:cNvPr id="799759" name="Line 15"/>
            <p:cNvSpPr>
              <a:spLocks noChangeShapeType="1"/>
            </p:cNvSpPr>
            <p:nvPr/>
          </p:nvSpPr>
          <p:spPr bwMode="auto">
            <a:xfrm>
              <a:off x="4343400" y="3733800"/>
              <a:ext cx="0" cy="838200"/>
            </a:xfrm>
            <a:prstGeom prst="line">
              <a:avLst/>
            </a:prstGeom>
            <a:noFill/>
            <a:ln w="9525">
              <a:solidFill>
                <a:schemeClr val="tx1"/>
              </a:solidFill>
              <a:round/>
              <a:headEnd/>
              <a:tailEnd/>
            </a:ln>
            <a:effectLst/>
          </p:spPr>
          <p:txBody>
            <a:bodyPr/>
            <a:lstStyle/>
            <a:p>
              <a:endParaRPr lang="en-US"/>
            </a:p>
          </p:txBody>
        </p:sp>
        <p:sp>
          <p:nvSpPr>
            <p:cNvPr id="799760" name="AutoShape 16"/>
            <p:cNvSpPr>
              <a:spLocks noChangeArrowheads="1"/>
            </p:cNvSpPr>
            <p:nvPr/>
          </p:nvSpPr>
          <p:spPr bwMode="auto">
            <a:xfrm>
              <a:off x="5257800" y="4572000"/>
              <a:ext cx="1295400" cy="7620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dirty="0"/>
                <a:t>Performance</a:t>
              </a:r>
            </a:p>
            <a:p>
              <a:pPr algn="ctr"/>
              <a:r>
                <a:rPr lang="en-US" dirty="0"/>
                <a:t>overhead</a:t>
              </a:r>
            </a:p>
          </p:txBody>
        </p:sp>
        <p:sp>
          <p:nvSpPr>
            <p:cNvPr id="799761" name="Line 17"/>
            <p:cNvSpPr>
              <a:spLocks noChangeShapeType="1"/>
            </p:cNvSpPr>
            <p:nvPr/>
          </p:nvSpPr>
          <p:spPr bwMode="auto">
            <a:xfrm>
              <a:off x="4343400" y="3733800"/>
              <a:ext cx="1600200" cy="838200"/>
            </a:xfrm>
            <a:prstGeom prst="line">
              <a:avLst/>
            </a:prstGeom>
            <a:noFill/>
            <a:ln w="9525">
              <a:solidFill>
                <a:schemeClr val="tx1"/>
              </a:solidFill>
              <a:round/>
              <a:headEnd/>
              <a:tailEnd/>
            </a:ln>
            <a:effectLst/>
          </p:spPr>
          <p:txBody>
            <a:bodyPr/>
            <a:lstStyle/>
            <a:p>
              <a:endParaRPr lang="en-US"/>
            </a:p>
          </p:txBody>
        </p:sp>
      </p:grpSp>
    </p:spTree>
    <p:extLst>
      <p:ext uri="{BB962C8B-B14F-4D97-AF65-F5344CB8AC3E}">
        <p14:creationId xmlns:p14="http://schemas.microsoft.com/office/powerpoint/2010/main" val="1923216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8" name="Rectangle 4"/>
          <p:cNvSpPr>
            <a:spLocks noGrp="1" noChangeArrowheads="1"/>
          </p:cNvSpPr>
          <p:nvPr>
            <p:ph type="title"/>
          </p:nvPr>
        </p:nvSpPr>
        <p:spPr/>
        <p:txBody>
          <a:bodyPr/>
          <a:lstStyle/>
          <a:p>
            <a:r>
              <a:rPr lang="en-US" dirty="0"/>
              <a:t>Tactics and Interactions - example</a:t>
            </a:r>
          </a:p>
        </p:txBody>
      </p:sp>
      <p:sp>
        <p:nvSpPr>
          <p:cNvPr id="5" name="Content Placeholder 4">
            <a:extLst>
              <a:ext uri="{FF2B5EF4-FFF2-40B4-BE49-F238E27FC236}">
                <a16:creationId xmlns="" xmlns:a16="http://schemas.microsoft.com/office/drawing/2014/main" id="{D8292F6F-1AAC-4B83-B3C8-186D94DFE0DD}"/>
              </a:ext>
            </a:extLst>
          </p:cNvPr>
          <p:cNvSpPr>
            <a:spLocks noGrp="1"/>
          </p:cNvSpPr>
          <p:nvPr>
            <p:ph idx="1"/>
          </p:nvPr>
        </p:nvSpPr>
        <p:spPr/>
        <p:txBody>
          <a:bodyPr/>
          <a:lstStyle/>
          <a:p>
            <a:endParaRPr lang="en-US"/>
          </a:p>
        </p:txBody>
      </p:sp>
      <p:sp>
        <p:nvSpPr>
          <p:cNvPr id="3" name="日期占位符 2">
            <a:extLst>
              <a:ext uri="{FF2B5EF4-FFF2-40B4-BE49-F238E27FC236}">
                <a16:creationId xmlns="" xmlns:a16="http://schemas.microsoft.com/office/drawing/2014/main" id="{8C84AD9C-DB5A-4CD4-93CE-B808E11E453C}"/>
              </a:ext>
            </a:extLst>
          </p:cNvPr>
          <p:cNvSpPr>
            <a:spLocks noGrp="1"/>
          </p:cNvSpPr>
          <p:nvPr>
            <p:ph type="dt" sz="half" idx="10"/>
          </p:nvPr>
        </p:nvSpPr>
        <p:spPr/>
        <p:txBody>
          <a:bodyPr/>
          <a:lstStyle/>
          <a:p>
            <a:endParaRPr lang="en-AU"/>
          </a:p>
        </p:txBody>
      </p:sp>
      <p:sp>
        <p:nvSpPr>
          <p:cNvPr id="4" name="灯片编号占位符 3">
            <a:extLst>
              <a:ext uri="{FF2B5EF4-FFF2-40B4-BE49-F238E27FC236}">
                <a16:creationId xmlns="" xmlns:a16="http://schemas.microsoft.com/office/drawing/2014/main" id="{8656F322-9474-475B-862E-6062FD85935C}"/>
              </a:ext>
            </a:extLst>
          </p:cNvPr>
          <p:cNvSpPr>
            <a:spLocks noGrp="1"/>
          </p:cNvSpPr>
          <p:nvPr>
            <p:ph type="sldNum" sz="quarter" idx="12"/>
          </p:nvPr>
        </p:nvSpPr>
        <p:spPr/>
        <p:txBody>
          <a:bodyPr/>
          <a:lstStyle/>
          <a:p>
            <a:fld id="{D0E8C58C-0836-46C6-8F9A-AF87B5CA09C9}" type="slidenum">
              <a:rPr lang="en-AU" smtClean="0"/>
              <a:t>15</a:t>
            </a:fld>
            <a:endParaRPr lang="en-AU"/>
          </a:p>
        </p:txBody>
      </p:sp>
      <p:sp>
        <p:nvSpPr>
          <p:cNvPr id="2" name="页脚占位符 1">
            <a:extLst>
              <a:ext uri="{FF2B5EF4-FFF2-40B4-BE49-F238E27FC236}">
                <a16:creationId xmlns="" xmlns:a16="http://schemas.microsoft.com/office/drawing/2014/main" id="{DD60544C-1858-4E86-BA5B-C0FA9064D638}"/>
              </a:ext>
            </a:extLst>
          </p:cNvPr>
          <p:cNvSpPr>
            <a:spLocks noGrp="1"/>
          </p:cNvSpPr>
          <p:nvPr>
            <p:ph type="ftr" sz="quarter" idx="4294967295"/>
          </p:nvPr>
        </p:nvSpPr>
        <p:spPr>
          <a:xfrm>
            <a:off x="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Software Architecture</a:t>
            </a:r>
            <a:endParaRPr lang="en-AU" dirty="0"/>
          </a:p>
        </p:txBody>
      </p:sp>
      <p:grpSp>
        <p:nvGrpSpPr>
          <p:cNvPr id="13" name="Group 12"/>
          <p:cNvGrpSpPr/>
          <p:nvPr/>
        </p:nvGrpSpPr>
        <p:grpSpPr>
          <a:xfrm>
            <a:off x="3426913" y="1163853"/>
            <a:ext cx="6100175" cy="4816475"/>
            <a:chOff x="2133600" y="1676400"/>
            <a:chExt cx="4419600" cy="3657600"/>
          </a:xfrm>
        </p:grpSpPr>
        <p:sp>
          <p:nvSpPr>
            <p:cNvPr id="799749" name="Rectangle 5"/>
            <p:cNvSpPr>
              <a:spLocks noChangeArrowheads="1"/>
            </p:cNvSpPr>
            <p:nvPr/>
          </p:nvSpPr>
          <p:spPr bwMode="auto">
            <a:xfrm>
              <a:off x="3276600" y="1676400"/>
              <a:ext cx="2057400" cy="990600"/>
            </a:xfrm>
            <a:prstGeom prst="rect">
              <a:avLst/>
            </a:prstGeom>
            <a:solidFill>
              <a:schemeClr val="accent1"/>
            </a:solidFill>
            <a:ln w="9525">
              <a:solidFill>
                <a:schemeClr val="tx1"/>
              </a:solidFill>
              <a:miter lim="800000"/>
              <a:headEnd/>
              <a:tailEnd/>
            </a:ln>
            <a:effectLst/>
          </p:spPr>
          <p:txBody>
            <a:bodyPr wrap="none" anchor="ctr"/>
            <a:lstStyle/>
            <a:p>
              <a:pPr algn="ctr"/>
              <a:r>
                <a:rPr lang="en-US"/>
                <a:t>System</a:t>
              </a:r>
            </a:p>
          </p:txBody>
        </p:sp>
        <p:sp>
          <p:nvSpPr>
            <p:cNvPr id="799751" name="Line 7"/>
            <p:cNvSpPr>
              <a:spLocks noChangeShapeType="1"/>
            </p:cNvSpPr>
            <p:nvPr/>
          </p:nvSpPr>
          <p:spPr bwMode="auto">
            <a:xfrm>
              <a:off x="4343400" y="2667000"/>
              <a:ext cx="0" cy="609600"/>
            </a:xfrm>
            <a:prstGeom prst="line">
              <a:avLst/>
            </a:prstGeom>
            <a:noFill/>
            <a:ln w="9525">
              <a:solidFill>
                <a:schemeClr val="tx1"/>
              </a:solidFill>
              <a:round/>
              <a:headEnd/>
              <a:tailEnd/>
            </a:ln>
            <a:effectLst/>
          </p:spPr>
          <p:txBody>
            <a:bodyPr/>
            <a:lstStyle/>
            <a:p>
              <a:endParaRPr lang="en-US"/>
            </a:p>
          </p:txBody>
        </p:sp>
        <p:sp>
          <p:nvSpPr>
            <p:cNvPr id="799752" name="Oval 8"/>
            <p:cNvSpPr>
              <a:spLocks noChangeArrowheads="1"/>
            </p:cNvSpPr>
            <p:nvPr/>
          </p:nvSpPr>
          <p:spPr bwMode="auto">
            <a:xfrm>
              <a:off x="3352800" y="3276600"/>
              <a:ext cx="1981200" cy="457200"/>
            </a:xfrm>
            <a:prstGeom prst="ellipse">
              <a:avLst/>
            </a:prstGeom>
            <a:solidFill>
              <a:schemeClr val="accent1"/>
            </a:solidFill>
            <a:ln w="9525">
              <a:solidFill>
                <a:schemeClr val="tx1"/>
              </a:solidFill>
              <a:round/>
              <a:headEnd/>
              <a:tailEnd/>
            </a:ln>
            <a:effectLst/>
          </p:spPr>
          <p:txBody>
            <a:bodyPr wrap="none" anchor="ctr"/>
            <a:lstStyle/>
            <a:p>
              <a:pPr algn="ctr"/>
              <a:r>
                <a:rPr lang="en-US"/>
                <a:t>Ping/Echo</a:t>
              </a:r>
            </a:p>
          </p:txBody>
        </p:sp>
        <p:sp>
          <p:nvSpPr>
            <p:cNvPr id="799755" name="AutoShape 11"/>
            <p:cNvSpPr>
              <a:spLocks noChangeArrowheads="1"/>
            </p:cNvSpPr>
            <p:nvPr/>
          </p:nvSpPr>
          <p:spPr bwMode="auto">
            <a:xfrm>
              <a:off x="2133600" y="4572000"/>
              <a:ext cx="1295400" cy="7620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a:t>Add to </a:t>
              </a:r>
            </a:p>
            <a:p>
              <a:pPr algn="ctr"/>
              <a:r>
                <a:rPr lang="en-US"/>
                <a:t>system</a:t>
              </a:r>
            </a:p>
          </p:txBody>
        </p:sp>
        <p:sp>
          <p:nvSpPr>
            <p:cNvPr id="799757" name="Line 13"/>
            <p:cNvSpPr>
              <a:spLocks noChangeShapeType="1"/>
            </p:cNvSpPr>
            <p:nvPr/>
          </p:nvSpPr>
          <p:spPr bwMode="auto">
            <a:xfrm flipH="1">
              <a:off x="2819400" y="3733800"/>
              <a:ext cx="1524000" cy="838200"/>
            </a:xfrm>
            <a:prstGeom prst="line">
              <a:avLst/>
            </a:prstGeom>
            <a:noFill/>
            <a:ln w="9525">
              <a:solidFill>
                <a:schemeClr val="tx1"/>
              </a:solidFill>
              <a:round/>
              <a:headEnd/>
              <a:tailEnd/>
            </a:ln>
            <a:effectLst/>
          </p:spPr>
          <p:txBody>
            <a:bodyPr/>
            <a:lstStyle/>
            <a:p>
              <a:endParaRPr lang="en-US"/>
            </a:p>
          </p:txBody>
        </p:sp>
        <p:sp>
          <p:nvSpPr>
            <p:cNvPr id="799758" name="AutoShape 14"/>
            <p:cNvSpPr>
              <a:spLocks noChangeArrowheads="1"/>
            </p:cNvSpPr>
            <p:nvPr/>
          </p:nvSpPr>
          <p:spPr bwMode="auto">
            <a:xfrm>
              <a:off x="3695700" y="4572000"/>
              <a:ext cx="1295400" cy="7620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a:t>Ping</a:t>
              </a:r>
            </a:p>
            <a:p>
              <a:pPr algn="ctr"/>
              <a:r>
                <a:rPr lang="en-US"/>
                <a:t>flood</a:t>
              </a:r>
            </a:p>
          </p:txBody>
        </p:sp>
        <p:sp>
          <p:nvSpPr>
            <p:cNvPr id="799759" name="Line 15"/>
            <p:cNvSpPr>
              <a:spLocks noChangeShapeType="1"/>
            </p:cNvSpPr>
            <p:nvPr/>
          </p:nvSpPr>
          <p:spPr bwMode="auto">
            <a:xfrm>
              <a:off x="4343400" y="3733800"/>
              <a:ext cx="0" cy="838200"/>
            </a:xfrm>
            <a:prstGeom prst="line">
              <a:avLst/>
            </a:prstGeom>
            <a:noFill/>
            <a:ln w="9525">
              <a:solidFill>
                <a:schemeClr val="tx1"/>
              </a:solidFill>
              <a:round/>
              <a:headEnd/>
              <a:tailEnd/>
            </a:ln>
            <a:effectLst/>
          </p:spPr>
          <p:txBody>
            <a:bodyPr/>
            <a:lstStyle/>
            <a:p>
              <a:endParaRPr lang="en-US"/>
            </a:p>
          </p:txBody>
        </p:sp>
        <p:sp>
          <p:nvSpPr>
            <p:cNvPr id="799760" name="AutoShape 16"/>
            <p:cNvSpPr>
              <a:spLocks noChangeArrowheads="1"/>
            </p:cNvSpPr>
            <p:nvPr/>
          </p:nvSpPr>
          <p:spPr bwMode="auto">
            <a:xfrm>
              <a:off x="5257800" y="4572000"/>
              <a:ext cx="1295400" cy="7620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dirty="0"/>
                <a:t>Performance</a:t>
              </a:r>
            </a:p>
            <a:p>
              <a:pPr algn="ctr"/>
              <a:r>
                <a:rPr lang="en-US" dirty="0"/>
                <a:t>overhead</a:t>
              </a:r>
            </a:p>
          </p:txBody>
        </p:sp>
        <p:sp>
          <p:nvSpPr>
            <p:cNvPr id="799761" name="Line 17"/>
            <p:cNvSpPr>
              <a:spLocks noChangeShapeType="1"/>
            </p:cNvSpPr>
            <p:nvPr/>
          </p:nvSpPr>
          <p:spPr bwMode="auto">
            <a:xfrm>
              <a:off x="4343400" y="3733800"/>
              <a:ext cx="1600200" cy="838200"/>
            </a:xfrm>
            <a:prstGeom prst="line">
              <a:avLst/>
            </a:prstGeom>
            <a:noFill/>
            <a:ln w="9525">
              <a:solidFill>
                <a:schemeClr val="tx1"/>
              </a:solidFill>
              <a:round/>
              <a:headEnd/>
              <a:tailEnd/>
            </a:ln>
            <a:effectLst/>
          </p:spPr>
          <p:txBody>
            <a:bodyPr/>
            <a:lstStyle/>
            <a:p>
              <a:endParaRPr lang="en-US"/>
            </a:p>
          </p:txBody>
        </p:sp>
      </p:grpSp>
      <p:sp>
        <p:nvSpPr>
          <p:cNvPr id="6" name="椭圆 5">
            <a:extLst>
              <a:ext uri="{FF2B5EF4-FFF2-40B4-BE49-F238E27FC236}">
                <a16:creationId xmlns="" xmlns:a16="http://schemas.microsoft.com/office/drawing/2014/main" id="{19564B2A-12E0-40C6-AE78-BA8C548324C5}"/>
              </a:ext>
            </a:extLst>
          </p:cNvPr>
          <p:cNvSpPr/>
          <p:nvPr/>
        </p:nvSpPr>
        <p:spPr>
          <a:xfrm>
            <a:off x="7370991" y="4673817"/>
            <a:ext cx="2588709" cy="1503146"/>
          </a:xfrm>
          <a:prstGeom prst="ellipse">
            <a:avLst/>
          </a:prstGeom>
          <a:solidFill>
            <a:srgbClr val="FFFF00">
              <a:alpha val="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Tree>
    <p:extLst>
      <p:ext uri="{BB962C8B-B14F-4D97-AF65-F5344CB8AC3E}">
        <p14:creationId xmlns:p14="http://schemas.microsoft.com/office/powerpoint/2010/main" val="2093953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hidden="1">
            <a:extLst>
              <a:ext uri="{FF2B5EF4-FFF2-40B4-BE49-F238E27FC236}">
                <a16:creationId xmlns="" xmlns:a16="http://schemas.microsoft.com/office/drawing/2014/main" id="{33D696B0-36F1-472C-A0D4-3E7D90D0B5FC}"/>
              </a:ext>
            </a:extLst>
          </p:cNvPr>
          <p:cNvSpPr/>
          <p:nvPr>
            <p:custDataLst>
              <p:tags r:id="rId2"/>
            </p:custDataLst>
          </p:nvPr>
        </p:nvSpPr>
        <p:spPr>
          <a:xfrm>
            <a:off x="12573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x-none">
              <a:solidFill>
                <a:srgbClr val="FFFFFF"/>
              </a:solidFill>
            </a:endParaRPr>
          </a:p>
        </p:txBody>
      </p:sp>
      <p:sp>
        <p:nvSpPr>
          <p:cNvPr id="6" name="文本框 5">
            <a:extLst>
              <a:ext uri="{FF2B5EF4-FFF2-40B4-BE49-F238E27FC236}">
                <a16:creationId xmlns="" xmlns:a16="http://schemas.microsoft.com/office/drawing/2014/main" id="{47E93D15-2DD5-447E-B1B7-D268815A1CEA}"/>
              </a:ext>
            </a:extLst>
          </p:cNvPr>
          <p:cNvSpPr txBox="1"/>
          <p:nvPr>
            <p:custDataLst>
              <p:tags r:id="rId3"/>
            </p:custDataLst>
          </p:nvPr>
        </p:nvSpPr>
        <p:spPr>
          <a:xfrm>
            <a:off x="1219200" y="770833"/>
            <a:ext cx="9753600" cy="2143125"/>
          </a:xfrm>
          <a:prstGeom prst="rect">
            <a:avLst/>
          </a:prstGeom>
          <a:noFill/>
        </p:spPr>
        <p:txBody>
          <a:bodyPr vert="horz" wrap="square" rtlCol="0" anchor="ctr" anchorCtr="0">
            <a:noAutofit/>
          </a:bodyPr>
          <a:lstStyle/>
          <a:p>
            <a:r>
              <a:rPr lang="en-US" sz="3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What is the next step we can take?</a:t>
            </a:r>
            <a:endParaRPr lang="x-none" sz="3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 xmlns:a16="http://schemas.microsoft.com/office/drawing/2014/main" id="{2D168FCB-F8FC-4252-AF96-74AC5466D256}"/>
              </a:ext>
            </a:extLst>
          </p:cNvPr>
          <p:cNvSpPr txBox="1"/>
          <p:nvPr>
            <p:custDataLst>
              <p:tags r:id="rId4"/>
            </p:custDataLst>
          </p:nvPr>
        </p:nvSpPr>
        <p:spPr>
          <a:xfrm>
            <a:off x="2438400" y="3193844"/>
            <a:ext cx="8534400" cy="642938"/>
          </a:xfrm>
          <a:prstGeom prst="rect">
            <a:avLst/>
          </a:prstGeom>
          <a:noFill/>
        </p:spPr>
        <p:txBody>
          <a:bodyPr vert="horz"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There is nothing we can do</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 xmlns:a16="http://schemas.microsoft.com/office/drawing/2014/main" id="{B1EDFE2B-C711-4966-B8BC-0811C1E48944}"/>
              </a:ext>
            </a:extLst>
          </p:cNvPr>
          <p:cNvSpPr txBox="1"/>
          <p:nvPr>
            <p:custDataLst>
              <p:tags r:id="rId5"/>
            </p:custDataLst>
          </p:nvPr>
        </p:nvSpPr>
        <p:spPr>
          <a:xfrm>
            <a:off x="2438400" y="3929063"/>
            <a:ext cx="8534400" cy="642938"/>
          </a:xfrm>
          <a:prstGeom prst="rect">
            <a:avLst/>
          </a:prstGeom>
          <a:noFill/>
        </p:spPr>
        <p:txBody>
          <a:bodyPr vert="horz"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Use tactics for performance</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 xmlns:a16="http://schemas.microsoft.com/office/drawing/2014/main" id="{E70417DB-9DF2-4883-9C65-CE0EC5DEBF8A}"/>
              </a:ext>
            </a:extLst>
          </p:cNvPr>
          <p:cNvSpPr>
            <a:spLocks noChangeAspect="1"/>
          </p:cNvSpPr>
          <p:nvPr>
            <p:custDataLst>
              <p:tags r:id="rId6"/>
            </p:custDataLst>
          </p:nvPr>
        </p:nvSpPr>
        <p:spPr>
          <a:xfrm>
            <a:off x="1571625" y="3258137"/>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 xmlns:a16="http://schemas.microsoft.com/office/drawing/2014/main" id="{28F5FB9D-DEDE-4648-9B3B-7B4974DC2AD0}"/>
              </a:ext>
            </a:extLst>
          </p:cNvPr>
          <p:cNvSpPr>
            <a:spLocks noChangeAspect="1"/>
          </p:cNvSpPr>
          <p:nvPr>
            <p:custDataLst>
              <p:tags r:id="rId7"/>
            </p:custDataLst>
          </p:nvPr>
        </p:nvSpPr>
        <p:spPr>
          <a:xfrm>
            <a:off x="1571625" y="3993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 xmlns:a16="http://schemas.microsoft.com/office/drawing/2014/main" id="{7D4D6040-FF35-4B67-888B-2540527F98F5}"/>
              </a:ext>
            </a:extLst>
          </p:cNvPr>
          <p:cNvSpPr/>
          <p:nvPr>
            <p:custDataLst>
              <p:tags r:id="rId8"/>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Submit</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1" name="文本框 20" hidden="1">
            <a:extLst>
              <a:ext uri="{FF2B5EF4-FFF2-40B4-BE49-F238E27FC236}">
                <a16:creationId xmlns="" xmlns:a16="http://schemas.microsoft.com/office/drawing/2014/main" id="{2AE1E3E5-FCE9-4976-A9C0-2A2C3A4FD0B5}"/>
              </a:ext>
            </a:extLst>
          </p:cNvPr>
          <p:cNvSpPr txBox="1"/>
          <p:nvPr>
            <p:custDataLst>
              <p:tags r:id="rId9"/>
            </p:custDataLst>
          </p:nvPr>
        </p:nvSpPr>
        <p:spPr>
          <a:xfrm>
            <a:off x="12661900" y="6326832"/>
            <a:ext cx="3662680" cy="461665"/>
          </a:xfrm>
          <a:prstGeom prst="rect">
            <a:avLst/>
          </a:prstGeom>
          <a:solidFill>
            <a:srgbClr val="FBFAEF"/>
          </a:solidFill>
          <a:ln w="12700">
            <a:noFill/>
          </a:ln>
        </p:spPr>
        <p:txBody>
          <a:bodyPr vert="horz" rtlCol="0" anchor="ctr">
            <a:spAutoFit/>
          </a:bodyPr>
          <a:lstStyle/>
          <a:p>
            <a:r>
              <a:rPr 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Text\Image\Formula are allowed and all the content should be placed in this area</a:t>
            </a:r>
            <a:endParaRPr lang="x-none"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4" name="组合 13" hidden="1">
            <a:extLst>
              <a:ext uri="{FF2B5EF4-FFF2-40B4-BE49-F238E27FC236}">
                <a16:creationId xmlns="" xmlns:a16="http://schemas.microsoft.com/office/drawing/2014/main" id="{AD6542D5-817E-4C64-818E-7FA5E9B3BDFB}"/>
              </a:ext>
            </a:extLst>
          </p:cNvPr>
          <p:cNvGrpSpPr/>
          <p:nvPr>
            <p:custDataLst>
              <p:tags r:id="rId10"/>
            </p:custDataLst>
          </p:nvPr>
        </p:nvGrpSpPr>
        <p:grpSpPr>
          <a:xfrm>
            <a:off x="12585700" y="0"/>
            <a:ext cx="3815080" cy="647700"/>
            <a:chOff x="12585700" y="0"/>
            <a:chExt cx="3815080" cy="647700"/>
          </a:xfrm>
        </p:grpSpPr>
        <p:sp>
          <p:nvSpPr>
            <p:cNvPr id="9" name="RemarkBack" hidden="1">
              <a:extLst>
                <a:ext uri="{FF2B5EF4-FFF2-40B4-BE49-F238E27FC236}">
                  <a16:creationId xmlns="" xmlns:a16="http://schemas.microsoft.com/office/drawing/2014/main" id="{DEC585C9-1FD8-46BB-8DFA-0AA5EB26E698}"/>
                </a:ext>
              </a:extLst>
            </p:cNvPr>
            <p:cNvSpPr/>
            <p:nvPr>
              <p:custDataLst>
                <p:tags r:id="rId17"/>
              </p:custDataLst>
            </p:nvPr>
          </p:nvSpPr>
          <p:spPr>
            <a:xfrm>
              <a:off x="12585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0" name="RemarkBlock" hidden="1">
              <a:extLst>
                <a:ext uri="{FF2B5EF4-FFF2-40B4-BE49-F238E27FC236}">
                  <a16:creationId xmlns="" xmlns:a16="http://schemas.microsoft.com/office/drawing/2014/main" id="{D27BE203-1BC0-447D-924F-097ED92304D7}"/>
                </a:ext>
              </a:extLst>
            </p:cNvPr>
            <p:cNvSpPr/>
            <p:nvPr>
              <p:custDataLst>
                <p:tags r:id="rId18"/>
              </p:custDataLst>
            </p:nvPr>
          </p:nvSpPr>
          <p:spPr>
            <a:xfrm>
              <a:off x="12585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3" name="RemarkTitleText" hidden="1">
              <a:extLst>
                <a:ext uri="{FF2B5EF4-FFF2-40B4-BE49-F238E27FC236}">
                  <a16:creationId xmlns="" xmlns:a16="http://schemas.microsoft.com/office/drawing/2014/main" id="{E3D0E973-F7EE-48E1-BBE0-52BFC3C12470}"/>
                </a:ext>
              </a:extLst>
            </p:cNvPr>
            <p:cNvSpPr txBox="1"/>
            <p:nvPr>
              <p:custDataLst>
                <p:tags r:id="rId19"/>
              </p:custDataLst>
            </p:nvPr>
          </p:nvSpPr>
          <p:spPr>
            <a:xfrm>
              <a:off x="12827000" y="0"/>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Remark</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grpSp>
        <p:nvGrpSpPr>
          <p:cNvPr id="18" name="Group 17"/>
          <p:cNvGrpSpPr/>
          <p:nvPr>
            <p:custDataLst>
              <p:tags r:id="rId11"/>
            </p:custDataLst>
          </p:nvPr>
        </p:nvGrpSpPr>
        <p:grpSpPr>
          <a:xfrm>
            <a:off x="0" y="0"/>
            <a:ext cx="12192000" cy="635000"/>
            <a:chOff x="0" y="0"/>
            <a:chExt cx="12192000" cy="635000"/>
          </a:xfrm>
        </p:grpSpPr>
        <p:sp>
          <p:nvSpPr>
            <p:cNvPr id="3" name="TitleBackground"/>
            <p:cNvSpPr/>
            <p:nvPr>
              <p:custDataLst>
                <p:tags r:id="rId13"/>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lorBlock"/>
            <p:cNvSpPr/>
            <p:nvPr>
              <p:custDataLst>
                <p:tags r:id="rId14"/>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ypeText"/>
            <p:cNvSpPr txBox="1"/>
            <p:nvPr>
              <p:custDataLst>
                <p:tags r:id="rId15"/>
              </p:custDataLst>
            </p:nvPr>
          </p:nvSpPr>
          <p:spPr>
            <a:xfrm>
              <a:off x="254000" y="0"/>
              <a:ext cx="1905000" cy="635000"/>
            </a:xfrm>
            <a:prstGeom prst="rect">
              <a:avLst/>
            </a:prstGeom>
            <a:noFill/>
          </p:spPr>
          <p:txBody>
            <a:bodyPr vert="horz" wrap="none" rtlCol="0" anchor="ctr" anchorCtr="0">
              <a:noAutofit/>
            </a:bodyPr>
            <a:lstStyle/>
            <a:p>
              <a:r>
                <a:rPr lang="en-GB">
                  <a:solidFill>
                    <a:srgbClr val="000000"/>
                  </a:solidFill>
                  <a:latin typeface="Microsoft Yahei"/>
                  <a:ea typeface="Microsoft Yahei"/>
                  <a:sym typeface="Microsoft Yahei"/>
                </a:rPr>
                <a:t>Poll</a:t>
              </a:r>
            </a:p>
          </p:txBody>
        </p:sp>
        <p:sp>
          <p:nvSpPr>
            <p:cNvPr id="2" name="TipText"/>
            <p:cNvSpPr txBox="1"/>
            <p:nvPr>
              <p:custDataLst>
                <p:tags r:id="rId16"/>
              </p:custDataLst>
            </p:nvPr>
          </p:nvSpPr>
          <p:spPr>
            <a:xfrm>
              <a:off x="1143000" y="109220"/>
              <a:ext cx="2286000" cy="508000"/>
            </a:xfrm>
            <a:prstGeom prst="rect">
              <a:avLst/>
            </a:prstGeom>
            <a:noFill/>
          </p:spPr>
          <p:txBody>
            <a:bodyPr vert="horz" wrap="none" rtlCol="0" anchor="ctr" anchorCtr="0">
              <a:noAutofit/>
            </a:bodyPr>
            <a:lstStyle/>
            <a:p>
              <a:r>
                <a:rPr lang="en-GB" sz="1400">
                  <a:solidFill>
                    <a:srgbClr val="808080"/>
                  </a:solidFill>
                  <a:latin typeface="Microsoft Yahei"/>
                  <a:ea typeface="Microsoft Yahei"/>
                  <a:sym typeface="Microsoft Yahei"/>
                </a:rPr>
                <a:t>1 answer(s) at most</a:t>
              </a:r>
            </a:p>
          </p:txBody>
        </p:sp>
      </p:grpSp>
      <p:pic>
        <p:nvPicPr>
          <p:cNvPr id="5" name="图片 4">
            <a:extLst>
              <a:ext uri="{FF2B5EF4-FFF2-40B4-BE49-F238E27FC236}">
                <a16:creationId xmlns="" xmlns:a16="http://schemas.microsoft.com/office/drawing/2014/main" id="{DC45F850-DE77-4025-83E0-22F4EB62BA0B}"/>
              </a:ext>
            </a:extLst>
          </p:cNvPr>
          <p:cNvPicPr>
            <a:picLocks/>
          </p:cNvPicPr>
          <p:nvPr>
            <p:custDataLst>
              <p:tags r:id="rId12"/>
            </p:custDataLst>
          </p:nvPr>
        </p:nvPicPr>
        <p:blipFill>
          <a:blip r:embed="rId21">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651256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hidden="1">
            <a:extLst>
              <a:ext uri="{FF2B5EF4-FFF2-40B4-BE49-F238E27FC236}">
                <a16:creationId xmlns="" xmlns:a16="http://schemas.microsoft.com/office/drawing/2014/main" id="{33D696B0-36F1-472C-A0D4-3E7D90D0B5FC}"/>
              </a:ext>
            </a:extLst>
          </p:cNvPr>
          <p:cNvSpPr/>
          <p:nvPr>
            <p:custDataLst>
              <p:tags r:id="rId2"/>
            </p:custDataLst>
          </p:nvPr>
        </p:nvSpPr>
        <p:spPr>
          <a:xfrm>
            <a:off x="12573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x-none">
              <a:solidFill>
                <a:srgbClr val="FFFFFF"/>
              </a:solidFill>
            </a:endParaRPr>
          </a:p>
        </p:txBody>
      </p:sp>
      <p:sp>
        <p:nvSpPr>
          <p:cNvPr id="6" name="文本框 5">
            <a:extLst>
              <a:ext uri="{FF2B5EF4-FFF2-40B4-BE49-F238E27FC236}">
                <a16:creationId xmlns="" xmlns:a16="http://schemas.microsoft.com/office/drawing/2014/main" id="{47E93D15-2DD5-447E-B1B7-D268815A1CEA}"/>
              </a:ext>
            </a:extLst>
          </p:cNvPr>
          <p:cNvSpPr txBox="1"/>
          <p:nvPr>
            <p:custDataLst>
              <p:tags r:id="rId3"/>
            </p:custDataLst>
          </p:nvPr>
        </p:nvSpPr>
        <p:spPr>
          <a:xfrm>
            <a:off x="1219200" y="770833"/>
            <a:ext cx="9753600" cy="2143125"/>
          </a:xfrm>
          <a:prstGeom prst="rect">
            <a:avLst/>
          </a:prstGeom>
          <a:noFill/>
        </p:spPr>
        <p:txBody>
          <a:bodyPr vert="horz" wrap="square" rtlCol="0" anchor="ctr" anchorCtr="0">
            <a:noAutofit/>
          </a:bodyPr>
          <a:lstStyle/>
          <a:p>
            <a:r>
              <a:rPr lang="en-US" sz="3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What is the next step we can take?</a:t>
            </a:r>
            <a:endParaRPr lang="x-none" sz="3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 xmlns:a16="http://schemas.microsoft.com/office/drawing/2014/main" id="{2D168FCB-F8FC-4252-AF96-74AC5466D256}"/>
              </a:ext>
            </a:extLst>
          </p:cNvPr>
          <p:cNvSpPr txBox="1"/>
          <p:nvPr>
            <p:custDataLst>
              <p:tags r:id="rId4"/>
            </p:custDataLst>
          </p:nvPr>
        </p:nvSpPr>
        <p:spPr>
          <a:xfrm>
            <a:off x="2438400" y="3193844"/>
            <a:ext cx="8534400" cy="642938"/>
          </a:xfrm>
          <a:prstGeom prst="rect">
            <a:avLst/>
          </a:prstGeom>
          <a:noFill/>
        </p:spPr>
        <p:txBody>
          <a:bodyPr vert="horz"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There is nothing we can do</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 xmlns:a16="http://schemas.microsoft.com/office/drawing/2014/main" id="{B1EDFE2B-C711-4966-B8BC-0811C1E48944}"/>
              </a:ext>
            </a:extLst>
          </p:cNvPr>
          <p:cNvSpPr txBox="1"/>
          <p:nvPr>
            <p:custDataLst>
              <p:tags r:id="rId5"/>
            </p:custDataLst>
          </p:nvPr>
        </p:nvSpPr>
        <p:spPr>
          <a:xfrm>
            <a:off x="2438400" y="3929063"/>
            <a:ext cx="8534400" cy="642938"/>
          </a:xfrm>
          <a:prstGeom prst="rect">
            <a:avLst/>
          </a:prstGeom>
          <a:noFill/>
        </p:spPr>
        <p:txBody>
          <a:bodyPr vert="horz"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Use tactics for performance</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 xmlns:a16="http://schemas.microsoft.com/office/drawing/2014/main" id="{E70417DB-9DF2-4883-9C65-CE0EC5DEBF8A}"/>
              </a:ext>
            </a:extLst>
          </p:cNvPr>
          <p:cNvSpPr>
            <a:spLocks noChangeAspect="1"/>
          </p:cNvSpPr>
          <p:nvPr>
            <p:custDataLst>
              <p:tags r:id="rId6"/>
            </p:custDataLst>
          </p:nvPr>
        </p:nvSpPr>
        <p:spPr>
          <a:xfrm>
            <a:off x="1571625" y="3258137"/>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 xmlns:a16="http://schemas.microsoft.com/office/drawing/2014/main" id="{28F5FB9D-DEDE-4648-9B3B-7B4974DC2AD0}"/>
              </a:ext>
            </a:extLst>
          </p:cNvPr>
          <p:cNvSpPr>
            <a:spLocks noChangeAspect="1"/>
          </p:cNvSpPr>
          <p:nvPr>
            <p:custDataLst>
              <p:tags r:id="rId7"/>
            </p:custDataLst>
          </p:nvPr>
        </p:nvSpPr>
        <p:spPr>
          <a:xfrm>
            <a:off x="1571625" y="39933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 xmlns:a16="http://schemas.microsoft.com/office/drawing/2014/main" id="{7D4D6040-FF35-4B67-888B-2540527F98F5}"/>
              </a:ext>
            </a:extLst>
          </p:cNvPr>
          <p:cNvSpPr/>
          <p:nvPr>
            <p:custDataLst>
              <p:tags r:id="rId8"/>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Submit</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1" name="文本框 20" hidden="1">
            <a:extLst>
              <a:ext uri="{FF2B5EF4-FFF2-40B4-BE49-F238E27FC236}">
                <a16:creationId xmlns="" xmlns:a16="http://schemas.microsoft.com/office/drawing/2014/main" id="{2AE1E3E5-FCE9-4976-A9C0-2A2C3A4FD0B5}"/>
              </a:ext>
            </a:extLst>
          </p:cNvPr>
          <p:cNvSpPr txBox="1"/>
          <p:nvPr>
            <p:custDataLst>
              <p:tags r:id="rId9"/>
            </p:custDataLst>
          </p:nvPr>
        </p:nvSpPr>
        <p:spPr>
          <a:xfrm>
            <a:off x="12661900" y="6326832"/>
            <a:ext cx="3662680" cy="461665"/>
          </a:xfrm>
          <a:prstGeom prst="rect">
            <a:avLst/>
          </a:prstGeom>
          <a:solidFill>
            <a:srgbClr val="FBFAEF"/>
          </a:solidFill>
          <a:ln w="12700">
            <a:noFill/>
          </a:ln>
        </p:spPr>
        <p:txBody>
          <a:bodyPr vert="horz" rtlCol="0" anchor="ctr">
            <a:spAutoFit/>
          </a:bodyPr>
          <a:lstStyle/>
          <a:p>
            <a:r>
              <a:rPr 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Text\Image\Formula are allowed and all the content should be placed in this area</a:t>
            </a:r>
            <a:endParaRPr lang="x-none"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4" name="组合 13" hidden="1">
            <a:extLst>
              <a:ext uri="{FF2B5EF4-FFF2-40B4-BE49-F238E27FC236}">
                <a16:creationId xmlns="" xmlns:a16="http://schemas.microsoft.com/office/drawing/2014/main" id="{AD6542D5-817E-4C64-818E-7FA5E9B3BDFB}"/>
              </a:ext>
            </a:extLst>
          </p:cNvPr>
          <p:cNvGrpSpPr/>
          <p:nvPr>
            <p:custDataLst>
              <p:tags r:id="rId10"/>
            </p:custDataLst>
          </p:nvPr>
        </p:nvGrpSpPr>
        <p:grpSpPr>
          <a:xfrm>
            <a:off x="12585700" y="0"/>
            <a:ext cx="3815080" cy="647700"/>
            <a:chOff x="12585700" y="0"/>
            <a:chExt cx="3815080" cy="647700"/>
          </a:xfrm>
        </p:grpSpPr>
        <p:sp>
          <p:nvSpPr>
            <p:cNvPr id="9" name="RemarkBack" hidden="1">
              <a:extLst>
                <a:ext uri="{FF2B5EF4-FFF2-40B4-BE49-F238E27FC236}">
                  <a16:creationId xmlns="" xmlns:a16="http://schemas.microsoft.com/office/drawing/2014/main" id="{DEC585C9-1FD8-46BB-8DFA-0AA5EB26E698}"/>
                </a:ext>
              </a:extLst>
            </p:cNvPr>
            <p:cNvSpPr/>
            <p:nvPr>
              <p:custDataLst>
                <p:tags r:id="rId17"/>
              </p:custDataLst>
            </p:nvPr>
          </p:nvSpPr>
          <p:spPr>
            <a:xfrm>
              <a:off x="12585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0" name="RemarkBlock" hidden="1">
              <a:extLst>
                <a:ext uri="{FF2B5EF4-FFF2-40B4-BE49-F238E27FC236}">
                  <a16:creationId xmlns="" xmlns:a16="http://schemas.microsoft.com/office/drawing/2014/main" id="{D27BE203-1BC0-447D-924F-097ED92304D7}"/>
                </a:ext>
              </a:extLst>
            </p:cNvPr>
            <p:cNvSpPr/>
            <p:nvPr>
              <p:custDataLst>
                <p:tags r:id="rId18"/>
              </p:custDataLst>
            </p:nvPr>
          </p:nvSpPr>
          <p:spPr>
            <a:xfrm>
              <a:off x="12585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3" name="RemarkTitleText" hidden="1">
              <a:extLst>
                <a:ext uri="{FF2B5EF4-FFF2-40B4-BE49-F238E27FC236}">
                  <a16:creationId xmlns="" xmlns:a16="http://schemas.microsoft.com/office/drawing/2014/main" id="{E3D0E973-F7EE-48E1-BBE0-52BFC3C12470}"/>
                </a:ext>
              </a:extLst>
            </p:cNvPr>
            <p:cNvSpPr txBox="1"/>
            <p:nvPr>
              <p:custDataLst>
                <p:tags r:id="rId19"/>
              </p:custDataLst>
            </p:nvPr>
          </p:nvSpPr>
          <p:spPr>
            <a:xfrm>
              <a:off x="12827000" y="0"/>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Remark</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grpSp>
        <p:nvGrpSpPr>
          <p:cNvPr id="20" name="组合 19">
            <a:extLst>
              <a:ext uri="{FF2B5EF4-FFF2-40B4-BE49-F238E27FC236}">
                <a16:creationId xmlns="" xmlns:a16="http://schemas.microsoft.com/office/drawing/2014/main" id="{5A8C87FF-83F2-4FCF-A3B2-944A6150F0AC}"/>
              </a:ext>
            </a:extLst>
          </p:cNvPr>
          <p:cNvGrpSpPr/>
          <p:nvPr>
            <p:custDataLst>
              <p:tags r:id="rId11"/>
            </p:custDataLst>
          </p:nvPr>
        </p:nvGrpSpPr>
        <p:grpSpPr>
          <a:xfrm>
            <a:off x="0" y="0"/>
            <a:ext cx="12192000" cy="635000"/>
            <a:chOff x="0" y="0"/>
            <a:chExt cx="12192000" cy="635000"/>
          </a:xfrm>
        </p:grpSpPr>
        <p:sp>
          <p:nvSpPr>
            <p:cNvPr id="16" name="TitleBackground">
              <a:extLst>
                <a:ext uri="{FF2B5EF4-FFF2-40B4-BE49-F238E27FC236}">
                  <a16:creationId xmlns="" xmlns:a16="http://schemas.microsoft.com/office/drawing/2014/main" id="{088E6638-EAD0-4ADC-9F62-E75A2B5DF37B}"/>
                </a:ext>
              </a:extLst>
            </p:cNvPr>
            <p:cNvSpPr/>
            <p:nvPr>
              <p:custDataLst>
                <p:tags r:id="rId13"/>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7" name="ColorBlock">
              <a:extLst>
                <a:ext uri="{FF2B5EF4-FFF2-40B4-BE49-F238E27FC236}">
                  <a16:creationId xmlns="" xmlns:a16="http://schemas.microsoft.com/office/drawing/2014/main" id="{CCB5A534-A214-498F-A4F5-EE32432A63AD}"/>
                </a:ext>
              </a:extLst>
            </p:cNvPr>
            <p:cNvSpPr/>
            <p:nvPr>
              <p:custDataLst>
                <p:tags r:id="rId14"/>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8" name="TypeText">
              <a:extLst>
                <a:ext uri="{FF2B5EF4-FFF2-40B4-BE49-F238E27FC236}">
                  <a16:creationId xmlns="" xmlns:a16="http://schemas.microsoft.com/office/drawing/2014/main" id="{56AA3F97-3ABE-441D-8F6F-5153D5348C11}"/>
                </a:ext>
              </a:extLst>
            </p:cNvPr>
            <p:cNvSpPr txBox="1"/>
            <p:nvPr>
              <p:custDataLst>
                <p:tags r:id="rId15"/>
              </p:custDataLst>
            </p:nvPr>
          </p:nvSpPr>
          <p:spPr>
            <a:xfrm>
              <a:off x="254000" y="0"/>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Multiple Choice(single)</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TipText">
              <a:extLst>
                <a:ext uri="{FF2B5EF4-FFF2-40B4-BE49-F238E27FC236}">
                  <a16:creationId xmlns="" xmlns:a16="http://schemas.microsoft.com/office/drawing/2014/main" id="{8AC8DBF0-531D-40CA-9B86-CAD19B054A4B}"/>
                </a:ext>
              </a:extLst>
            </p:cNvPr>
            <p:cNvSpPr txBox="1"/>
            <p:nvPr>
              <p:custDataLst>
                <p:tags r:id="rId16"/>
              </p:custDataLst>
            </p:nvPr>
          </p:nvSpPr>
          <p:spPr>
            <a:xfrm>
              <a:off x="3022918" y="109220"/>
              <a:ext cx="2286000" cy="508000"/>
            </a:xfrm>
            <a:prstGeom prst="rect">
              <a:avLst/>
            </a:prstGeom>
            <a:noFill/>
          </p:spPr>
          <p:txBody>
            <a:bodyPr vert="horz" wrap="none" rtlCol="0" anchor="ctr" anchorCtr="0">
              <a:noAutofit/>
            </a:bodyPr>
            <a:lstStyle/>
            <a:p>
              <a:r>
                <a:rPr lang="en-AU"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 xmlns:a16="http://schemas.microsoft.com/office/drawing/2014/main" id="{DC45F850-DE77-4025-83E0-22F4EB62BA0B}"/>
              </a:ext>
            </a:extLst>
          </p:cNvPr>
          <p:cNvPicPr>
            <a:picLocks/>
          </p:cNvPicPr>
          <p:nvPr>
            <p:custDataLst>
              <p:tags r:id="rId12"/>
            </p:custDataLst>
          </p:nvPr>
        </p:nvPicPr>
        <p:blipFill>
          <a:blip r:embed="rId21">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809848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 xmlns:a16="http://schemas.microsoft.com/office/drawing/2014/main" id="{1ACD2D8A-D317-4589-A353-793DF298F6E7}"/>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What tactics for performance can we use?</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矩形: 圆角 4">
            <a:extLst>
              <a:ext uri="{FF2B5EF4-FFF2-40B4-BE49-F238E27FC236}">
                <a16:creationId xmlns="" xmlns:a16="http://schemas.microsoft.com/office/drawing/2014/main" id="{36ACD267-799C-43AC-8249-9A87CE46047C}"/>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Answer</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 xmlns:a16="http://schemas.microsoft.com/office/drawing/2014/main" id="{B36A2E0A-BED4-4A2C-80FB-BE826C919C64}"/>
              </a:ext>
            </a:extLst>
          </p:cNvPr>
          <p:cNvSpPr/>
          <p:nvPr>
            <p:custDataLst>
              <p:tags r:id="rId4"/>
            </p:custDataLst>
          </p:nvPr>
        </p:nvSpPr>
        <p:spPr>
          <a:xfrm>
            <a:off x="0" y="5727383"/>
            <a:ext cx="12192000" cy="48768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en-US"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Open Question is only supported on Version 2.0 or newer.</a:t>
            </a:r>
            <a:endParaRPr lang="x-none"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0" name="组合 9">
            <a:extLst>
              <a:ext uri="{FF2B5EF4-FFF2-40B4-BE49-F238E27FC236}">
                <a16:creationId xmlns="" xmlns:a16="http://schemas.microsoft.com/office/drawing/2014/main" id="{44F0008B-EC23-4E1B-9516-2B4A1F445A07}"/>
              </a:ext>
            </a:extLst>
          </p:cNvPr>
          <p:cNvGrpSpPr/>
          <p:nvPr>
            <p:custDataLst>
              <p:tags r:id="rId5"/>
            </p:custDataLst>
          </p:nvPr>
        </p:nvGrpSpPr>
        <p:grpSpPr>
          <a:xfrm>
            <a:off x="0" y="0"/>
            <a:ext cx="12192000" cy="635000"/>
            <a:chOff x="0" y="0"/>
            <a:chExt cx="12192000" cy="635000"/>
          </a:xfrm>
        </p:grpSpPr>
        <p:sp>
          <p:nvSpPr>
            <p:cNvPr id="6" name="TitleBackground">
              <a:extLst>
                <a:ext uri="{FF2B5EF4-FFF2-40B4-BE49-F238E27FC236}">
                  <a16:creationId xmlns="" xmlns:a16="http://schemas.microsoft.com/office/drawing/2014/main" id="{56A4AEC3-A844-4A29-A9AE-E493794E3F05}"/>
                </a:ext>
              </a:extLst>
            </p:cNvPr>
            <p:cNvSpPr/>
            <p:nvPr>
              <p:custDataLst>
                <p:tags r:id="rId7"/>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7" name="ColorBlock">
              <a:extLst>
                <a:ext uri="{FF2B5EF4-FFF2-40B4-BE49-F238E27FC236}">
                  <a16:creationId xmlns="" xmlns:a16="http://schemas.microsoft.com/office/drawing/2014/main" id="{B770D5DD-69A8-45F5-8C8A-C21FE88C4AED}"/>
                </a:ext>
              </a:extLst>
            </p:cNvPr>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8" name="TypeText">
              <a:extLst>
                <a:ext uri="{FF2B5EF4-FFF2-40B4-BE49-F238E27FC236}">
                  <a16:creationId xmlns="" xmlns:a16="http://schemas.microsoft.com/office/drawing/2014/main" id="{1E451241-E0BF-4983-BCE0-A6807117478A}"/>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Open Question</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TipText">
              <a:extLst>
                <a:ext uri="{FF2B5EF4-FFF2-40B4-BE49-F238E27FC236}">
                  <a16:creationId xmlns="" xmlns:a16="http://schemas.microsoft.com/office/drawing/2014/main" id="{394F2A14-186D-45DF-A50B-011380BB4EB9}"/>
                </a:ext>
              </a:extLst>
            </p:cNvPr>
            <p:cNvSpPr txBox="1"/>
            <p:nvPr>
              <p:custDataLst>
                <p:tags r:id="rId10"/>
              </p:custDataLst>
            </p:nvPr>
          </p:nvSpPr>
          <p:spPr>
            <a:xfrm>
              <a:off x="2173605" y="109220"/>
              <a:ext cx="2286000" cy="508000"/>
            </a:xfrm>
            <a:prstGeom prst="rect">
              <a:avLst/>
            </a:prstGeom>
            <a:noFill/>
          </p:spPr>
          <p:txBody>
            <a:bodyPr vert="horz" wrap="none" rtlCol="0" anchor="ctr" anchorCtr="0">
              <a:noAutofit/>
            </a:bodyPr>
            <a:lstStyle/>
            <a:p>
              <a:r>
                <a:rPr lang="en-AU"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10</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3" name="图片 2">
            <a:extLst>
              <a:ext uri="{FF2B5EF4-FFF2-40B4-BE49-F238E27FC236}">
                <a16:creationId xmlns="" xmlns:a16="http://schemas.microsoft.com/office/drawing/2014/main" id="{0015F700-26DB-427C-A31E-226197AE7C41}"/>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3661459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818" name="Rectangle 2"/>
          <p:cNvSpPr>
            <a:spLocks noGrp="1" noChangeArrowheads="1"/>
          </p:cNvSpPr>
          <p:nvPr>
            <p:ph type="title"/>
          </p:nvPr>
        </p:nvSpPr>
        <p:spPr/>
        <p:txBody>
          <a:bodyPr/>
          <a:lstStyle/>
          <a:p>
            <a:r>
              <a:rPr lang="en-US" dirty="0"/>
              <a:t>Tactics and Interactions - example</a:t>
            </a:r>
          </a:p>
        </p:txBody>
      </p:sp>
      <p:sp>
        <p:nvSpPr>
          <p:cNvPr id="802819" name="Rectangle 3"/>
          <p:cNvSpPr>
            <a:spLocks noGrp="1" noChangeArrowheads="1"/>
          </p:cNvSpPr>
          <p:nvPr>
            <p:ph idx="1"/>
          </p:nvPr>
        </p:nvSpPr>
        <p:spPr/>
        <p:txBody>
          <a:bodyPr/>
          <a:lstStyle/>
          <a:p>
            <a:pPr>
              <a:spcBef>
                <a:spcPct val="25000"/>
              </a:spcBef>
              <a:buFont typeface="Wingdings" pitchFamily="2" charset="2"/>
              <a:buNone/>
            </a:pPr>
            <a:r>
              <a:rPr lang="en-US" dirty="0"/>
              <a:t>A tactic to address the performance side-effect that we will use is “Increase Available Resources”.</a:t>
            </a:r>
          </a:p>
        </p:txBody>
      </p:sp>
      <p:sp>
        <p:nvSpPr>
          <p:cNvPr id="2" name="页脚占位符 1">
            <a:extLst>
              <a:ext uri="{FF2B5EF4-FFF2-40B4-BE49-F238E27FC236}">
                <a16:creationId xmlns="" xmlns:a16="http://schemas.microsoft.com/office/drawing/2014/main" id="{6EFDE496-C52E-4B43-B88F-3169591EC607}"/>
              </a:ext>
            </a:extLst>
          </p:cNvPr>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Software Architecture</a:t>
            </a:r>
            <a:endParaRPr lang="en-AU" dirty="0"/>
          </a:p>
        </p:txBody>
      </p:sp>
    </p:spTree>
    <p:extLst>
      <p:ext uri="{BB962C8B-B14F-4D97-AF65-F5344CB8AC3E}">
        <p14:creationId xmlns:p14="http://schemas.microsoft.com/office/powerpoint/2010/main" val="2109419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28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Relationships Between Tactics and Patterns</a:t>
            </a:r>
          </a:p>
        </p:txBody>
      </p:sp>
      <p:sp>
        <p:nvSpPr>
          <p:cNvPr id="3" name="Content Placeholder 2"/>
          <p:cNvSpPr>
            <a:spLocks noGrp="1"/>
          </p:cNvSpPr>
          <p:nvPr>
            <p:ph idx="1"/>
          </p:nvPr>
        </p:nvSpPr>
        <p:spPr/>
        <p:txBody>
          <a:bodyPr>
            <a:normAutofit/>
          </a:bodyPr>
          <a:lstStyle/>
          <a:p>
            <a:r>
              <a:rPr lang="en-US" sz="3600" dirty="0">
                <a:highlight>
                  <a:srgbClr val="FFFF00"/>
                </a:highlight>
              </a:rPr>
              <a:t>Patterns are built from tactics</a:t>
            </a:r>
            <a:r>
              <a:rPr lang="en-US" sz="3600" dirty="0"/>
              <a:t>; if a pattern is a molecule, a tactic is an atom.</a:t>
            </a:r>
          </a:p>
          <a:p>
            <a:r>
              <a:rPr lang="en-US" sz="3600" dirty="0"/>
              <a:t>For example, MVC pattern utilizes the tactics:</a:t>
            </a:r>
          </a:p>
          <a:p>
            <a:pPr lvl="1"/>
            <a:r>
              <a:rPr lang="en-US" sz="3200" dirty="0"/>
              <a:t>Increase semantic coherence</a:t>
            </a:r>
          </a:p>
          <a:p>
            <a:pPr lvl="1"/>
            <a:r>
              <a:rPr lang="en-US" sz="3200" dirty="0"/>
              <a:t>Encapsulation</a:t>
            </a:r>
          </a:p>
          <a:p>
            <a:pPr lvl="1"/>
            <a:r>
              <a:rPr lang="en-US" sz="3200" dirty="0"/>
              <a:t>Use an intermediary</a:t>
            </a:r>
          </a:p>
        </p:txBody>
      </p:sp>
      <p:sp>
        <p:nvSpPr>
          <p:cNvPr id="4" name="Footer Placeholder 3"/>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Software Architecture</a:t>
            </a:r>
            <a:endParaRPr lang="en-AU" dirty="0"/>
          </a:p>
        </p:txBody>
      </p:sp>
    </p:spTree>
    <p:extLst>
      <p:ext uri="{BB962C8B-B14F-4D97-AF65-F5344CB8AC3E}">
        <p14:creationId xmlns:p14="http://schemas.microsoft.com/office/powerpoint/2010/main" val="3136961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 xmlns:a16="http://schemas.microsoft.com/office/drawing/2014/main" id="{18F5D208-F7A6-42C5-8070-35461D9A6C38}"/>
              </a:ext>
            </a:extLst>
          </p:cNvPr>
          <p:cNvSpPr/>
          <p:nvPr>
            <p:custDataLst>
              <p:tags r:id="rId2"/>
            </p:custDataLst>
          </p:nvPr>
        </p:nvSpPr>
        <p:spPr>
          <a:xfrm>
            <a:off x="12573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x-none">
              <a:solidFill>
                <a:srgbClr val="FFFFFF"/>
              </a:solidFill>
            </a:endParaRPr>
          </a:p>
        </p:txBody>
      </p:sp>
      <p:sp>
        <p:nvSpPr>
          <p:cNvPr id="6" name="文本框 5">
            <a:extLst>
              <a:ext uri="{FF2B5EF4-FFF2-40B4-BE49-F238E27FC236}">
                <a16:creationId xmlns="" xmlns:a16="http://schemas.microsoft.com/office/drawing/2014/main" id="{885C235D-B8F6-43CF-A46E-B661135FF649}"/>
              </a:ext>
            </a:extLst>
          </p:cNvPr>
          <p:cNvSpPr txBox="1"/>
          <p:nvPr>
            <p:custDataLst>
              <p:tags r:id="rId3"/>
            </p:custDataLst>
          </p:nvPr>
        </p:nvSpPr>
        <p:spPr>
          <a:xfrm>
            <a:off x="1219200" y="635000"/>
            <a:ext cx="9753600" cy="2143125"/>
          </a:xfrm>
          <a:prstGeom prst="rect">
            <a:avLst/>
          </a:prstGeom>
          <a:noFill/>
        </p:spPr>
        <p:txBody>
          <a:bodyPr vert="horz" wrap="square"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Will using the tactics “increase available resources” introduce any side effects to the system? </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矩形: 圆角 6">
            <a:extLst>
              <a:ext uri="{FF2B5EF4-FFF2-40B4-BE49-F238E27FC236}">
                <a16:creationId xmlns="" xmlns:a16="http://schemas.microsoft.com/office/drawing/2014/main" id="{1D5E7930-F189-43E8-9262-A741884DBBEB}"/>
              </a:ext>
            </a:extLst>
          </p:cNvPr>
          <p:cNvSpPr/>
          <p:nvPr>
            <p:custDataLst>
              <p:tags r:id="rId4"/>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Answer</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 xmlns:a16="http://schemas.microsoft.com/office/drawing/2014/main" id="{121393BB-09C1-4B9D-9F43-253C59BA0969}"/>
              </a:ext>
            </a:extLst>
          </p:cNvPr>
          <p:cNvSpPr/>
          <p:nvPr>
            <p:custDataLst>
              <p:tags r:id="rId5"/>
            </p:custDataLst>
          </p:nvPr>
        </p:nvSpPr>
        <p:spPr>
          <a:xfrm>
            <a:off x="0" y="5727383"/>
            <a:ext cx="12192000" cy="48768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en-US"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Open Question is only supported on Version 2.0 or newer.</a:t>
            </a:r>
            <a:endParaRPr lang="x-none"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文本框 18">
            <a:extLst>
              <a:ext uri="{FF2B5EF4-FFF2-40B4-BE49-F238E27FC236}">
                <a16:creationId xmlns="" xmlns:a16="http://schemas.microsoft.com/office/drawing/2014/main" id="{200E922B-49E4-4397-A481-22314B09E200}"/>
              </a:ext>
            </a:extLst>
          </p:cNvPr>
          <p:cNvSpPr txBox="1"/>
          <p:nvPr>
            <p:custDataLst>
              <p:tags r:id="rId6"/>
            </p:custDataLst>
          </p:nvPr>
        </p:nvSpPr>
        <p:spPr>
          <a:xfrm>
            <a:off x="12661900" y="6326832"/>
            <a:ext cx="3662680" cy="461665"/>
          </a:xfrm>
          <a:prstGeom prst="rect">
            <a:avLst/>
          </a:prstGeom>
          <a:solidFill>
            <a:srgbClr val="FBFAEF"/>
          </a:solidFill>
          <a:ln w="12700">
            <a:noFill/>
          </a:ln>
        </p:spPr>
        <p:txBody>
          <a:bodyPr vert="horz" rtlCol="0" anchor="ctr">
            <a:spAutoFit/>
          </a:bodyPr>
          <a:lstStyle/>
          <a:p>
            <a:r>
              <a:rPr 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Text\Image\Formula are allowed and all the content should be placed in this area</a:t>
            </a:r>
            <a:endParaRPr lang="x-none"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0" name="文本框 19">
            <a:extLst>
              <a:ext uri="{FF2B5EF4-FFF2-40B4-BE49-F238E27FC236}">
                <a16:creationId xmlns="" xmlns:a16="http://schemas.microsoft.com/office/drawing/2014/main" id="{86810341-8467-4B3A-8786-9EAF994D9348}"/>
              </a:ext>
            </a:extLst>
          </p:cNvPr>
          <p:cNvSpPr txBox="1"/>
          <p:nvPr>
            <p:custDataLst>
              <p:tags r:id="rId7"/>
            </p:custDataLst>
          </p:nvPr>
        </p:nvSpPr>
        <p:spPr>
          <a:xfrm>
            <a:off x="12827000" y="1270000"/>
            <a:ext cx="3332480" cy="2246769"/>
          </a:xfrm>
          <a:prstGeom prst="rect">
            <a:avLst/>
          </a:prstGeom>
          <a:noFill/>
        </p:spPr>
        <p:txBody>
          <a:bodyPr vert="horz" rtlCol="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Yes, for example, </a:t>
            </a:r>
            <a:r>
              <a:rPr kumimoji="0" lang="en-US" sz="20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cost: increased resources cost more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performance: how to utilize the increase resources efficiently?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x-none" sz="20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grpSp>
        <p:nvGrpSpPr>
          <p:cNvPr id="18" name="组合 17">
            <a:extLst>
              <a:ext uri="{FF2B5EF4-FFF2-40B4-BE49-F238E27FC236}">
                <a16:creationId xmlns="" xmlns:a16="http://schemas.microsoft.com/office/drawing/2014/main" id="{0FDABF65-1BFB-4635-BAAB-F39FC2CFD3C4}"/>
              </a:ext>
            </a:extLst>
          </p:cNvPr>
          <p:cNvGrpSpPr/>
          <p:nvPr>
            <p:custDataLst>
              <p:tags r:id="rId8"/>
            </p:custDataLst>
          </p:nvPr>
        </p:nvGrpSpPr>
        <p:grpSpPr>
          <a:xfrm>
            <a:off x="12585700" y="0"/>
            <a:ext cx="3815080" cy="647700"/>
            <a:chOff x="12585700" y="0"/>
            <a:chExt cx="3815080" cy="647700"/>
          </a:xfrm>
        </p:grpSpPr>
        <p:sp>
          <p:nvSpPr>
            <p:cNvPr id="15" name="RemarkBack">
              <a:extLst>
                <a:ext uri="{FF2B5EF4-FFF2-40B4-BE49-F238E27FC236}">
                  <a16:creationId xmlns="" xmlns:a16="http://schemas.microsoft.com/office/drawing/2014/main" id="{5BAA0C2C-95D1-433D-90B2-69FB8B739DB1}"/>
                </a:ext>
              </a:extLst>
            </p:cNvPr>
            <p:cNvSpPr/>
            <p:nvPr>
              <p:custDataLst>
                <p:tags r:id="rId15"/>
              </p:custDataLst>
            </p:nvPr>
          </p:nvSpPr>
          <p:spPr>
            <a:xfrm>
              <a:off x="12585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6" name="RemarkBlock">
              <a:extLst>
                <a:ext uri="{FF2B5EF4-FFF2-40B4-BE49-F238E27FC236}">
                  <a16:creationId xmlns="" xmlns:a16="http://schemas.microsoft.com/office/drawing/2014/main" id="{52784C5B-6875-46C3-BA95-EE7BAD2F83DE}"/>
                </a:ext>
              </a:extLst>
            </p:cNvPr>
            <p:cNvSpPr/>
            <p:nvPr>
              <p:custDataLst>
                <p:tags r:id="rId16"/>
              </p:custDataLst>
            </p:nvPr>
          </p:nvSpPr>
          <p:spPr>
            <a:xfrm>
              <a:off x="12585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7" name="RemarkTitleText">
              <a:extLst>
                <a:ext uri="{FF2B5EF4-FFF2-40B4-BE49-F238E27FC236}">
                  <a16:creationId xmlns="" xmlns:a16="http://schemas.microsoft.com/office/drawing/2014/main" id="{35046C90-523F-4233-B7F7-D867F66D7803}"/>
                </a:ext>
              </a:extLst>
            </p:cNvPr>
            <p:cNvSpPr txBox="1"/>
            <p:nvPr>
              <p:custDataLst>
                <p:tags r:id="rId17"/>
              </p:custDataLst>
            </p:nvPr>
          </p:nvSpPr>
          <p:spPr>
            <a:xfrm>
              <a:off x="12827000" y="0"/>
              <a:ext cx="1905000" cy="635000"/>
            </a:xfrm>
            <a:prstGeom prst="rect">
              <a:avLst/>
            </a:prstGeom>
            <a:noFill/>
          </p:spPr>
          <p:txBody>
            <a:bodyPr vert="horz" wrap="none" rtlCol="0" anchor="ctr" anchorCtr="0">
              <a:noAutofit/>
            </a:bodyPr>
            <a:lstStyle/>
            <a:p>
              <a:r>
                <a:rPr lang="en-AU"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Remark</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grpSp>
        <p:nvGrpSpPr>
          <p:cNvPr id="12" name="组合 11">
            <a:extLst>
              <a:ext uri="{FF2B5EF4-FFF2-40B4-BE49-F238E27FC236}">
                <a16:creationId xmlns="" xmlns:a16="http://schemas.microsoft.com/office/drawing/2014/main" id="{B518188B-238A-4BF7-B2E4-11BA98DA37ED}"/>
              </a:ext>
            </a:extLst>
          </p:cNvPr>
          <p:cNvGrpSpPr/>
          <p:nvPr>
            <p:custDataLst>
              <p:tags r:id="rId9"/>
            </p:custDataLst>
          </p:nvPr>
        </p:nvGrpSpPr>
        <p:grpSpPr>
          <a:xfrm>
            <a:off x="0" y="0"/>
            <a:ext cx="12192000" cy="635000"/>
            <a:chOff x="0" y="0"/>
            <a:chExt cx="12192000" cy="635000"/>
          </a:xfrm>
        </p:grpSpPr>
        <p:sp>
          <p:nvSpPr>
            <p:cNvPr id="8" name="TitleBackground">
              <a:extLst>
                <a:ext uri="{FF2B5EF4-FFF2-40B4-BE49-F238E27FC236}">
                  <a16:creationId xmlns="" xmlns:a16="http://schemas.microsoft.com/office/drawing/2014/main" id="{B215042A-AE0C-4243-8D07-1096F2AFCA98}"/>
                </a:ext>
              </a:extLst>
            </p:cNvPr>
            <p:cNvSpPr/>
            <p:nvPr>
              <p:custDataLst>
                <p:tags r:id="rId11"/>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9" name="ColorBlock">
              <a:extLst>
                <a:ext uri="{FF2B5EF4-FFF2-40B4-BE49-F238E27FC236}">
                  <a16:creationId xmlns="" xmlns:a16="http://schemas.microsoft.com/office/drawing/2014/main" id="{13F9FE7F-836C-444D-A87A-EA8A00BCA411}"/>
                </a:ext>
              </a:extLst>
            </p:cNvPr>
            <p:cNvSpPr/>
            <p:nvPr>
              <p:custDataLst>
                <p:tags r:id="rId12"/>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0" name="TypeText">
              <a:extLst>
                <a:ext uri="{FF2B5EF4-FFF2-40B4-BE49-F238E27FC236}">
                  <a16:creationId xmlns="" xmlns:a16="http://schemas.microsoft.com/office/drawing/2014/main" id="{4150BF17-CCF2-4342-93F9-4758462E2C1C}"/>
                </a:ext>
              </a:extLst>
            </p:cNvPr>
            <p:cNvSpPr txBox="1"/>
            <p:nvPr>
              <p:custDataLst>
                <p:tags r:id="rId13"/>
              </p:custDataLst>
            </p:nvPr>
          </p:nvSpPr>
          <p:spPr>
            <a:xfrm>
              <a:off x="254000" y="0"/>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Open Question</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a:extLst>
                <a:ext uri="{FF2B5EF4-FFF2-40B4-BE49-F238E27FC236}">
                  <a16:creationId xmlns="" xmlns:a16="http://schemas.microsoft.com/office/drawing/2014/main" id="{DDB98895-DB82-4C85-AAA8-22FC32011292}"/>
                </a:ext>
              </a:extLst>
            </p:cNvPr>
            <p:cNvSpPr txBox="1"/>
            <p:nvPr>
              <p:custDataLst>
                <p:tags r:id="rId14"/>
              </p:custDataLst>
            </p:nvPr>
          </p:nvSpPr>
          <p:spPr>
            <a:xfrm>
              <a:off x="2173605" y="109220"/>
              <a:ext cx="2286000" cy="508000"/>
            </a:xfrm>
            <a:prstGeom prst="rect">
              <a:avLst/>
            </a:prstGeom>
            <a:noFill/>
          </p:spPr>
          <p:txBody>
            <a:bodyPr vert="horz" wrap="none" rtlCol="0" anchor="ctr" anchorCtr="0">
              <a:noAutofit/>
            </a:bodyPr>
            <a:lstStyle/>
            <a:p>
              <a:r>
                <a:rPr lang="en-AU"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10</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 xmlns:a16="http://schemas.microsoft.com/office/drawing/2014/main" id="{B96D9FAC-7D1A-46AB-933F-21B594596A93}"/>
              </a:ext>
            </a:extLst>
          </p:cNvPr>
          <p:cNvPicPr>
            <a:picLocks/>
          </p:cNvPicPr>
          <p:nvPr>
            <p:custDataLst>
              <p:tags r:id="rId10"/>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8098598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818" name="Rectangle 2"/>
          <p:cNvSpPr>
            <a:spLocks noGrp="1" noChangeArrowheads="1"/>
          </p:cNvSpPr>
          <p:nvPr>
            <p:ph type="title"/>
          </p:nvPr>
        </p:nvSpPr>
        <p:spPr/>
        <p:txBody>
          <a:bodyPr/>
          <a:lstStyle/>
          <a:p>
            <a:r>
              <a:rPr lang="en-US" dirty="0"/>
              <a:t>Tactics and Interactions - example</a:t>
            </a:r>
          </a:p>
        </p:txBody>
      </p:sp>
      <p:sp>
        <p:nvSpPr>
          <p:cNvPr id="802819" name="Rectangle 3"/>
          <p:cNvSpPr>
            <a:spLocks noGrp="1" noChangeArrowheads="1"/>
          </p:cNvSpPr>
          <p:nvPr>
            <p:ph idx="1"/>
          </p:nvPr>
        </p:nvSpPr>
        <p:spPr/>
        <p:txBody>
          <a:bodyPr>
            <a:normAutofit/>
          </a:bodyPr>
          <a:lstStyle/>
          <a:p>
            <a:pPr>
              <a:spcBef>
                <a:spcPct val="25000"/>
              </a:spcBef>
              <a:buFont typeface="Wingdings" pitchFamily="2" charset="2"/>
              <a:buNone/>
            </a:pPr>
            <a:r>
              <a:rPr lang="en-US" sz="3600" dirty="0"/>
              <a:t>Common side effects of Increase Available Resources are:</a:t>
            </a:r>
          </a:p>
          <a:p>
            <a:pPr>
              <a:spcBef>
                <a:spcPct val="25000"/>
              </a:spcBef>
            </a:pPr>
            <a:r>
              <a:rPr lang="en-US" sz="3200" dirty="0"/>
              <a:t>cost: increased resources cost more</a:t>
            </a:r>
          </a:p>
          <a:p>
            <a:pPr>
              <a:spcBef>
                <a:spcPct val="25000"/>
              </a:spcBef>
            </a:pPr>
            <a:r>
              <a:rPr lang="en-US" sz="3200" dirty="0"/>
              <a:t>performance: how to utilize the increase resources efficiently?</a:t>
            </a:r>
          </a:p>
        </p:txBody>
      </p:sp>
      <p:sp>
        <p:nvSpPr>
          <p:cNvPr id="2" name="页脚占位符 1">
            <a:extLst>
              <a:ext uri="{FF2B5EF4-FFF2-40B4-BE49-F238E27FC236}">
                <a16:creationId xmlns="" xmlns:a16="http://schemas.microsoft.com/office/drawing/2014/main" id="{6EFDE496-C52E-4B43-B88F-3169591EC607}"/>
              </a:ext>
            </a:extLst>
          </p:cNvPr>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Software Architecture</a:t>
            </a:r>
            <a:endParaRPr lang="en-AU" dirty="0"/>
          </a:p>
        </p:txBody>
      </p:sp>
    </p:spTree>
    <p:extLst>
      <p:ext uri="{BB962C8B-B14F-4D97-AF65-F5344CB8AC3E}">
        <p14:creationId xmlns:p14="http://schemas.microsoft.com/office/powerpoint/2010/main" val="38709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28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28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6" name="Rectangle 2"/>
          <p:cNvSpPr>
            <a:spLocks noGrp="1" noChangeArrowheads="1"/>
          </p:cNvSpPr>
          <p:nvPr>
            <p:ph type="title"/>
          </p:nvPr>
        </p:nvSpPr>
        <p:spPr/>
        <p:txBody>
          <a:bodyPr/>
          <a:lstStyle/>
          <a:p>
            <a:r>
              <a:rPr lang="en-US" dirty="0"/>
              <a:t>Tactics and Interactions - example</a:t>
            </a:r>
          </a:p>
        </p:txBody>
      </p:sp>
      <p:sp>
        <p:nvSpPr>
          <p:cNvPr id="5" name="Content Placeholder 4">
            <a:extLst>
              <a:ext uri="{FF2B5EF4-FFF2-40B4-BE49-F238E27FC236}">
                <a16:creationId xmlns="" xmlns:a16="http://schemas.microsoft.com/office/drawing/2014/main" id="{694C685D-A91E-4CBB-9ADB-E27D4F38A41A}"/>
              </a:ext>
            </a:extLst>
          </p:cNvPr>
          <p:cNvSpPr>
            <a:spLocks noGrp="1"/>
          </p:cNvSpPr>
          <p:nvPr>
            <p:ph idx="1"/>
          </p:nvPr>
        </p:nvSpPr>
        <p:spPr/>
        <p:txBody>
          <a:bodyPr/>
          <a:lstStyle/>
          <a:p>
            <a:endParaRPr lang="en-US"/>
          </a:p>
        </p:txBody>
      </p:sp>
      <p:sp>
        <p:nvSpPr>
          <p:cNvPr id="3" name="日期占位符 2">
            <a:extLst>
              <a:ext uri="{FF2B5EF4-FFF2-40B4-BE49-F238E27FC236}">
                <a16:creationId xmlns="" xmlns:a16="http://schemas.microsoft.com/office/drawing/2014/main" id="{2E3A0465-0195-42E3-ACD1-56852CB585FF}"/>
              </a:ext>
            </a:extLst>
          </p:cNvPr>
          <p:cNvSpPr>
            <a:spLocks noGrp="1"/>
          </p:cNvSpPr>
          <p:nvPr>
            <p:ph type="dt" sz="half" idx="10"/>
          </p:nvPr>
        </p:nvSpPr>
        <p:spPr/>
        <p:txBody>
          <a:bodyPr/>
          <a:lstStyle/>
          <a:p>
            <a:endParaRPr lang="en-AU"/>
          </a:p>
        </p:txBody>
      </p:sp>
      <p:sp>
        <p:nvSpPr>
          <p:cNvPr id="4" name="灯片编号占位符 3">
            <a:extLst>
              <a:ext uri="{FF2B5EF4-FFF2-40B4-BE49-F238E27FC236}">
                <a16:creationId xmlns="" xmlns:a16="http://schemas.microsoft.com/office/drawing/2014/main" id="{8BABE653-49E2-4541-92D0-2BDE6F9B5C78}"/>
              </a:ext>
            </a:extLst>
          </p:cNvPr>
          <p:cNvSpPr>
            <a:spLocks noGrp="1"/>
          </p:cNvSpPr>
          <p:nvPr>
            <p:ph type="sldNum" sz="quarter" idx="12"/>
          </p:nvPr>
        </p:nvSpPr>
        <p:spPr/>
        <p:txBody>
          <a:bodyPr/>
          <a:lstStyle/>
          <a:p>
            <a:fld id="{D0E8C58C-0836-46C6-8F9A-AF87B5CA09C9}" type="slidenum">
              <a:rPr lang="en-AU" smtClean="0"/>
              <a:t>22</a:t>
            </a:fld>
            <a:endParaRPr lang="en-AU"/>
          </a:p>
        </p:txBody>
      </p:sp>
      <p:sp>
        <p:nvSpPr>
          <p:cNvPr id="2" name="页脚占位符 1">
            <a:extLst>
              <a:ext uri="{FF2B5EF4-FFF2-40B4-BE49-F238E27FC236}">
                <a16:creationId xmlns="" xmlns:a16="http://schemas.microsoft.com/office/drawing/2014/main" id="{BBBA16D4-0AC8-4E01-A343-F5F6E266327E}"/>
              </a:ext>
            </a:extLst>
          </p:cNvPr>
          <p:cNvSpPr>
            <a:spLocks noGrp="1"/>
          </p:cNvSpPr>
          <p:nvPr>
            <p:ph type="ftr" sz="quarter" idx="4294967295"/>
          </p:nvPr>
        </p:nvSpPr>
        <p:spPr>
          <a:xfrm>
            <a:off x="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Software Architecture</a:t>
            </a:r>
            <a:endParaRPr lang="en-AU" dirty="0"/>
          </a:p>
        </p:txBody>
      </p:sp>
      <p:grpSp>
        <p:nvGrpSpPr>
          <p:cNvPr id="18" name="Group 17"/>
          <p:cNvGrpSpPr/>
          <p:nvPr/>
        </p:nvGrpSpPr>
        <p:grpSpPr>
          <a:xfrm>
            <a:off x="4154260" y="1292087"/>
            <a:ext cx="6242069" cy="4932501"/>
            <a:chOff x="2209800" y="1143000"/>
            <a:chExt cx="5257800" cy="4533900"/>
          </a:xfrm>
        </p:grpSpPr>
        <p:sp>
          <p:nvSpPr>
            <p:cNvPr id="804867" name="Rectangle 3"/>
            <p:cNvSpPr>
              <a:spLocks noChangeArrowheads="1"/>
            </p:cNvSpPr>
            <p:nvPr/>
          </p:nvSpPr>
          <p:spPr bwMode="auto">
            <a:xfrm>
              <a:off x="3352800" y="1143000"/>
              <a:ext cx="2057400" cy="742950"/>
            </a:xfrm>
            <a:prstGeom prst="rect">
              <a:avLst/>
            </a:prstGeom>
            <a:solidFill>
              <a:schemeClr val="accent1"/>
            </a:solidFill>
            <a:ln w="9525">
              <a:solidFill>
                <a:schemeClr val="tx1"/>
              </a:solidFill>
              <a:miter lim="800000"/>
              <a:headEnd/>
              <a:tailEnd/>
            </a:ln>
            <a:effectLst/>
          </p:spPr>
          <p:txBody>
            <a:bodyPr wrap="none" anchor="ctr"/>
            <a:lstStyle/>
            <a:p>
              <a:pPr algn="ctr"/>
              <a:r>
                <a:rPr lang="en-US" sz="1600"/>
                <a:t>System</a:t>
              </a:r>
            </a:p>
          </p:txBody>
        </p:sp>
        <p:sp>
          <p:nvSpPr>
            <p:cNvPr id="804868" name="Line 4"/>
            <p:cNvSpPr>
              <a:spLocks noChangeShapeType="1"/>
            </p:cNvSpPr>
            <p:nvPr/>
          </p:nvSpPr>
          <p:spPr bwMode="auto">
            <a:xfrm>
              <a:off x="4419600" y="1885950"/>
              <a:ext cx="0" cy="457200"/>
            </a:xfrm>
            <a:prstGeom prst="line">
              <a:avLst/>
            </a:prstGeom>
            <a:noFill/>
            <a:ln w="9525">
              <a:solidFill>
                <a:schemeClr val="tx1"/>
              </a:solidFill>
              <a:round/>
              <a:headEnd/>
              <a:tailEnd/>
            </a:ln>
            <a:effectLst/>
          </p:spPr>
          <p:txBody>
            <a:bodyPr/>
            <a:lstStyle/>
            <a:p>
              <a:endParaRPr lang="en-US"/>
            </a:p>
          </p:txBody>
        </p:sp>
        <p:sp>
          <p:nvSpPr>
            <p:cNvPr id="804869" name="Oval 5"/>
            <p:cNvSpPr>
              <a:spLocks noChangeArrowheads="1"/>
            </p:cNvSpPr>
            <p:nvPr/>
          </p:nvSpPr>
          <p:spPr bwMode="auto">
            <a:xfrm>
              <a:off x="3429000" y="2343150"/>
              <a:ext cx="1981200" cy="342900"/>
            </a:xfrm>
            <a:prstGeom prst="ellipse">
              <a:avLst/>
            </a:prstGeom>
            <a:solidFill>
              <a:schemeClr val="accent1"/>
            </a:solidFill>
            <a:ln w="9525">
              <a:solidFill>
                <a:schemeClr val="tx1"/>
              </a:solidFill>
              <a:round/>
              <a:headEnd/>
              <a:tailEnd/>
            </a:ln>
            <a:effectLst/>
          </p:spPr>
          <p:txBody>
            <a:bodyPr wrap="none" anchor="ctr"/>
            <a:lstStyle/>
            <a:p>
              <a:pPr algn="ctr"/>
              <a:r>
                <a:rPr lang="en-US" sz="1600"/>
                <a:t>Ping/Echo</a:t>
              </a:r>
            </a:p>
          </p:txBody>
        </p:sp>
        <p:sp>
          <p:nvSpPr>
            <p:cNvPr id="804871" name="AutoShape 7"/>
            <p:cNvSpPr>
              <a:spLocks noChangeArrowheads="1"/>
            </p:cNvSpPr>
            <p:nvPr/>
          </p:nvSpPr>
          <p:spPr bwMode="auto">
            <a:xfrm>
              <a:off x="2209800" y="3314700"/>
              <a:ext cx="1295400" cy="5715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600"/>
                <a:t>Add to </a:t>
              </a:r>
            </a:p>
            <a:p>
              <a:pPr algn="ctr"/>
              <a:r>
                <a:rPr lang="en-US" sz="1600"/>
                <a:t>system</a:t>
              </a:r>
            </a:p>
          </p:txBody>
        </p:sp>
        <p:sp>
          <p:nvSpPr>
            <p:cNvPr id="804872" name="Line 8"/>
            <p:cNvSpPr>
              <a:spLocks noChangeShapeType="1"/>
            </p:cNvSpPr>
            <p:nvPr/>
          </p:nvSpPr>
          <p:spPr bwMode="auto">
            <a:xfrm flipH="1">
              <a:off x="2895600" y="2686050"/>
              <a:ext cx="1524000" cy="628650"/>
            </a:xfrm>
            <a:prstGeom prst="line">
              <a:avLst/>
            </a:prstGeom>
            <a:noFill/>
            <a:ln w="9525">
              <a:solidFill>
                <a:schemeClr val="tx1"/>
              </a:solidFill>
              <a:round/>
              <a:headEnd/>
              <a:tailEnd/>
            </a:ln>
            <a:effectLst/>
          </p:spPr>
          <p:txBody>
            <a:bodyPr/>
            <a:lstStyle/>
            <a:p>
              <a:endParaRPr lang="en-US"/>
            </a:p>
          </p:txBody>
        </p:sp>
        <p:sp>
          <p:nvSpPr>
            <p:cNvPr id="804873" name="AutoShape 9"/>
            <p:cNvSpPr>
              <a:spLocks noChangeArrowheads="1"/>
            </p:cNvSpPr>
            <p:nvPr/>
          </p:nvSpPr>
          <p:spPr bwMode="auto">
            <a:xfrm>
              <a:off x="3771900" y="3314700"/>
              <a:ext cx="1295400" cy="5715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600"/>
                <a:t>Ping</a:t>
              </a:r>
            </a:p>
            <a:p>
              <a:pPr algn="ctr"/>
              <a:r>
                <a:rPr lang="en-US" sz="1600"/>
                <a:t>flood</a:t>
              </a:r>
            </a:p>
          </p:txBody>
        </p:sp>
        <p:sp>
          <p:nvSpPr>
            <p:cNvPr id="804874" name="Line 10"/>
            <p:cNvSpPr>
              <a:spLocks noChangeShapeType="1"/>
            </p:cNvSpPr>
            <p:nvPr/>
          </p:nvSpPr>
          <p:spPr bwMode="auto">
            <a:xfrm>
              <a:off x="4419600" y="2686050"/>
              <a:ext cx="0" cy="628650"/>
            </a:xfrm>
            <a:prstGeom prst="line">
              <a:avLst/>
            </a:prstGeom>
            <a:noFill/>
            <a:ln w="9525">
              <a:solidFill>
                <a:schemeClr val="tx1"/>
              </a:solidFill>
              <a:round/>
              <a:headEnd/>
              <a:tailEnd/>
            </a:ln>
            <a:effectLst/>
          </p:spPr>
          <p:txBody>
            <a:bodyPr/>
            <a:lstStyle/>
            <a:p>
              <a:endParaRPr lang="en-US"/>
            </a:p>
          </p:txBody>
        </p:sp>
        <p:sp>
          <p:nvSpPr>
            <p:cNvPr id="804875" name="AutoShape 11"/>
            <p:cNvSpPr>
              <a:spLocks noChangeArrowheads="1"/>
            </p:cNvSpPr>
            <p:nvPr/>
          </p:nvSpPr>
          <p:spPr bwMode="auto">
            <a:xfrm>
              <a:off x="5334000" y="3314700"/>
              <a:ext cx="1295400" cy="5715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600"/>
                <a:t>Performance</a:t>
              </a:r>
            </a:p>
            <a:p>
              <a:pPr algn="ctr"/>
              <a:r>
                <a:rPr lang="en-US" sz="1600"/>
                <a:t>overhead</a:t>
              </a:r>
            </a:p>
          </p:txBody>
        </p:sp>
        <p:sp>
          <p:nvSpPr>
            <p:cNvPr id="804876" name="Line 12"/>
            <p:cNvSpPr>
              <a:spLocks noChangeShapeType="1"/>
            </p:cNvSpPr>
            <p:nvPr/>
          </p:nvSpPr>
          <p:spPr bwMode="auto">
            <a:xfrm>
              <a:off x="4419600" y="2686050"/>
              <a:ext cx="1600200" cy="628650"/>
            </a:xfrm>
            <a:prstGeom prst="line">
              <a:avLst/>
            </a:prstGeom>
            <a:noFill/>
            <a:ln w="9525">
              <a:solidFill>
                <a:schemeClr val="tx1"/>
              </a:solidFill>
              <a:round/>
              <a:headEnd/>
              <a:tailEnd/>
            </a:ln>
            <a:effectLst/>
          </p:spPr>
          <p:txBody>
            <a:bodyPr/>
            <a:lstStyle/>
            <a:p>
              <a:endParaRPr lang="en-US"/>
            </a:p>
          </p:txBody>
        </p:sp>
        <p:sp>
          <p:nvSpPr>
            <p:cNvPr id="804878" name="Line 14"/>
            <p:cNvSpPr>
              <a:spLocks noChangeShapeType="1"/>
            </p:cNvSpPr>
            <p:nvPr/>
          </p:nvSpPr>
          <p:spPr bwMode="auto">
            <a:xfrm>
              <a:off x="6019800" y="3867150"/>
              <a:ext cx="0" cy="457200"/>
            </a:xfrm>
            <a:prstGeom prst="line">
              <a:avLst/>
            </a:prstGeom>
            <a:noFill/>
            <a:ln w="9525">
              <a:solidFill>
                <a:schemeClr val="tx1"/>
              </a:solidFill>
              <a:round/>
              <a:headEnd/>
              <a:tailEnd/>
            </a:ln>
            <a:effectLst/>
          </p:spPr>
          <p:txBody>
            <a:bodyPr/>
            <a:lstStyle/>
            <a:p>
              <a:endParaRPr lang="en-US"/>
            </a:p>
          </p:txBody>
        </p:sp>
        <p:sp>
          <p:nvSpPr>
            <p:cNvPr id="804879" name="Oval 15"/>
            <p:cNvSpPr>
              <a:spLocks noChangeArrowheads="1"/>
            </p:cNvSpPr>
            <p:nvPr/>
          </p:nvSpPr>
          <p:spPr bwMode="auto">
            <a:xfrm>
              <a:off x="5029200" y="4038600"/>
              <a:ext cx="2057400" cy="609600"/>
            </a:xfrm>
            <a:prstGeom prst="ellipse">
              <a:avLst/>
            </a:prstGeom>
            <a:solidFill>
              <a:schemeClr val="accent1"/>
            </a:solidFill>
            <a:ln w="9525">
              <a:solidFill>
                <a:schemeClr val="tx1"/>
              </a:solidFill>
              <a:round/>
              <a:headEnd/>
              <a:tailEnd/>
            </a:ln>
            <a:effectLst/>
          </p:spPr>
          <p:txBody>
            <a:bodyPr wrap="none" anchor="ctr"/>
            <a:lstStyle/>
            <a:p>
              <a:pPr algn="ctr"/>
              <a:r>
                <a:rPr lang="en-US" sz="1600"/>
                <a:t>Increase Available</a:t>
              </a:r>
            </a:p>
            <a:p>
              <a:pPr algn="ctr"/>
              <a:r>
                <a:rPr lang="en-US" sz="1600"/>
                <a:t>Resources</a:t>
              </a:r>
            </a:p>
          </p:txBody>
        </p:sp>
        <p:sp>
          <p:nvSpPr>
            <p:cNvPr id="804881" name="AutoShape 17"/>
            <p:cNvSpPr>
              <a:spLocks noChangeArrowheads="1"/>
            </p:cNvSpPr>
            <p:nvPr/>
          </p:nvSpPr>
          <p:spPr bwMode="auto">
            <a:xfrm>
              <a:off x="4724400" y="5105400"/>
              <a:ext cx="1295400" cy="5715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600"/>
                <a:t>Cost</a:t>
              </a:r>
            </a:p>
          </p:txBody>
        </p:sp>
        <p:sp>
          <p:nvSpPr>
            <p:cNvPr id="804882" name="Line 18"/>
            <p:cNvSpPr>
              <a:spLocks noChangeShapeType="1"/>
            </p:cNvSpPr>
            <p:nvPr/>
          </p:nvSpPr>
          <p:spPr bwMode="auto">
            <a:xfrm flipH="1">
              <a:off x="5410200" y="4667250"/>
              <a:ext cx="609600" cy="438150"/>
            </a:xfrm>
            <a:prstGeom prst="line">
              <a:avLst/>
            </a:prstGeom>
            <a:noFill/>
            <a:ln w="9525">
              <a:solidFill>
                <a:schemeClr val="tx1"/>
              </a:solidFill>
              <a:round/>
              <a:headEnd/>
              <a:tailEnd/>
            </a:ln>
            <a:effectLst/>
          </p:spPr>
          <p:txBody>
            <a:bodyPr/>
            <a:lstStyle/>
            <a:p>
              <a:endParaRPr lang="en-US"/>
            </a:p>
          </p:txBody>
        </p:sp>
        <p:sp>
          <p:nvSpPr>
            <p:cNvPr id="804885" name="AutoShape 21"/>
            <p:cNvSpPr>
              <a:spLocks noChangeArrowheads="1"/>
            </p:cNvSpPr>
            <p:nvPr/>
          </p:nvSpPr>
          <p:spPr bwMode="auto">
            <a:xfrm>
              <a:off x="6172200" y="5105400"/>
              <a:ext cx="1295400" cy="5715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600"/>
                <a:t>Resource</a:t>
              </a:r>
            </a:p>
            <a:p>
              <a:pPr algn="ctr"/>
              <a:r>
                <a:rPr lang="en-US" sz="1600"/>
                <a:t>Utilization</a:t>
              </a:r>
            </a:p>
          </p:txBody>
        </p:sp>
        <p:sp>
          <p:nvSpPr>
            <p:cNvPr id="804886" name="Line 22"/>
            <p:cNvSpPr>
              <a:spLocks noChangeShapeType="1"/>
            </p:cNvSpPr>
            <p:nvPr/>
          </p:nvSpPr>
          <p:spPr bwMode="auto">
            <a:xfrm>
              <a:off x="6019800" y="4667250"/>
              <a:ext cx="838200" cy="438150"/>
            </a:xfrm>
            <a:prstGeom prst="line">
              <a:avLst/>
            </a:prstGeom>
            <a:noFill/>
            <a:ln w="9525">
              <a:solidFill>
                <a:schemeClr val="tx1"/>
              </a:solidFill>
              <a:round/>
              <a:headEnd/>
              <a:tailEnd/>
            </a:ln>
            <a:effectLst/>
          </p:spPr>
          <p:txBody>
            <a:bodyPr/>
            <a:lstStyle/>
            <a:p>
              <a:endParaRPr lang="en-US"/>
            </a:p>
          </p:txBody>
        </p:sp>
      </p:grpSp>
    </p:spTree>
    <p:extLst>
      <p:ext uri="{BB962C8B-B14F-4D97-AF65-F5344CB8AC3E}">
        <p14:creationId xmlns:p14="http://schemas.microsoft.com/office/powerpoint/2010/main" val="4730454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6" name="Rectangle 2"/>
          <p:cNvSpPr>
            <a:spLocks noGrp="1" noChangeArrowheads="1"/>
          </p:cNvSpPr>
          <p:nvPr>
            <p:ph type="title"/>
          </p:nvPr>
        </p:nvSpPr>
        <p:spPr/>
        <p:txBody>
          <a:bodyPr/>
          <a:lstStyle/>
          <a:p>
            <a:r>
              <a:rPr lang="en-US" dirty="0"/>
              <a:t>Tactics and Interactions - example</a:t>
            </a:r>
          </a:p>
        </p:txBody>
      </p:sp>
      <p:sp>
        <p:nvSpPr>
          <p:cNvPr id="5" name="Content Placeholder 4">
            <a:extLst>
              <a:ext uri="{FF2B5EF4-FFF2-40B4-BE49-F238E27FC236}">
                <a16:creationId xmlns="" xmlns:a16="http://schemas.microsoft.com/office/drawing/2014/main" id="{694C685D-A91E-4CBB-9ADB-E27D4F38A41A}"/>
              </a:ext>
            </a:extLst>
          </p:cNvPr>
          <p:cNvSpPr>
            <a:spLocks noGrp="1"/>
          </p:cNvSpPr>
          <p:nvPr>
            <p:ph idx="1"/>
          </p:nvPr>
        </p:nvSpPr>
        <p:spPr/>
        <p:txBody>
          <a:bodyPr/>
          <a:lstStyle/>
          <a:p>
            <a:endParaRPr lang="en-US"/>
          </a:p>
        </p:txBody>
      </p:sp>
      <p:sp>
        <p:nvSpPr>
          <p:cNvPr id="3" name="日期占位符 2">
            <a:extLst>
              <a:ext uri="{FF2B5EF4-FFF2-40B4-BE49-F238E27FC236}">
                <a16:creationId xmlns="" xmlns:a16="http://schemas.microsoft.com/office/drawing/2014/main" id="{2E3A0465-0195-42E3-ACD1-56852CB585FF}"/>
              </a:ext>
            </a:extLst>
          </p:cNvPr>
          <p:cNvSpPr>
            <a:spLocks noGrp="1"/>
          </p:cNvSpPr>
          <p:nvPr>
            <p:ph type="dt" sz="half" idx="10"/>
          </p:nvPr>
        </p:nvSpPr>
        <p:spPr/>
        <p:txBody>
          <a:bodyPr/>
          <a:lstStyle/>
          <a:p>
            <a:endParaRPr lang="en-AU"/>
          </a:p>
        </p:txBody>
      </p:sp>
      <p:sp>
        <p:nvSpPr>
          <p:cNvPr id="4" name="灯片编号占位符 3">
            <a:extLst>
              <a:ext uri="{FF2B5EF4-FFF2-40B4-BE49-F238E27FC236}">
                <a16:creationId xmlns="" xmlns:a16="http://schemas.microsoft.com/office/drawing/2014/main" id="{8BABE653-49E2-4541-92D0-2BDE6F9B5C78}"/>
              </a:ext>
            </a:extLst>
          </p:cNvPr>
          <p:cNvSpPr>
            <a:spLocks noGrp="1"/>
          </p:cNvSpPr>
          <p:nvPr>
            <p:ph type="sldNum" sz="quarter" idx="12"/>
          </p:nvPr>
        </p:nvSpPr>
        <p:spPr/>
        <p:txBody>
          <a:bodyPr/>
          <a:lstStyle/>
          <a:p>
            <a:fld id="{D0E8C58C-0836-46C6-8F9A-AF87B5CA09C9}" type="slidenum">
              <a:rPr lang="en-AU" smtClean="0"/>
              <a:t>23</a:t>
            </a:fld>
            <a:endParaRPr lang="en-AU"/>
          </a:p>
        </p:txBody>
      </p:sp>
      <p:sp>
        <p:nvSpPr>
          <p:cNvPr id="2" name="页脚占位符 1">
            <a:extLst>
              <a:ext uri="{FF2B5EF4-FFF2-40B4-BE49-F238E27FC236}">
                <a16:creationId xmlns="" xmlns:a16="http://schemas.microsoft.com/office/drawing/2014/main" id="{BBBA16D4-0AC8-4E01-A343-F5F6E266327E}"/>
              </a:ext>
            </a:extLst>
          </p:cNvPr>
          <p:cNvSpPr>
            <a:spLocks noGrp="1"/>
          </p:cNvSpPr>
          <p:nvPr>
            <p:ph type="ftr" sz="quarter" idx="4294967295"/>
          </p:nvPr>
        </p:nvSpPr>
        <p:spPr>
          <a:xfrm>
            <a:off x="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Software Architecture</a:t>
            </a:r>
            <a:endParaRPr lang="en-AU" dirty="0"/>
          </a:p>
        </p:txBody>
      </p:sp>
      <p:grpSp>
        <p:nvGrpSpPr>
          <p:cNvPr id="18" name="Group 17"/>
          <p:cNvGrpSpPr/>
          <p:nvPr/>
        </p:nvGrpSpPr>
        <p:grpSpPr>
          <a:xfrm>
            <a:off x="4154260" y="1292087"/>
            <a:ext cx="6242069" cy="4932501"/>
            <a:chOff x="2209800" y="1143000"/>
            <a:chExt cx="5257800" cy="4533900"/>
          </a:xfrm>
        </p:grpSpPr>
        <p:sp>
          <p:nvSpPr>
            <p:cNvPr id="804867" name="Rectangle 3"/>
            <p:cNvSpPr>
              <a:spLocks noChangeArrowheads="1"/>
            </p:cNvSpPr>
            <p:nvPr/>
          </p:nvSpPr>
          <p:spPr bwMode="auto">
            <a:xfrm>
              <a:off x="3352800" y="1143000"/>
              <a:ext cx="2057400" cy="742950"/>
            </a:xfrm>
            <a:prstGeom prst="rect">
              <a:avLst/>
            </a:prstGeom>
            <a:solidFill>
              <a:schemeClr val="accent1"/>
            </a:solidFill>
            <a:ln w="9525">
              <a:solidFill>
                <a:schemeClr val="tx1"/>
              </a:solidFill>
              <a:miter lim="800000"/>
              <a:headEnd/>
              <a:tailEnd/>
            </a:ln>
            <a:effectLst/>
          </p:spPr>
          <p:txBody>
            <a:bodyPr wrap="none" anchor="ctr"/>
            <a:lstStyle/>
            <a:p>
              <a:pPr algn="ctr"/>
              <a:r>
                <a:rPr lang="en-US" sz="1600"/>
                <a:t>System</a:t>
              </a:r>
            </a:p>
          </p:txBody>
        </p:sp>
        <p:sp>
          <p:nvSpPr>
            <p:cNvPr id="804868" name="Line 4"/>
            <p:cNvSpPr>
              <a:spLocks noChangeShapeType="1"/>
            </p:cNvSpPr>
            <p:nvPr/>
          </p:nvSpPr>
          <p:spPr bwMode="auto">
            <a:xfrm>
              <a:off x="4419600" y="1885950"/>
              <a:ext cx="0" cy="457200"/>
            </a:xfrm>
            <a:prstGeom prst="line">
              <a:avLst/>
            </a:prstGeom>
            <a:noFill/>
            <a:ln w="9525">
              <a:solidFill>
                <a:schemeClr val="tx1"/>
              </a:solidFill>
              <a:round/>
              <a:headEnd/>
              <a:tailEnd/>
            </a:ln>
            <a:effectLst/>
          </p:spPr>
          <p:txBody>
            <a:bodyPr/>
            <a:lstStyle/>
            <a:p>
              <a:endParaRPr lang="en-US"/>
            </a:p>
          </p:txBody>
        </p:sp>
        <p:sp>
          <p:nvSpPr>
            <p:cNvPr id="804869" name="Oval 5"/>
            <p:cNvSpPr>
              <a:spLocks noChangeArrowheads="1"/>
            </p:cNvSpPr>
            <p:nvPr/>
          </p:nvSpPr>
          <p:spPr bwMode="auto">
            <a:xfrm>
              <a:off x="3429000" y="2343150"/>
              <a:ext cx="1981200" cy="342900"/>
            </a:xfrm>
            <a:prstGeom prst="ellipse">
              <a:avLst/>
            </a:prstGeom>
            <a:solidFill>
              <a:schemeClr val="accent1"/>
            </a:solidFill>
            <a:ln w="9525">
              <a:solidFill>
                <a:schemeClr val="tx1"/>
              </a:solidFill>
              <a:round/>
              <a:headEnd/>
              <a:tailEnd/>
            </a:ln>
            <a:effectLst/>
          </p:spPr>
          <p:txBody>
            <a:bodyPr wrap="none" anchor="ctr"/>
            <a:lstStyle/>
            <a:p>
              <a:pPr algn="ctr"/>
              <a:r>
                <a:rPr lang="en-US" sz="1600"/>
                <a:t>Ping/Echo</a:t>
              </a:r>
            </a:p>
          </p:txBody>
        </p:sp>
        <p:sp>
          <p:nvSpPr>
            <p:cNvPr id="804871" name="AutoShape 7"/>
            <p:cNvSpPr>
              <a:spLocks noChangeArrowheads="1"/>
            </p:cNvSpPr>
            <p:nvPr/>
          </p:nvSpPr>
          <p:spPr bwMode="auto">
            <a:xfrm>
              <a:off x="2209800" y="3314700"/>
              <a:ext cx="1295400" cy="5715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600"/>
                <a:t>Add to </a:t>
              </a:r>
            </a:p>
            <a:p>
              <a:pPr algn="ctr"/>
              <a:r>
                <a:rPr lang="en-US" sz="1600"/>
                <a:t>system</a:t>
              </a:r>
            </a:p>
          </p:txBody>
        </p:sp>
        <p:sp>
          <p:nvSpPr>
            <p:cNvPr id="804872" name="Line 8"/>
            <p:cNvSpPr>
              <a:spLocks noChangeShapeType="1"/>
            </p:cNvSpPr>
            <p:nvPr/>
          </p:nvSpPr>
          <p:spPr bwMode="auto">
            <a:xfrm flipH="1">
              <a:off x="2895600" y="2686050"/>
              <a:ext cx="1524000" cy="628650"/>
            </a:xfrm>
            <a:prstGeom prst="line">
              <a:avLst/>
            </a:prstGeom>
            <a:noFill/>
            <a:ln w="9525">
              <a:solidFill>
                <a:schemeClr val="tx1"/>
              </a:solidFill>
              <a:round/>
              <a:headEnd/>
              <a:tailEnd/>
            </a:ln>
            <a:effectLst/>
          </p:spPr>
          <p:txBody>
            <a:bodyPr/>
            <a:lstStyle/>
            <a:p>
              <a:endParaRPr lang="en-US"/>
            </a:p>
          </p:txBody>
        </p:sp>
        <p:sp>
          <p:nvSpPr>
            <p:cNvPr id="804873" name="AutoShape 9"/>
            <p:cNvSpPr>
              <a:spLocks noChangeArrowheads="1"/>
            </p:cNvSpPr>
            <p:nvPr/>
          </p:nvSpPr>
          <p:spPr bwMode="auto">
            <a:xfrm>
              <a:off x="3771900" y="3314700"/>
              <a:ext cx="1295400" cy="5715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600"/>
                <a:t>Ping</a:t>
              </a:r>
            </a:p>
            <a:p>
              <a:pPr algn="ctr"/>
              <a:r>
                <a:rPr lang="en-US" sz="1600"/>
                <a:t>flood</a:t>
              </a:r>
            </a:p>
          </p:txBody>
        </p:sp>
        <p:sp>
          <p:nvSpPr>
            <p:cNvPr id="804874" name="Line 10"/>
            <p:cNvSpPr>
              <a:spLocks noChangeShapeType="1"/>
            </p:cNvSpPr>
            <p:nvPr/>
          </p:nvSpPr>
          <p:spPr bwMode="auto">
            <a:xfrm>
              <a:off x="4419600" y="2686050"/>
              <a:ext cx="0" cy="628650"/>
            </a:xfrm>
            <a:prstGeom prst="line">
              <a:avLst/>
            </a:prstGeom>
            <a:noFill/>
            <a:ln w="9525">
              <a:solidFill>
                <a:schemeClr val="tx1"/>
              </a:solidFill>
              <a:round/>
              <a:headEnd/>
              <a:tailEnd/>
            </a:ln>
            <a:effectLst/>
          </p:spPr>
          <p:txBody>
            <a:bodyPr/>
            <a:lstStyle/>
            <a:p>
              <a:endParaRPr lang="en-US"/>
            </a:p>
          </p:txBody>
        </p:sp>
        <p:sp>
          <p:nvSpPr>
            <p:cNvPr id="804875" name="AutoShape 11"/>
            <p:cNvSpPr>
              <a:spLocks noChangeArrowheads="1"/>
            </p:cNvSpPr>
            <p:nvPr/>
          </p:nvSpPr>
          <p:spPr bwMode="auto">
            <a:xfrm>
              <a:off x="5334000" y="3314700"/>
              <a:ext cx="1295400" cy="5715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600"/>
                <a:t>Performance</a:t>
              </a:r>
            </a:p>
            <a:p>
              <a:pPr algn="ctr"/>
              <a:r>
                <a:rPr lang="en-US" sz="1600"/>
                <a:t>overhead</a:t>
              </a:r>
            </a:p>
          </p:txBody>
        </p:sp>
        <p:sp>
          <p:nvSpPr>
            <p:cNvPr id="804876" name="Line 12"/>
            <p:cNvSpPr>
              <a:spLocks noChangeShapeType="1"/>
            </p:cNvSpPr>
            <p:nvPr/>
          </p:nvSpPr>
          <p:spPr bwMode="auto">
            <a:xfrm>
              <a:off x="4419600" y="2686050"/>
              <a:ext cx="1600200" cy="628650"/>
            </a:xfrm>
            <a:prstGeom prst="line">
              <a:avLst/>
            </a:prstGeom>
            <a:noFill/>
            <a:ln w="9525">
              <a:solidFill>
                <a:schemeClr val="tx1"/>
              </a:solidFill>
              <a:round/>
              <a:headEnd/>
              <a:tailEnd/>
            </a:ln>
            <a:effectLst/>
          </p:spPr>
          <p:txBody>
            <a:bodyPr/>
            <a:lstStyle/>
            <a:p>
              <a:endParaRPr lang="en-US"/>
            </a:p>
          </p:txBody>
        </p:sp>
        <p:sp>
          <p:nvSpPr>
            <p:cNvPr id="804878" name="Line 14"/>
            <p:cNvSpPr>
              <a:spLocks noChangeShapeType="1"/>
            </p:cNvSpPr>
            <p:nvPr/>
          </p:nvSpPr>
          <p:spPr bwMode="auto">
            <a:xfrm>
              <a:off x="6019800" y="3867150"/>
              <a:ext cx="0" cy="457200"/>
            </a:xfrm>
            <a:prstGeom prst="line">
              <a:avLst/>
            </a:prstGeom>
            <a:noFill/>
            <a:ln w="9525">
              <a:solidFill>
                <a:schemeClr val="tx1"/>
              </a:solidFill>
              <a:round/>
              <a:headEnd/>
              <a:tailEnd/>
            </a:ln>
            <a:effectLst/>
          </p:spPr>
          <p:txBody>
            <a:bodyPr/>
            <a:lstStyle/>
            <a:p>
              <a:endParaRPr lang="en-US"/>
            </a:p>
          </p:txBody>
        </p:sp>
        <p:sp>
          <p:nvSpPr>
            <p:cNvPr id="804879" name="Oval 15"/>
            <p:cNvSpPr>
              <a:spLocks noChangeArrowheads="1"/>
            </p:cNvSpPr>
            <p:nvPr/>
          </p:nvSpPr>
          <p:spPr bwMode="auto">
            <a:xfrm>
              <a:off x="5029200" y="4038600"/>
              <a:ext cx="2057400" cy="609600"/>
            </a:xfrm>
            <a:prstGeom prst="ellipse">
              <a:avLst/>
            </a:prstGeom>
            <a:solidFill>
              <a:schemeClr val="accent1"/>
            </a:solidFill>
            <a:ln w="9525">
              <a:solidFill>
                <a:schemeClr val="tx1"/>
              </a:solidFill>
              <a:round/>
              <a:headEnd/>
              <a:tailEnd/>
            </a:ln>
            <a:effectLst/>
          </p:spPr>
          <p:txBody>
            <a:bodyPr wrap="none" anchor="ctr"/>
            <a:lstStyle/>
            <a:p>
              <a:pPr algn="ctr"/>
              <a:r>
                <a:rPr lang="en-US" sz="1600"/>
                <a:t>Increase Available</a:t>
              </a:r>
            </a:p>
            <a:p>
              <a:pPr algn="ctr"/>
              <a:r>
                <a:rPr lang="en-US" sz="1600"/>
                <a:t>Resources</a:t>
              </a:r>
            </a:p>
          </p:txBody>
        </p:sp>
        <p:sp>
          <p:nvSpPr>
            <p:cNvPr id="804881" name="AutoShape 17"/>
            <p:cNvSpPr>
              <a:spLocks noChangeArrowheads="1"/>
            </p:cNvSpPr>
            <p:nvPr/>
          </p:nvSpPr>
          <p:spPr bwMode="auto">
            <a:xfrm>
              <a:off x="4724400" y="5105400"/>
              <a:ext cx="1295400" cy="5715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600"/>
                <a:t>Cost</a:t>
              </a:r>
            </a:p>
          </p:txBody>
        </p:sp>
        <p:sp>
          <p:nvSpPr>
            <p:cNvPr id="804882" name="Line 18"/>
            <p:cNvSpPr>
              <a:spLocks noChangeShapeType="1"/>
            </p:cNvSpPr>
            <p:nvPr/>
          </p:nvSpPr>
          <p:spPr bwMode="auto">
            <a:xfrm flipH="1">
              <a:off x="5410200" y="4667250"/>
              <a:ext cx="609600" cy="438150"/>
            </a:xfrm>
            <a:prstGeom prst="line">
              <a:avLst/>
            </a:prstGeom>
            <a:noFill/>
            <a:ln w="9525">
              <a:solidFill>
                <a:schemeClr val="tx1"/>
              </a:solidFill>
              <a:round/>
              <a:headEnd/>
              <a:tailEnd/>
            </a:ln>
            <a:effectLst/>
          </p:spPr>
          <p:txBody>
            <a:bodyPr/>
            <a:lstStyle/>
            <a:p>
              <a:endParaRPr lang="en-US"/>
            </a:p>
          </p:txBody>
        </p:sp>
        <p:sp>
          <p:nvSpPr>
            <p:cNvPr id="804885" name="AutoShape 21"/>
            <p:cNvSpPr>
              <a:spLocks noChangeArrowheads="1"/>
            </p:cNvSpPr>
            <p:nvPr/>
          </p:nvSpPr>
          <p:spPr bwMode="auto">
            <a:xfrm>
              <a:off x="6172200" y="5105400"/>
              <a:ext cx="1295400" cy="5715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600"/>
                <a:t>Resource</a:t>
              </a:r>
            </a:p>
            <a:p>
              <a:pPr algn="ctr"/>
              <a:r>
                <a:rPr lang="en-US" sz="1600"/>
                <a:t>Utilization</a:t>
              </a:r>
            </a:p>
          </p:txBody>
        </p:sp>
        <p:sp>
          <p:nvSpPr>
            <p:cNvPr id="804886" name="Line 22"/>
            <p:cNvSpPr>
              <a:spLocks noChangeShapeType="1"/>
            </p:cNvSpPr>
            <p:nvPr/>
          </p:nvSpPr>
          <p:spPr bwMode="auto">
            <a:xfrm>
              <a:off x="6019800" y="4667250"/>
              <a:ext cx="838200" cy="438150"/>
            </a:xfrm>
            <a:prstGeom prst="line">
              <a:avLst/>
            </a:prstGeom>
            <a:noFill/>
            <a:ln w="9525">
              <a:solidFill>
                <a:schemeClr val="tx1"/>
              </a:solidFill>
              <a:round/>
              <a:headEnd/>
              <a:tailEnd/>
            </a:ln>
            <a:effectLst/>
          </p:spPr>
          <p:txBody>
            <a:bodyPr/>
            <a:lstStyle/>
            <a:p>
              <a:endParaRPr lang="en-US"/>
            </a:p>
          </p:txBody>
        </p:sp>
      </p:grpSp>
      <p:sp>
        <p:nvSpPr>
          <p:cNvPr id="23" name="椭圆 22">
            <a:extLst>
              <a:ext uri="{FF2B5EF4-FFF2-40B4-BE49-F238E27FC236}">
                <a16:creationId xmlns="" xmlns:a16="http://schemas.microsoft.com/office/drawing/2014/main" id="{D4763778-67E7-4D66-802A-2274085F4A67}"/>
              </a:ext>
            </a:extLst>
          </p:cNvPr>
          <p:cNvSpPr/>
          <p:nvPr/>
        </p:nvSpPr>
        <p:spPr>
          <a:xfrm>
            <a:off x="8588442" y="5141419"/>
            <a:ext cx="2588709" cy="1503146"/>
          </a:xfrm>
          <a:prstGeom prst="ellipse">
            <a:avLst/>
          </a:prstGeom>
          <a:solidFill>
            <a:srgbClr val="FFFF00">
              <a:alpha val="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Tree>
    <p:extLst>
      <p:ext uri="{BB962C8B-B14F-4D97-AF65-F5344CB8AC3E}">
        <p14:creationId xmlns:p14="http://schemas.microsoft.com/office/powerpoint/2010/main" val="7601904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 xmlns:a16="http://schemas.microsoft.com/office/drawing/2014/main" id="{F54562F1-0AAF-4F71-A715-6064C495DF2A}"/>
              </a:ext>
            </a:extLst>
          </p:cNvPr>
          <p:cNvSpPr/>
          <p:nvPr>
            <p:custDataLst>
              <p:tags r:id="rId2"/>
            </p:custDataLst>
          </p:nvPr>
        </p:nvSpPr>
        <p:spPr>
          <a:xfrm>
            <a:off x="12573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x-none">
              <a:solidFill>
                <a:srgbClr val="FFFFFF"/>
              </a:solidFill>
            </a:endParaRPr>
          </a:p>
        </p:txBody>
      </p:sp>
      <p:sp>
        <p:nvSpPr>
          <p:cNvPr id="6" name="文本框 5">
            <a:extLst>
              <a:ext uri="{FF2B5EF4-FFF2-40B4-BE49-F238E27FC236}">
                <a16:creationId xmlns="" xmlns:a16="http://schemas.microsoft.com/office/drawing/2014/main" id="{1E344A80-1196-4A76-8F46-5E80884919C1}"/>
              </a:ext>
            </a:extLst>
          </p:cNvPr>
          <p:cNvSpPr txBox="1"/>
          <p:nvPr>
            <p:custDataLst>
              <p:tags r:id="rId3"/>
            </p:custDataLst>
          </p:nvPr>
        </p:nvSpPr>
        <p:spPr>
          <a:xfrm>
            <a:off x="1219200" y="635000"/>
            <a:ext cx="9753600" cy="2143125"/>
          </a:xfrm>
          <a:prstGeom prst="rect">
            <a:avLst/>
          </a:prstGeom>
          <a:noFill/>
        </p:spPr>
        <p:txBody>
          <a:bodyPr vert="horz" wrap="square"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What is the next step we can take?</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矩形: 圆角 6">
            <a:extLst>
              <a:ext uri="{FF2B5EF4-FFF2-40B4-BE49-F238E27FC236}">
                <a16:creationId xmlns="" xmlns:a16="http://schemas.microsoft.com/office/drawing/2014/main" id="{E7580FC4-1155-44F7-9C9E-9B55E6250897}"/>
              </a:ext>
            </a:extLst>
          </p:cNvPr>
          <p:cNvSpPr/>
          <p:nvPr>
            <p:custDataLst>
              <p:tags r:id="rId4"/>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Answer</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 xmlns:a16="http://schemas.microsoft.com/office/drawing/2014/main" id="{D369968C-0121-4903-9B9A-5157C4B632A0}"/>
              </a:ext>
            </a:extLst>
          </p:cNvPr>
          <p:cNvSpPr/>
          <p:nvPr>
            <p:custDataLst>
              <p:tags r:id="rId5"/>
            </p:custDataLst>
          </p:nvPr>
        </p:nvSpPr>
        <p:spPr>
          <a:xfrm>
            <a:off x="0" y="5727383"/>
            <a:ext cx="12192000" cy="48768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en-US"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Open Question is only supported on Version 2.0 or newer.</a:t>
            </a:r>
            <a:endParaRPr lang="x-none"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文本框 18">
            <a:extLst>
              <a:ext uri="{FF2B5EF4-FFF2-40B4-BE49-F238E27FC236}">
                <a16:creationId xmlns="" xmlns:a16="http://schemas.microsoft.com/office/drawing/2014/main" id="{B6340179-5AB3-4764-A7A5-15A18F56223C}"/>
              </a:ext>
            </a:extLst>
          </p:cNvPr>
          <p:cNvSpPr txBox="1"/>
          <p:nvPr>
            <p:custDataLst>
              <p:tags r:id="rId6"/>
            </p:custDataLst>
          </p:nvPr>
        </p:nvSpPr>
        <p:spPr>
          <a:xfrm>
            <a:off x="12661900" y="6326832"/>
            <a:ext cx="3662680" cy="461665"/>
          </a:xfrm>
          <a:prstGeom prst="rect">
            <a:avLst/>
          </a:prstGeom>
          <a:solidFill>
            <a:srgbClr val="FBFAEF"/>
          </a:solidFill>
          <a:ln w="12700">
            <a:noFill/>
          </a:ln>
        </p:spPr>
        <p:txBody>
          <a:bodyPr vert="horz" rtlCol="0" anchor="ctr">
            <a:spAutoFit/>
          </a:bodyPr>
          <a:lstStyle/>
          <a:p>
            <a:r>
              <a:rPr 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Text\Image\Formula are allowed and all the content should be placed in this area</a:t>
            </a:r>
            <a:endParaRPr lang="x-none"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0" name="文本框 19">
            <a:extLst>
              <a:ext uri="{FF2B5EF4-FFF2-40B4-BE49-F238E27FC236}">
                <a16:creationId xmlns="" xmlns:a16="http://schemas.microsoft.com/office/drawing/2014/main" id="{E52EACB2-3ACC-4684-8A88-F1F9E8E89802}"/>
              </a:ext>
            </a:extLst>
          </p:cNvPr>
          <p:cNvSpPr txBox="1"/>
          <p:nvPr>
            <p:custDataLst>
              <p:tags r:id="rId7"/>
            </p:custDataLst>
          </p:nvPr>
        </p:nvSpPr>
        <p:spPr>
          <a:xfrm>
            <a:off x="12827000" y="1270000"/>
            <a:ext cx="3332480" cy="1631216"/>
          </a:xfrm>
          <a:prstGeom prst="rect">
            <a:avLst/>
          </a:prstGeom>
          <a:noFill/>
        </p:spPr>
        <p:txBody>
          <a:bodyPr vert="horz" rtlCol="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Address the problem</a:t>
            </a:r>
            <a:r>
              <a:rPr kumimoji="0" lang="en-US" sz="20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 of the efficient use of resources side-effect </a:t>
            </a:r>
            <a:r>
              <a:rPr kumimoji="0" lang="en-AU" sz="20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 by applying relevant performance tactics</a:t>
            </a:r>
            <a:endParaRPr kumimoji="0" lang="x-none" sz="20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grpSp>
        <p:nvGrpSpPr>
          <p:cNvPr id="18" name="组合 17">
            <a:extLst>
              <a:ext uri="{FF2B5EF4-FFF2-40B4-BE49-F238E27FC236}">
                <a16:creationId xmlns="" xmlns:a16="http://schemas.microsoft.com/office/drawing/2014/main" id="{22C50BF6-3BFF-4081-9B19-6898FCC7AF1E}"/>
              </a:ext>
            </a:extLst>
          </p:cNvPr>
          <p:cNvGrpSpPr/>
          <p:nvPr>
            <p:custDataLst>
              <p:tags r:id="rId8"/>
            </p:custDataLst>
          </p:nvPr>
        </p:nvGrpSpPr>
        <p:grpSpPr>
          <a:xfrm>
            <a:off x="12585700" y="0"/>
            <a:ext cx="3815080" cy="647700"/>
            <a:chOff x="12585700" y="0"/>
            <a:chExt cx="3815080" cy="647700"/>
          </a:xfrm>
        </p:grpSpPr>
        <p:sp>
          <p:nvSpPr>
            <p:cNvPr id="15" name="RemarkBack">
              <a:extLst>
                <a:ext uri="{FF2B5EF4-FFF2-40B4-BE49-F238E27FC236}">
                  <a16:creationId xmlns="" xmlns:a16="http://schemas.microsoft.com/office/drawing/2014/main" id="{C2DD528A-57F1-4B87-A520-85720C0CE581}"/>
                </a:ext>
              </a:extLst>
            </p:cNvPr>
            <p:cNvSpPr/>
            <p:nvPr>
              <p:custDataLst>
                <p:tags r:id="rId15"/>
              </p:custDataLst>
            </p:nvPr>
          </p:nvSpPr>
          <p:spPr>
            <a:xfrm>
              <a:off x="12585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6" name="RemarkBlock">
              <a:extLst>
                <a:ext uri="{FF2B5EF4-FFF2-40B4-BE49-F238E27FC236}">
                  <a16:creationId xmlns="" xmlns:a16="http://schemas.microsoft.com/office/drawing/2014/main" id="{03DFD629-8A93-4406-B5D6-A3F59AD73ECA}"/>
                </a:ext>
              </a:extLst>
            </p:cNvPr>
            <p:cNvSpPr/>
            <p:nvPr>
              <p:custDataLst>
                <p:tags r:id="rId16"/>
              </p:custDataLst>
            </p:nvPr>
          </p:nvSpPr>
          <p:spPr>
            <a:xfrm>
              <a:off x="12585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7" name="RemarkTitleText">
              <a:extLst>
                <a:ext uri="{FF2B5EF4-FFF2-40B4-BE49-F238E27FC236}">
                  <a16:creationId xmlns="" xmlns:a16="http://schemas.microsoft.com/office/drawing/2014/main" id="{227DBEFD-20EA-48CA-837E-A4591D7B4E45}"/>
                </a:ext>
              </a:extLst>
            </p:cNvPr>
            <p:cNvSpPr txBox="1"/>
            <p:nvPr>
              <p:custDataLst>
                <p:tags r:id="rId17"/>
              </p:custDataLst>
            </p:nvPr>
          </p:nvSpPr>
          <p:spPr>
            <a:xfrm>
              <a:off x="12827000" y="0"/>
              <a:ext cx="1905000" cy="635000"/>
            </a:xfrm>
            <a:prstGeom prst="rect">
              <a:avLst/>
            </a:prstGeom>
            <a:noFill/>
          </p:spPr>
          <p:txBody>
            <a:bodyPr vert="horz" wrap="none" rtlCol="0" anchor="ctr" anchorCtr="0">
              <a:noAutofit/>
            </a:bodyPr>
            <a:lstStyle/>
            <a:p>
              <a:r>
                <a:rPr lang="en-AU"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Remark</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grpSp>
        <p:nvGrpSpPr>
          <p:cNvPr id="12" name="组合 11">
            <a:extLst>
              <a:ext uri="{FF2B5EF4-FFF2-40B4-BE49-F238E27FC236}">
                <a16:creationId xmlns="" xmlns:a16="http://schemas.microsoft.com/office/drawing/2014/main" id="{362BA1A2-0711-4108-9BD2-EC3C91C503C9}"/>
              </a:ext>
            </a:extLst>
          </p:cNvPr>
          <p:cNvGrpSpPr/>
          <p:nvPr>
            <p:custDataLst>
              <p:tags r:id="rId9"/>
            </p:custDataLst>
          </p:nvPr>
        </p:nvGrpSpPr>
        <p:grpSpPr>
          <a:xfrm>
            <a:off x="0" y="0"/>
            <a:ext cx="12192000" cy="635000"/>
            <a:chOff x="0" y="0"/>
            <a:chExt cx="12192000" cy="635000"/>
          </a:xfrm>
        </p:grpSpPr>
        <p:sp>
          <p:nvSpPr>
            <p:cNvPr id="8" name="TitleBackground">
              <a:extLst>
                <a:ext uri="{FF2B5EF4-FFF2-40B4-BE49-F238E27FC236}">
                  <a16:creationId xmlns="" xmlns:a16="http://schemas.microsoft.com/office/drawing/2014/main" id="{C4667704-0C65-4C4A-9F7A-05590EC0B9D2}"/>
                </a:ext>
              </a:extLst>
            </p:cNvPr>
            <p:cNvSpPr/>
            <p:nvPr>
              <p:custDataLst>
                <p:tags r:id="rId11"/>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9" name="ColorBlock">
              <a:extLst>
                <a:ext uri="{FF2B5EF4-FFF2-40B4-BE49-F238E27FC236}">
                  <a16:creationId xmlns="" xmlns:a16="http://schemas.microsoft.com/office/drawing/2014/main" id="{E6EE861D-7E15-4849-BEF9-055F46597DE4}"/>
                </a:ext>
              </a:extLst>
            </p:cNvPr>
            <p:cNvSpPr/>
            <p:nvPr>
              <p:custDataLst>
                <p:tags r:id="rId12"/>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0" name="TypeText">
              <a:extLst>
                <a:ext uri="{FF2B5EF4-FFF2-40B4-BE49-F238E27FC236}">
                  <a16:creationId xmlns="" xmlns:a16="http://schemas.microsoft.com/office/drawing/2014/main" id="{63AAB369-B764-4B9A-9D02-EEE65AC99F60}"/>
                </a:ext>
              </a:extLst>
            </p:cNvPr>
            <p:cNvSpPr txBox="1"/>
            <p:nvPr>
              <p:custDataLst>
                <p:tags r:id="rId13"/>
              </p:custDataLst>
            </p:nvPr>
          </p:nvSpPr>
          <p:spPr>
            <a:xfrm>
              <a:off x="254000" y="0"/>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Open Question</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a:extLst>
                <a:ext uri="{FF2B5EF4-FFF2-40B4-BE49-F238E27FC236}">
                  <a16:creationId xmlns="" xmlns:a16="http://schemas.microsoft.com/office/drawing/2014/main" id="{106C5145-DED6-47DE-A7C7-574EA8545A2D}"/>
                </a:ext>
              </a:extLst>
            </p:cNvPr>
            <p:cNvSpPr txBox="1"/>
            <p:nvPr>
              <p:custDataLst>
                <p:tags r:id="rId14"/>
              </p:custDataLst>
            </p:nvPr>
          </p:nvSpPr>
          <p:spPr>
            <a:xfrm>
              <a:off x="2173605" y="109220"/>
              <a:ext cx="2286000" cy="508000"/>
            </a:xfrm>
            <a:prstGeom prst="rect">
              <a:avLst/>
            </a:prstGeom>
            <a:noFill/>
          </p:spPr>
          <p:txBody>
            <a:bodyPr vert="horz" wrap="none" rtlCol="0" anchor="ctr" anchorCtr="0">
              <a:noAutofit/>
            </a:bodyPr>
            <a:lstStyle/>
            <a:p>
              <a:r>
                <a:rPr lang="en-AU"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10</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 xmlns:a16="http://schemas.microsoft.com/office/drawing/2014/main" id="{6A6F6DF7-EAEC-4981-B791-3365A34F7FCE}"/>
              </a:ext>
            </a:extLst>
          </p:cNvPr>
          <p:cNvPicPr>
            <a:picLocks/>
          </p:cNvPicPr>
          <p:nvPr>
            <p:custDataLst>
              <p:tags r:id="rId10"/>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7561980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4" name="Rectangle 2"/>
          <p:cNvSpPr>
            <a:spLocks noGrp="1" noChangeArrowheads="1"/>
          </p:cNvSpPr>
          <p:nvPr>
            <p:ph type="title"/>
          </p:nvPr>
        </p:nvSpPr>
        <p:spPr/>
        <p:txBody>
          <a:bodyPr/>
          <a:lstStyle/>
          <a:p>
            <a:r>
              <a:rPr lang="en-US" dirty="0"/>
              <a:t>Tactics and Interactions - example</a:t>
            </a:r>
          </a:p>
        </p:txBody>
      </p:sp>
      <p:sp>
        <p:nvSpPr>
          <p:cNvPr id="806915" name="Rectangle 3"/>
          <p:cNvSpPr>
            <a:spLocks noGrp="1" noChangeArrowheads="1"/>
          </p:cNvSpPr>
          <p:nvPr>
            <p:ph idx="1"/>
          </p:nvPr>
        </p:nvSpPr>
        <p:spPr/>
        <p:txBody>
          <a:bodyPr>
            <a:normAutofit/>
          </a:bodyPr>
          <a:lstStyle/>
          <a:p>
            <a:pPr>
              <a:spcBef>
                <a:spcPct val="25000"/>
              </a:spcBef>
              <a:buFont typeface="Wingdings" pitchFamily="2" charset="2"/>
              <a:buNone/>
            </a:pPr>
            <a:r>
              <a:rPr lang="en-US" sz="3600" dirty="0"/>
              <a:t>A tactic to address the efficient use of resources side-effect is “Scheduling Policy”.</a:t>
            </a:r>
          </a:p>
        </p:txBody>
      </p:sp>
      <p:sp>
        <p:nvSpPr>
          <p:cNvPr id="2" name="页脚占位符 1">
            <a:extLst>
              <a:ext uri="{FF2B5EF4-FFF2-40B4-BE49-F238E27FC236}">
                <a16:creationId xmlns="" xmlns:a16="http://schemas.microsoft.com/office/drawing/2014/main" id="{F1748E41-3F80-41C8-8472-5C6A1EA001D8}"/>
              </a:ext>
            </a:extLst>
          </p:cNvPr>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Software Architecture</a:t>
            </a:r>
            <a:endParaRPr lang="en-AU" dirty="0"/>
          </a:p>
        </p:txBody>
      </p:sp>
    </p:spTree>
    <p:extLst>
      <p:ext uri="{BB962C8B-B14F-4D97-AF65-F5344CB8AC3E}">
        <p14:creationId xmlns:p14="http://schemas.microsoft.com/office/powerpoint/2010/main" val="26366755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4" name="Rectangle 2"/>
          <p:cNvSpPr>
            <a:spLocks noGrp="1" noChangeArrowheads="1"/>
          </p:cNvSpPr>
          <p:nvPr>
            <p:ph type="title"/>
          </p:nvPr>
        </p:nvSpPr>
        <p:spPr/>
        <p:txBody>
          <a:bodyPr/>
          <a:lstStyle/>
          <a:p>
            <a:r>
              <a:rPr lang="en-US" dirty="0"/>
              <a:t>Tactics and Interactions - example</a:t>
            </a:r>
          </a:p>
        </p:txBody>
      </p:sp>
      <p:sp>
        <p:nvSpPr>
          <p:cNvPr id="806915" name="Rectangle 3"/>
          <p:cNvSpPr>
            <a:spLocks noGrp="1" noChangeArrowheads="1"/>
          </p:cNvSpPr>
          <p:nvPr>
            <p:ph idx="1"/>
          </p:nvPr>
        </p:nvSpPr>
        <p:spPr/>
        <p:txBody>
          <a:bodyPr>
            <a:normAutofit/>
          </a:bodyPr>
          <a:lstStyle/>
          <a:p>
            <a:pPr>
              <a:spcBef>
                <a:spcPct val="25000"/>
              </a:spcBef>
              <a:buFont typeface="Wingdings" pitchFamily="2" charset="2"/>
              <a:buNone/>
            </a:pPr>
            <a:r>
              <a:rPr lang="en-US" sz="3600" dirty="0"/>
              <a:t>However, common side effects of Scheduling Policy are:</a:t>
            </a:r>
          </a:p>
          <a:p>
            <a:pPr>
              <a:spcBef>
                <a:spcPct val="25000"/>
              </a:spcBef>
            </a:pPr>
            <a:r>
              <a:rPr lang="en-US" sz="3200" dirty="0"/>
              <a:t>modifiability: how to add the scheduling policy to the existing architecture</a:t>
            </a:r>
          </a:p>
          <a:p>
            <a:pPr>
              <a:spcBef>
                <a:spcPct val="25000"/>
              </a:spcBef>
            </a:pPr>
            <a:r>
              <a:rPr lang="en-US" sz="3200" dirty="0"/>
              <a:t>modifiability: how to change the scheduling policy in the future?</a:t>
            </a:r>
          </a:p>
        </p:txBody>
      </p:sp>
      <p:sp>
        <p:nvSpPr>
          <p:cNvPr id="2" name="页脚占位符 1">
            <a:extLst>
              <a:ext uri="{FF2B5EF4-FFF2-40B4-BE49-F238E27FC236}">
                <a16:creationId xmlns="" xmlns:a16="http://schemas.microsoft.com/office/drawing/2014/main" id="{F1748E41-3F80-41C8-8472-5C6A1EA001D8}"/>
              </a:ext>
            </a:extLst>
          </p:cNvPr>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Software Architecture</a:t>
            </a:r>
            <a:endParaRPr lang="en-AU" dirty="0"/>
          </a:p>
        </p:txBody>
      </p:sp>
    </p:spTree>
    <p:extLst>
      <p:ext uri="{BB962C8B-B14F-4D97-AF65-F5344CB8AC3E}">
        <p14:creationId xmlns:p14="http://schemas.microsoft.com/office/powerpoint/2010/main" val="1809938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69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69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69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2" name="Rectangle 2"/>
          <p:cNvSpPr>
            <a:spLocks noGrp="1" noChangeArrowheads="1"/>
          </p:cNvSpPr>
          <p:nvPr>
            <p:ph type="title"/>
          </p:nvPr>
        </p:nvSpPr>
        <p:spPr/>
        <p:txBody>
          <a:bodyPr/>
          <a:lstStyle/>
          <a:p>
            <a:r>
              <a:rPr lang="en-US" dirty="0"/>
              <a:t>Tactics and Interactions - example</a:t>
            </a:r>
          </a:p>
        </p:txBody>
      </p:sp>
      <p:sp>
        <p:nvSpPr>
          <p:cNvPr id="5" name="Content Placeholder 4">
            <a:extLst>
              <a:ext uri="{FF2B5EF4-FFF2-40B4-BE49-F238E27FC236}">
                <a16:creationId xmlns="" xmlns:a16="http://schemas.microsoft.com/office/drawing/2014/main" id="{5FBFCE82-17DB-4E5F-A82B-9CBB49681DC3}"/>
              </a:ext>
            </a:extLst>
          </p:cNvPr>
          <p:cNvSpPr>
            <a:spLocks noGrp="1"/>
          </p:cNvSpPr>
          <p:nvPr>
            <p:ph idx="1"/>
          </p:nvPr>
        </p:nvSpPr>
        <p:spPr/>
        <p:txBody>
          <a:bodyPr/>
          <a:lstStyle/>
          <a:p>
            <a:endParaRPr lang="en-US"/>
          </a:p>
        </p:txBody>
      </p:sp>
      <p:sp>
        <p:nvSpPr>
          <p:cNvPr id="3" name="日期占位符 2">
            <a:extLst>
              <a:ext uri="{FF2B5EF4-FFF2-40B4-BE49-F238E27FC236}">
                <a16:creationId xmlns="" xmlns:a16="http://schemas.microsoft.com/office/drawing/2014/main" id="{72DC2C88-0238-4AB7-BD38-675DBB0795C2}"/>
              </a:ext>
            </a:extLst>
          </p:cNvPr>
          <p:cNvSpPr>
            <a:spLocks noGrp="1"/>
          </p:cNvSpPr>
          <p:nvPr>
            <p:ph type="dt" sz="half" idx="10"/>
          </p:nvPr>
        </p:nvSpPr>
        <p:spPr/>
        <p:txBody>
          <a:bodyPr/>
          <a:lstStyle/>
          <a:p>
            <a:endParaRPr lang="en-AU"/>
          </a:p>
        </p:txBody>
      </p:sp>
      <p:sp>
        <p:nvSpPr>
          <p:cNvPr id="4" name="灯片编号占位符 3">
            <a:extLst>
              <a:ext uri="{FF2B5EF4-FFF2-40B4-BE49-F238E27FC236}">
                <a16:creationId xmlns="" xmlns:a16="http://schemas.microsoft.com/office/drawing/2014/main" id="{B3E21D16-7560-4B88-BD94-2DDF689EF434}"/>
              </a:ext>
            </a:extLst>
          </p:cNvPr>
          <p:cNvSpPr>
            <a:spLocks noGrp="1"/>
          </p:cNvSpPr>
          <p:nvPr>
            <p:ph type="sldNum" sz="quarter" idx="12"/>
          </p:nvPr>
        </p:nvSpPr>
        <p:spPr/>
        <p:txBody>
          <a:bodyPr/>
          <a:lstStyle/>
          <a:p>
            <a:fld id="{D0E8C58C-0836-46C6-8F9A-AF87B5CA09C9}" type="slidenum">
              <a:rPr lang="en-AU" smtClean="0"/>
              <a:t>27</a:t>
            </a:fld>
            <a:endParaRPr lang="en-AU"/>
          </a:p>
        </p:txBody>
      </p:sp>
      <p:sp>
        <p:nvSpPr>
          <p:cNvPr id="2" name="页脚占位符 1">
            <a:extLst>
              <a:ext uri="{FF2B5EF4-FFF2-40B4-BE49-F238E27FC236}">
                <a16:creationId xmlns="" xmlns:a16="http://schemas.microsoft.com/office/drawing/2014/main" id="{C78EF385-D4BE-42BF-9D93-191084669435}"/>
              </a:ext>
            </a:extLst>
          </p:cNvPr>
          <p:cNvSpPr>
            <a:spLocks noGrp="1"/>
          </p:cNvSpPr>
          <p:nvPr>
            <p:ph type="ftr" sz="quarter" idx="4294967295"/>
          </p:nvPr>
        </p:nvSpPr>
        <p:spPr>
          <a:xfrm>
            <a:off x="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Software Architecture</a:t>
            </a:r>
            <a:endParaRPr lang="en-AU" dirty="0"/>
          </a:p>
        </p:txBody>
      </p:sp>
      <p:grpSp>
        <p:nvGrpSpPr>
          <p:cNvPr id="24" name="Group 23"/>
          <p:cNvGrpSpPr/>
          <p:nvPr/>
        </p:nvGrpSpPr>
        <p:grpSpPr>
          <a:xfrm>
            <a:off x="3733801" y="1295400"/>
            <a:ext cx="6067425" cy="4737100"/>
            <a:chOff x="2209800" y="1295400"/>
            <a:chExt cx="6067425" cy="4737100"/>
          </a:xfrm>
        </p:grpSpPr>
        <p:sp>
          <p:nvSpPr>
            <p:cNvPr id="808963" name="Rectangle 3"/>
            <p:cNvSpPr>
              <a:spLocks noChangeArrowheads="1"/>
            </p:cNvSpPr>
            <p:nvPr/>
          </p:nvSpPr>
          <p:spPr bwMode="auto">
            <a:xfrm>
              <a:off x="3352800" y="1295400"/>
              <a:ext cx="2057400" cy="523875"/>
            </a:xfrm>
            <a:prstGeom prst="rect">
              <a:avLst/>
            </a:prstGeom>
            <a:solidFill>
              <a:schemeClr val="accent1"/>
            </a:solidFill>
            <a:ln w="9525">
              <a:solidFill>
                <a:schemeClr val="tx1"/>
              </a:solidFill>
              <a:miter lim="800000"/>
              <a:headEnd/>
              <a:tailEnd/>
            </a:ln>
            <a:effectLst/>
          </p:spPr>
          <p:txBody>
            <a:bodyPr wrap="none" anchor="ctr"/>
            <a:lstStyle/>
            <a:p>
              <a:pPr algn="ctr"/>
              <a:r>
                <a:rPr lang="en-US" sz="1400"/>
                <a:t>System</a:t>
              </a:r>
            </a:p>
          </p:txBody>
        </p:sp>
        <p:sp>
          <p:nvSpPr>
            <p:cNvPr id="808964" name="Line 4"/>
            <p:cNvSpPr>
              <a:spLocks noChangeShapeType="1"/>
            </p:cNvSpPr>
            <p:nvPr/>
          </p:nvSpPr>
          <p:spPr bwMode="auto">
            <a:xfrm>
              <a:off x="4419600" y="1819275"/>
              <a:ext cx="0" cy="230188"/>
            </a:xfrm>
            <a:prstGeom prst="line">
              <a:avLst/>
            </a:prstGeom>
            <a:noFill/>
            <a:ln w="9525">
              <a:solidFill>
                <a:schemeClr val="tx1"/>
              </a:solidFill>
              <a:round/>
              <a:headEnd/>
              <a:tailEnd/>
            </a:ln>
            <a:effectLst/>
          </p:spPr>
          <p:txBody>
            <a:bodyPr/>
            <a:lstStyle/>
            <a:p>
              <a:endParaRPr lang="en-US"/>
            </a:p>
          </p:txBody>
        </p:sp>
        <p:sp>
          <p:nvSpPr>
            <p:cNvPr id="808965" name="Oval 5"/>
            <p:cNvSpPr>
              <a:spLocks noChangeArrowheads="1"/>
            </p:cNvSpPr>
            <p:nvPr/>
          </p:nvSpPr>
          <p:spPr bwMode="auto">
            <a:xfrm>
              <a:off x="3429000" y="2049463"/>
              <a:ext cx="1981200" cy="277812"/>
            </a:xfrm>
            <a:prstGeom prst="ellipse">
              <a:avLst/>
            </a:prstGeom>
            <a:solidFill>
              <a:schemeClr val="accent1"/>
            </a:solidFill>
            <a:ln w="9525">
              <a:solidFill>
                <a:schemeClr val="tx1"/>
              </a:solidFill>
              <a:round/>
              <a:headEnd/>
              <a:tailEnd/>
            </a:ln>
            <a:effectLst/>
          </p:spPr>
          <p:txBody>
            <a:bodyPr wrap="none" anchor="ctr"/>
            <a:lstStyle/>
            <a:p>
              <a:pPr algn="ctr"/>
              <a:r>
                <a:rPr lang="en-US" sz="1400"/>
                <a:t>Ping/Echo</a:t>
              </a:r>
            </a:p>
          </p:txBody>
        </p:sp>
        <p:sp>
          <p:nvSpPr>
            <p:cNvPr id="808967" name="AutoShape 7"/>
            <p:cNvSpPr>
              <a:spLocks noChangeArrowheads="1"/>
            </p:cNvSpPr>
            <p:nvPr/>
          </p:nvSpPr>
          <p:spPr bwMode="auto">
            <a:xfrm>
              <a:off x="2209800" y="2665413"/>
              <a:ext cx="1295400" cy="460375"/>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400"/>
                <a:t>Add to </a:t>
              </a:r>
            </a:p>
            <a:p>
              <a:pPr algn="ctr"/>
              <a:r>
                <a:rPr lang="en-US" sz="1400"/>
                <a:t>system</a:t>
              </a:r>
            </a:p>
          </p:txBody>
        </p:sp>
        <p:sp>
          <p:nvSpPr>
            <p:cNvPr id="808968" name="Line 8"/>
            <p:cNvSpPr>
              <a:spLocks noChangeShapeType="1"/>
            </p:cNvSpPr>
            <p:nvPr/>
          </p:nvSpPr>
          <p:spPr bwMode="auto">
            <a:xfrm flipH="1">
              <a:off x="2895600" y="2327275"/>
              <a:ext cx="1524000" cy="338138"/>
            </a:xfrm>
            <a:prstGeom prst="line">
              <a:avLst/>
            </a:prstGeom>
            <a:noFill/>
            <a:ln w="9525">
              <a:solidFill>
                <a:schemeClr val="tx1"/>
              </a:solidFill>
              <a:round/>
              <a:headEnd/>
              <a:tailEnd/>
            </a:ln>
            <a:effectLst/>
          </p:spPr>
          <p:txBody>
            <a:bodyPr/>
            <a:lstStyle/>
            <a:p>
              <a:endParaRPr lang="en-US"/>
            </a:p>
          </p:txBody>
        </p:sp>
        <p:sp>
          <p:nvSpPr>
            <p:cNvPr id="808969" name="AutoShape 9"/>
            <p:cNvSpPr>
              <a:spLocks noChangeArrowheads="1"/>
            </p:cNvSpPr>
            <p:nvPr/>
          </p:nvSpPr>
          <p:spPr bwMode="auto">
            <a:xfrm>
              <a:off x="3771900" y="2665413"/>
              <a:ext cx="1295400" cy="460375"/>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400"/>
                <a:t>Ping</a:t>
              </a:r>
            </a:p>
            <a:p>
              <a:pPr algn="ctr"/>
              <a:r>
                <a:rPr lang="en-US" sz="1400"/>
                <a:t>flood</a:t>
              </a:r>
            </a:p>
          </p:txBody>
        </p:sp>
        <p:sp>
          <p:nvSpPr>
            <p:cNvPr id="808970" name="Line 10"/>
            <p:cNvSpPr>
              <a:spLocks noChangeShapeType="1"/>
            </p:cNvSpPr>
            <p:nvPr/>
          </p:nvSpPr>
          <p:spPr bwMode="auto">
            <a:xfrm>
              <a:off x="4419600" y="2327275"/>
              <a:ext cx="0" cy="338138"/>
            </a:xfrm>
            <a:prstGeom prst="line">
              <a:avLst/>
            </a:prstGeom>
            <a:noFill/>
            <a:ln w="9525">
              <a:solidFill>
                <a:schemeClr val="tx1"/>
              </a:solidFill>
              <a:round/>
              <a:headEnd/>
              <a:tailEnd/>
            </a:ln>
            <a:effectLst/>
          </p:spPr>
          <p:txBody>
            <a:bodyPr/>
            <a:lstStyle/>
            <a:p>
              <a:endParaRPr lang="en-US"/>
            </a:p>
          </p:txBody>
        </p:sp>
        <p:sp>
          <p:nvSpPr>
            <p:cNvPr id="808971" name="AutoShape 11"/>
            <p:cNvSpPr>
              <a:spLocks noChangeArrowheads="1"/>
            </p:cNvSpPr>
            <p:nvPr/>
          </p:nvSpPr>
          <p:spPr bwMode="auto">
            <a:xfrm>
              <a:off x="5334000" y="2665413"/>
              <a:ext cx="1295400" cy="460375"/>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400"/>
                <a:t>Performance</a:t>
              </a:r>
            </a:p>
            <a:p>
              <a:pPr algn="ctr"/>
              <a:r>
                <a:rPr lang="en-US" sz="1400"/>
                <a:t>overhead</a:t>
              </a:r>
            </a:p>
          </p:txBody>
        </p:sp>
        <p:sp>
          <p:nvSpPr>
            <p:cNvPr id="808972" name="Line 12"/>
            <p:cNvSpPr>
              <a:spLocks noChangeShapeType="1"/>
            </p:cNvSpPr>
            <p:nvPr/>
          </p:nvSpPr>
          <p:spPr bwMode="auto">
            <a:xfrm>
              <a:off x="4419600" y="2327275"/>
              <a:ext cx="1600200" cy="338138"/>
            </a:xfrm>
            <a:prstGeom prst="line">
              <a:avLst/>
            </a:prstGeom>
            <a:noFill/>
            <a:ln w="9525">
              <a:solidFill>
                <a:schemeClr val="tx1"/>
              </a:solidFill>
              <a:round/>
              <a:headEnd/>
              <a:tailEnd/>
            </a:ln>
            <a:effectLst/>
          </p:spPr>
          <p:txBody>
            <a:bodyPr/>
            <a:lstStyle/>
            <a:p>
              <a:endParaRPr lang="en-US"/>
            </a:p>
          </p:txBody>
        </p:sp>
        <p:sp>
          <p:nvSpPr>
            <p:cNvPr id="808973" name="Line 13"/>
            <p:cNvSpPr>
              <a:spLocks noChangeShapeType="1"/>
            </p:cNvSpPr>
            <p:nvPr/>
          </p:nvSpPr>
          <p:spPr bwMode="auto">
            <a:xfrm>
              <a:off x="6019800" y="3111500"/>
              <a:ext cx="0" cy="368300"/>
            </a:xfrm>
            <a:prstGeom prst="line">
              <a:avLst/>
            </a:prstGeom>
            <a:noFill/>
            <a:ln w="9525">
              <a:solidFill>
                <a:schemeClr val="tx1"/>
              </a:solidFill>
              <a:round/>
              <a:headEnd/>
              <a:tailEnd/>
            </a:ln>
            <a:effectLst/>
          </p:spPr>
          <p:txBody>
            <a:bodyPr/>
            <a:lstStyle/>
            <a:p>
              <a:endParaRPr lang="en-US"/>
            </a:p>
          </p:txBody>
        </p:sp>
        <p:sp>
          <p:nvSpPr>
            <p:cNvPr id="808974" name="Oval 14"/>
            <p:cNvSpPr>
              <a:spLocks noChangeArrowheads="1"/>
            </p:cNvSpPr>
            <p:nvPr/>
          </p:nvSpPr>
          <p:spPr bwMode="auto">
            <a:xfrm>
              <a:off x="5029200" y="3249613"/>
              <a:ext cx="2057400" cy="492125"/>
            </a:xfrm>
            <a:prstGeom prst="ellipse">
              <a:avLst/>
            </a:prstGeom>
            <a:solidFill>
              <a:schemeClr val="accent1"/>
            </a:solidFill>
            <a:ln w="9525">
              <a:solidFill>
                <a:schemeClr val="tx1"/>
              </a:solidFill>
              <a:round/>
              <a:headEnd/>
              <a:tailEnd/>
            </a:ln>
            <a:effectLst/>
          </p:spPr>
          <p:txBody>
            <a:bodyPr wrap="none" anchor="ctr"/>
            <a:lstStyle/>
            <a:p>
              <a:pPr algn="ctr"/>
              <a:r>
                <a:rPr lang="en-US" sz="1400"/>
                <a:t>Increase Available</a:t>
              </a:r>
            </a:p>
            <a:p>
              <a:pPr algn="ctr"/>
              <a:r>
                <a:rPr lang="en-US" sz="1400"/>
                <a:t>Resources</a:t>
              </a:r>
            </a:p>
          </p:txBody>
        </p:sp>
        <p:sp>
          <p:nvSpPr>
            <p:cNvPr id="808975" name="AutoShape 15"/>
            <p:cNvSpPr>
              <a:spLocks noChangeArrowheads="1"/>
            </p:cNvSpPr>
            <p:nvPr/>
          </p:nvSpPr>
          <p:spPr bwMode="auto">
            <a:xfrm>
              <a:off x="4724400" y="4110038"/>
              <a:ext cx="1295400" cy="461962"/>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400"/>
                <a:t>Cost</a:t>
              </a:r>
            </a:p>
          </p:txBody>
        </p:sp>
        <p:sp>
          <p:nvSpPr>
            <p:cNvPr id="808976" name="Line 16"/>
            <p:cNvSpPr>
              <a:spLocks noChangeShapeType="1"/>
            </p:cNvSpPr>
            <p:nvPr/>
          </p:nvSpPr>
          <p:spPr bwMode="auto">
            <a:xfrm flipH="1">
              <a:off x="5410200" y="3757613"/>
              <a:ext cx="609600" cy="352425"/>
            </a:xfrm>
            <a:prstGeom prst="line">
              <a:avLst/>
            </a:prstGeom>
            <a:noFill/>
            <a:ln w="9525">
              <a:solidFill>
                <a:schemeClr val="tx1"/>
              </a:solidFill>
              <a:round/>
              <a:headEnd/>
              <a:tailEnd/>
            </a:ln>
            <a:effectLst/>
          </p:spPr>
          <p:txBody>
            <a:bodyPr/>
            <a:lstStyle/>
            <a:p>
              <a:endParaRPr lang="en-US"/>
            </a:p>
          </p:txBody>
        </p:sp>
        <p:sp>
          <p:nvSpPr>
            <p:cNvPr id="808977" name="AutoShape 17"/>
            <p:cNvSpPr>
              <a:spLocks noChangeArrowheads="1"/>
            </p:cNvSpPr>
            <p:nvPr/>
          </p:nvSpPr>
          <p:spPr bwMode="auto">
            <a:xfrm>
              <a:off x="6172200" y="4110038"/>
              <a:ext cx="1295400" cy="461962"/>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400"/>
                <a:t>Resource</a:t>
              </a:r>
            </a:p>
            <a:p>
              <a:pPr algn="ctr"/>
              <a:r>
                <a:rPr lang="en-US" sz="1400"/>
                <a:t>Utilization</a:t>
              </a:r>
            </a:p>
          </p:txBody>
        </p:sp>
        <p:sp>
          <p:nvSpPr>
            <p:cNvPr id="808978" name="Line 18"/>
            <p:cNvSpPr>
              <a:spLocks noChangeShapeType="1"/>
            </p:cNvSpPr>
            <p:nvPr/>
          </p:nvSpPr>
          <p:spPr bwMode="auto">
            <a:xfrm>
              <a:off x="6019800" y="3757613"/>
              <a:ext cx="838200" cy="352425"/>
            </a:xfrm>
            <a:prstGeom prst="line">
              <a:avLst/>
            </a:prstGeom>
            <a:noFill/>
            <a:ln w="9525">
              <a:solidFill>
                <a:schemeClr val="tx1"/>
              </a:solidFill>
              <a:round/>
              <a:headEnd/>
              <a:tailEnd/>
            </a:ln>
            <a:effectLst/>
          </p:spPr>
          <p:txBody>
            <a:bodyPr/>
            <a:lstStyle/>
            <a:p>
              <a:endParaRPr lang="en-US"/>
            </a:p>
          </p:txBody>
        </p:sp>
        <p:sp>
          <p:nvSpPr>
            <p:cNvPr id="808980" name="Line 20"/>
            <p:cNvSpPr>
              <a:spLocks noChangeShapeType="1"/>
            </p:cNvSpPr>
            <p:nvPr/>
          </p:nvSpPr>
          <p:spPr bwMode="auto">
            <a:xfrm>
              <a:off x="6829425" y="4572000"/>
              <a:ext cx="0" cy="368300"/>
            </a:xfrm>
            <a:prstGeom prst="line">
              <a:avLst/>
            </a:prstGeom>
            <a:noFill/>
            <a:ln w="9525">
              <a:solidFill>
                <a:schemeClr val="tx1"/>
              </a:solidFill>
              <a:round/>
              <a:headEnd/>
              <a:tailEnd/>
            </a:ln>
            <a:effectLst/>
          </p:spPr>
          <p:txBody>
            <a:bodyPr/>
            <a:lstStyle/>
            <a:p>
              <a:endParaRPr lang="en-US"/>
            </a:p>
          </p:txBody>
        </p:sp>
        <p:sp>
          <p:nvSpPr>
            <p:cNvPr id="808981" name="Oval 21"/>
            <p:cNvSpPr>
              <a:spLocks noChangeArrowheads="1"/>
            </p:cNvSpPr>
            <p:nvPr/>
          </p:nvSpPr>
          <p:spPr bwMode="auto">
            <a:xfrm>
              <a:off x="5838825" y="4710113"/>
              <a:ext cx="2057400" cy="492125"/>
            </a:xfrm>
            <a:prstGeom prst="ellipse">
              <a:avLst/>
            </a:prstGeom>
            <a:solidFill>
              <a:schemeClr val="accent1"/>
            </a:solidFill>
            <a:ln w="9525">
              <a:solidFill>
                <a:schemeClr val="tx1"/>
              </a:solidFill>
              <a:round/>
              <a:headEnd/>
              <a:tailEnd/>
            </a:ln>
            <a:effectLst/>
          </p:spPr>
          <p:txBody>
            <a:bodyPr wrap="none" anchor="ctr"/>
            <a:lstStyle/>
            <a:p>
              <a:pPr algn="ctr"/>
              <a:r>
                <a:rPr lang="en-US" sz="1400"/>
                <a:t>Scheduling</a:t>
              </a:r>
            </a:p>
            <a:p>
              <a:pPr algn="ctr"/>
              <a:r>
                <a:rPr lang="en-US" sz="1400"/>
                <a:t>Policy</a:t>
              </a:r>
            </a:p>
          </p:txBody>
        </p:sp>
        <p:sp>
          <p:nvSpPr>
            <p:cNvPr id="808982" name="AutoShape 22"/>
            <p:cNvSpPr>
              <a:spLocks noChangeArrowheads="1"/>
            </p:cNvSpPr>
            <p:nvPr/>
          </p:nvSpPr>
          <p:spPr bwMode="auto">
            <a:xfrm>
              <a:off x="5534025" y="5570538"/>
              <a:ext cx="1295400" cy="461962"/>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400"/>
                <a:t>Add to</a:t>
              </a:r>
            </a:p>
            <a:p>
              <a:pPr algn="ctr"/>
              <a:r>
                <a:rPr lang="en-US" sz="1400"/>
                <a:t>system</a:t>
              </a:r>
            </a:p>
          </p:txBody>
        </p:sp>
        <p:sp>
          <p:nvSpPr>
            <p:cNvPr id="808983" name="Line 23"/>
            <p:cNvSpPr>
              <a:spLocks noChangeShapeType="1"/>
            </p:cNvSpPr>
            <p:nvPr/>
          </p:nvSpPr>
          <p:spPr bwMode="auto">
            <a:xfrm flipH="1">
              <a:off x="6219825" y="5218113"/>
              <a:ext cx="609600" cy="352425"/>
            </a:xfrm>
            <a:prstGeom prst="line">
              <a:avLst/>
            </a:prstGeom>
            <a:noFill/>
            <a:ln w="9525">
              <a:solidFill>
                <a:schemeClr val="tx1"/>
              </a:solidFill>
              <a:round/>
              <a:headEnd/>
              <a:tailEnd/>
            </a:ln>
            <a:effectLst/>
          </p:spPr>
          <p:txBody>
            <a:bodyPr/>
            <a:lstStyle/>
            <a:p>
              <a:endParaRPr lang="en-US"/>
            </a:p>
          </p:txBody>
        </p:sp>
        <p:sp>
          <p:nvSpPr>
            <p:cNvPr id="808984" name="AutoShape 24"/>
            <p:cNvSpPr>
              <a:spLocks noChangeArrowheads="1"/>
            </p:cNvSpPr>
            <p:nvPr/>
          </p:nvSpPr>
          <p:spPr bwMode="auto">
            <a:xfrm>
              <a:off x="6981825" y="5570538"/>
              <a:ext cx="1295400" cy="461962"/>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400"/>
                <a:t>Modify</a:t>
              </a:r>
            </a:p>
            <a:p>
              <a:pPr algn="ctr"/>
              <a:r>
                <a:rPr lang="en-US" sz="1400"/>
                <a:t>policy</a:t>
              </a:r>
            </a:p>
          </p:txBody>
        </p:sp>
        <p:sp>
          <p:nvSpPr>
            <p:cNvPr id="808985" name="Line 25"/>
            <p:cNvSpPr>
              <a:spLocks noChangeShapeType="1"/>
            </p:cNvSpPr>
            <p:nvPr/>
          </p:nvSpPr>
          <p:spPr bwMode="auto">
            <a:xfrm>
              <a:off x="6829425" y="5218113"/>
              <a:ext cx="838200" cy="352425"/>
            </a:xfrm>
            <a:prstGeom prst="line">
              <a:avLst/>
            </a:prstGeom>
            <a:noFill/>
            <a:ln w="9525">
              <a:solidFill>
                <a:schemeClr val="tx1"/>
              </a:solidFill>
              <a:round/>
              <a:headEnd/>
              <a:tailEnd/>
            </a:ln>
            <a:effectLst/>
          </p:spPr>
          <p:txBody>
            <a:bodyPr/>
            <a:lstStyle/>
            <a:p>
              <a:endParaRPr lang="en-US"/>
            </a:p>
          </p:txBody>
        </p:sp>
      </p:grpSp>
      <p:sp>
        <p:nvSpPr>
          <p:cNvPr id="29" name="椭圆 28">
            <a:extLst>
              <a:ext uri="{FF2B5EF4-FFF2-40B4-BE49-F238E27FC236}">
                <a16:creationId xmlns="" xmlns:a16="http://schemas.microsoft.com/office/drawing/2014/main" id="{84F0BFF9-BD7A-481D-A116-6E403FA85669}"/>
              </a:ext>
            </a:extLst>
          </p:cNvPr>
          <p:cNvSpPr/>
          <p:nvPr/>
        </p:nvSpPr>
        <p:spPr>
          <a:xfrm>
            <a:off x="6515101" y="5357019"/>
            <a:ext cx="2057400" cy="909638"/>
          </a:xfrm>
          <a:prstGeom prst="ellipse">
            <a:avLst/>
          </a:prstGeom>
          <a:solidFill>
            <a:srgbClr val="FFFF00">
              <a:alpha val="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Tree>
    <p:extLst>
      <p:ext uri="{BB962C8B-B14F-4D97-AF65-F5344CB8AC3E}">
        <p14:creationId xmlns:p14="http://schemas.microsoft.com/office/powerpoint/2010/main" val="32818858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010" name="Rectangle 2"/>
          <p:cNvSpPr>
            <a:spLocks noGrp="1" noChangeArrowheads="1"/>
          </p:cNvSpPr>
          <p:nvPr>
            <p:ph type="title"/>
          </p:nvPr>
        </p:nvSpPr>
        <p:spPr/>
        <p:txBody>
          <a:bodyPr/>
          <a:lstStyle/>
          <a:p>
            <a:r>
              <a:rPr lang="en-US" dirty="0"/>
              <a:t>Tactics and Interactions - example</a:t>
            </a:r>
          </a:p>
        </p:txBody>
      </p:sp>
      <p:sp>
        <p:nvSpPr>
          <p:cNvPr id="811011" name="Rectangle 3"/>
          <p:cNvSpPr>
            <a:spLocks noGrp="1" noChangeArrowheads="1"/>
          </p:cNvSpPr>
          <p:nvPr>
            <p:ph idx="1"/>
          </p:nvPr>
        </p:nvSpPr>
        <p:spPr/>
        <p:txBody>
          <a:bodyPr>
            <a:normAutofit/>
          </a:bodyPr>
          <a:lstStyle/>
          <a:p>
            <a:pPr>
              <a:spcBef>
                <a:spcPct val="25000"/>
              </a:spcBef>
              <a:buFont typeface="Wingdings" pitchFamily="2" charset="2"/>
              <a:buNone/>
            </a:pPr>
            <a:r>
              <a:rPr lang="en-US" sz="3600" dirty="0"/>
              <a:t>A tactic to address the addition of the scheduler to the system is “Use an Intermediary”.</a:t>
            </a:r>
          </a:p>
          <a:p>
            <a:pPr>
              <a:spcBef>
                <a:spcPct val="25000"/>
              </a:spcBef>
              <a:buFont typeface="Wingdings" pitchFamily="2" charset="2"/>
              <a:buNone/>
            </a:pPr>
            <a:r>
              <a:rPr lang="en-US" sz="3600" dirty="0"/>
              <a:t>Common side effects of Use an Intermediary are:</a:t>
            </a:r>
          </a:p>
          <a:p>
            <a:pPr>
              <a:spcBef>
                <a:spcPct val="25000"/>
              </a:spcBef>
            </a:pPr>
            <a:r>
              <a:rPr lang="en-US" sz="3200" dirty="0"/>
              <a:t>modifiability: how to ensure that all communication passes through the intermediary?</a:t>
            </a:r>
          </a:p>
        </p:txBody>
      </p:sp>
      <p:sp>
        <p:nvSpPr>
          <p:cNvPr id="2" name="页脚占位符 1">
            <a:extLst>
              <a:ext uri="{FF2B5EF4-FFF2-40B4-BE49-F238E27FC236}">
                <a16:creationId xmlns="" xmlns:a16="http://schemas.microsoft.com/office/drawing/2014/main" id="{EB9002A9-D072-474E-9124-86C6E54F21F8}"/>
              </a:ext>
            </a:extLst>
          </p:cNvPr>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Software Architecture</a:t>
            </a:r>
            <a:endParaRPr lang="en-AU" dirty="0"/>
          </a:p>
        </p:txBody>
      </p:sp>
    </p:spTree>
    <p:extLst>
      <p:ext uri="{BB962C8B-B14F-4D97-AF65-F5344CB8AC3E}">
        <p14:creationId xmlns:p14="http://schemas.microsoft.com/office/powerpoint/2010/main" val="3005416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101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10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This Process End?</a:t>
            </a:r>
          </a:p>
        </p:txBody>
      </p:sp>
      <p:sp>
        <p:nvSpPr>
          <p:cNvPr id="3" name="Content Placeholder 2"/>
          <p:cNvSpPr>
            <a:spLocks noGrp="1"/>
          </p:cNvSpPr>
          <p:nvPr>
            <p:ph idx="1"/>
          </p:nvPr>
        </p:nvSpPr>
        <p:spPr>
          <a:xfrm>
            <a:off x="838200" y="1835564"/>
            <a:ext cx="10515600" cy="4351338"/>
          </a:xfrm>
        </p:spPr>
        <p:txBody>
          <a:bodyPr>
            <a:normAutofit/>
          </a:bodyPr>
          <a:lstStyle/>
          <a:p>
            <a:r>
              <a:rPr lang="en-US" sz="3600" dirty="0"/>
              <a:t>Each use of tactic introduces new concerns.</a:t>
            </a:r>
          </a:p>
          <a:p>
            <a:r>
              <a:rPr lang="en-US" sz="3600" dirty="0"/>
              <a:t>Each new concern causes new tactics to be added.</a:t>
            </a:r>
          </a:p>
          <a:p>
            <a:r>
              <a:rPr lang="en-US" sz="3600" dirty="0"/>
              <a:t>Are we in an infinite progression?</a:t>
            </a:r>
          </a:p>
        </p:txBody>
      </p:sp>
      <p:sp>
        <p:nvSpPr>
          <p:cNvPr id="4" name="Footer Placeholder 3"/>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Software Architecture</a:t>
            </a:r>
            <a:endParaRPr lang="en-AU" dirty="0"/>
          </a:p>
        </p:txBody>
      </p:sp>
    </p:spTree>
    <p:extLst>
      <p:ext uri="{BB962C8B-B14F-4D97-AF65-F5344CB8AC3E}">
        <p14:creationId xmlns:p14="http://schemas.microsoft.com/office/powerpoint/2010/main" val="3482998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Relationships Between Tactics and Patterns</a:t>
            </a:r>
          </a:p>
        </p:txBody>
      </p:sp>
      <p:sp>
        <p:nvSpPr>
          <p:cNvPr id="3" name="Content Placeholder 2"/>
          <p:cNvSpPr>
            <a:spLocks noGrp="1"/>
          </p:cNvSpPr>
          <p:nvPr>
            <p:ph idx="1"/>
          </p:nvPr>
        </p:nvSpPr>
        <p:spPr/>
        <p:txBody>
          <a:bodyPr>
            <a:normAutofit/>
          </a:bodyPr>
          <a:lstStyle/>
          <a:p>
            <a:r>
              <a:rPr lang="en-US" sz="3600" dirty="0">
                <a:highlight>
                  <a:srgbClr val="FFFF00"/>
                </a:highlight>
              </a:rPr>
              <a:t>Patterns are built from tactics</a:t>
            </a:r>
            <a:r>
              <a:rPr lang="en-US" sz="3600" dirty="0"/>
              <a:t>; if a pattern is a molecule, a tactic is an atom.</a:t>
            </a:r>
          </a:p>
          <a:p>
            <a:r>
              <a:rPr lang="en-US" sz="3600" dirty="0"/>
              <a:t>For example, MVC pattern utilizes the tactics:</a:t>
            </a:r>
          </a:p>
          <a:p>
            <a:pPr lvl="1"/>
            <a:r>
              <a:rPr lang="en-US" sz="3200" dirty="0"/>
              <a:t>Increase semantic coherence</a:t>
            </a:r>
          </a:p>
          <a:p>
            <a:pPr lvl="1"/>
            <a:r>
              <a:rPr lang="en-US" sz="3200" dirty="0"/>
              <a:t>Encapsulation</a:t>
            </a:r>
          </a:p>
          <a:p>
            <a:pPr lvl="1"/>
            <a:r>
              <a:rPr lang="en-US" sz="3200" dirty="0"/>
              <a:t>Use an intermediary</a:t>
            </a:r>
          </a:p>
        </p:txBody>
      </p:sp>
      <p:sp>
        <p:nvSpPr>
          <p:cNvPr id="4" name="Footer Placeholder 3"/>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Software Architecture</a:t>
            </a:r>
            <a:endParaRPr lang="en-AU" dirty="0"/>
          </a:p>
        </p:txBody>
      </p:sp>
      <p:graphicFrame>
        <p:nvGraphicFramePr>
          <p:cNvPr id="5" name="Object 4"/>
          <p:cNvGraphicFramePr>
            <a:graphicFrameLocks noChangeAspect="1"/>
          </p:cNvGraphicFramePr>
          <p:nvPr>
            <p:extLst>
              <p:ext uri="{D42A27DB-BD31-4B8C-83A1-F6EECF244321}">
                <p14:modId xmlns:p14="http://schemas.microsoft.com/office/powerpoint/2010/main" val="2276391317"/>
              </p:ext>
            </p:extLst>
          </p:nvPr>
        </p:nvGraphicFramePr>
        <p:xfrm>
          <a:off x="7064511" y="3771884"/>
          <a:ext cx="4844065" cy="2860521"/>
        </p:xfrm>
        <a:graphic>
          <a:graphicData uri="http://schemas.openxmlformats.org/presentationml/2006/ole">
            <mc:AlternateContent xmlns:mc="http://schemas.openxmlformats.org/markup-compatibility/2006">
              <mc:Choice xmlns:v="urn:schemas-microsoft-com:vml" Requires="v">
                <p:oleObj spid="_x0000_s3076" name="Visio" r:id="rId3" imgW="7784640" imgH="4606775" progId="">
                  <p:embed/>
                </p:oleObj>
              </mc:Choice>
              <mc:Fallback>
                <p:oleObj name="Visio" r:id="rId3" imgW="7784640" imgH="4606775"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64511" y="3771884"/>
                        <a:ext cx="4844065" cy="2860521"/>
                      </a:xfrm>
                      <a:prstGeom prst="rect">
                        <a:avLst/>
                      </a:prstGeom>
                      <a:noFill/>
                      <a:ln>
                        <a:noFill/>
                      </a:ln>
                    </p:spPr>
                  </p:pic>
                </p:oleObj>
              </mc:Fallback>
            </mc:AlternateContent>
          </a:graphicData>
        </a:graphic>
      </p:graphicFrame>
      <p:sp>
        <p:nvSpPr>
          <p:cNvPr id="6" name="Rounded Rectangle 5"/>
          <p:cNvSpPr/>
          <p:nvPr/>
        </p:nvSpPr>
        <p:spPr>
          <a:xfrm>
            <a:off x="8495461" y="5111778"/>
            <a:ext cx="729103" cy="515609"/>
          </a:xfrm>
          <a:prstGeom prst="roundRect">
            <a:avLst/>
          </a:prstGeom>
          <a:solidFill>
            <a:srgbClr val="FFFF00">
              <a:alpha val="1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ounded Rectangle 6"/>
          <p:cNvSpPr/>
          <p:nvPr/>
        </p:nvSpPr>
        <p:spPr>
          <a:xfrm>
            <a:off x="9224564" y="5115806"/>
            <a:ext cx="729103" cy="228935"/>
          </a:xfrm>
          <a:prstGeom prst="roundRect">
            <a:avLst/>
          </a:prstGeom>
          <a:solidFill>
            <a:srgbClr val="FFFF00">
              <a:alpha val="1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ounded Rectangle 7"/>
          <p:cNvSpPr/>
          <p:nvPr/>
        </p:nvSpPr>
        <p:spPr>
          <a:xfrm>
            <a:off x="9224564" y="5344740"/>
            <a:ext cx="729103" cy="282647"/>
          </a:xfrm>
          <a:prstGeom prst="roundRect">
            <a:avLst/>
          </a:prstGeom>
          <a:solidFill>
            <a:srgbClr val="FFFF00">
              <a:alpha val="1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03948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This Process End?</a:t>
            </a:r>
          </a:p>
        </p:txBody>
      </p:sp>
      <p:sp>
        <p:nvSpPr>
          <p:cNvPr id="3" name="Content Placeholder 2"/>
          <p:cNvSpPr>
            <a:spLocks noGrp="1"/>
          </p:cNvSpPr>
          <p:nvPr>
            <p:ph idx="1"/>
          </p:nvPr>
        </p:nvSpPr>
        <p:spPr/>
        <p:txBody>
          <a:bodyPr>
            <a:normAutofit/>
          </a:bodyPr>
          <a:lstStyle/>
          <a:p>
            <a:r>
              <a:rPr lang="en-US" sz="3200" dirty="0"/>
              <a:t>Each use of tactic introduces new concerns.</a:t>
            </a:r>
          </a:p>
          <a:p>
            <a:r>
              <a:rPr lang="en-US" sz="3200" dirty="0"/>
              <a:t>Each new concern causes new tactics to be added.</a:t>
            </a:r>
          </a:p>
          <a:p>
            <a:r>
              <a:rPr lang="en-US" sz="3200" dirty="0"/>
              <a:t>Are we in an infinite progression?</a:t>
            </a:r>
          </a:p>
          <a:p>
            <a:r>
              <a:rPr lang="en-US" sz="3200" dirty="0"/>
              <a:t>No.  </a:t>
            </a:r>
            <a:r>
              <a:rPr lang="en-US" sz="3200" dirty="0">
                <a:highlight>
                  <a:srgbClr val="FFFF00"/>
                </a:highlight>
              </a:rPr>
              <a:t>Eventually the side-effects of each tactic become small enough to ignore. </a:t>
            </a:r>
          </a:p>
        </p:txBody>
      </p:sp>
      <p:sp>
        <p:nvSpPr>
          <p:cNvPr id="4" name="Footer Placeholder 3"/>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Software Architecture</a:t>
            </a:r>
            <a:endParaRPr lang="en-AU" dirty="0"/>
          </a:p>
        </p:txBody>
      </p:sp>
    </p:spTree>
    <p:extLst>
      <p:ext uri="{BB962C8B-B14F-4D97-AF65-F5344CB8AC3E}">
        <p14:creationId xmlns:p14="http://schemas.microsoft.com/office/powerpoint/2010/main" val="787226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r>
              <a:rPr lang="en-US" sz="3200" dirty="0"/>
              <a:t>An architectural pattern</a:t>
            </a:r>
          </a:p>
          <a:p>
            <a:pPr lvl="1"/>
            <a:r>
              <a:rPr lang="en-US" sz="3000" dirty="0"/>
              <a:t>is a package of design decisions that is found repeatedly in practice,</a:t>
            </a:r>
          </a:p>
          <a:p>
            <a:pPr lvl="1"/>
            <a:r>
              <a:rPr lang="en-US" sz="3000" dirty="0"/>
              <a:t>has known properties that permit reuse, and</a:t>
            </a:r>
          </a:p>
          <a:p>
            <a:pPr lvl="1"/>
            <a:r>
              <a:rPr lang="en-US" sz="3000" dirty="0"/>
              <a:t>describes a </a:t>
            </a:r>
            <a:r>
              <a:rPr lang="en-US" sz="3000" i="1" dirty="0"/>
              <a:t>class </a:t>
            </a:r>
            <a:r>
              <a:rPr lang="en-US" sz="3000" dirty="0"/>
              <a:t>of architectures.</a:t>
            </a:r>
            <a:endParaRPr lang="en-US" sz="2800" dirty="0"/>
          </a:p>
          <a:p>
            <a:pPr lvl="0"/>
            <a:r>
              <a:rPr lang="en-US" dirty="0"/>
              <a:t>Tactics are simpler than patterns</a:t>
            </a:r>
          </a:p>
          <a:p>
            <a:pPr lvl="0"/>
            <a:r>
              <a:rPr lang="en-US" dirty="0"/>
              <a:t>Patterns are underspecified with respect to real systems so they have to be augmented with tactics.</a:t>
            </a:r>
          </a:p>
          <a:p>
            <a:pPr lvl="1"/>
            <a:r>
              <a:rPr lang="en-US" dirty="0"/>
              <a:t>Augmentation ends when requirements for a specific system are satisfied.</a:t>
            </a:r>
          </a:p>
        </p:txBody>
      </p:sp>
      <p:sp>
        <p:nvSpPr>
          <p:cNvPr id="4" name="Footer Placeholder 3"/>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Software Architecture</a:t>
            </a:r>
            <a:endParaRPr lang="en-AU" dirty="0"/>
          </a:p>
        </p:txBody>
      </p:sp>
    </p:spTree>
    <p:extLst>
      <p:ext uri="{BB962C8B-B14F-4D97-AF65-F5344CB8AC3E}">
        <p14:creationId xmlns:p14="http://schemas.microsoft.com/office/powerpoint/2010/main" val="1841750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Relationships Between Tactics and Patterns</a:t>
            </a:r>
          </a:p>
        </p:txBody>
      </p:sp>
      <p:sp>
        <p:nvSpPr>
          <p:cNvPr id="3" name="Content Placeholder 2"/>
          <p:cNvSpPr>
            <a:spLocks noGrp="1"/>
          </p:cNvSpPr>
          <p:nvPr>
            <p:ph idx="1"/>
          </p:nvPr>
        </p:nvSpPr>
        <p:spPr/>
        <p:txBody>
          <a:bodyPr>
            <a:normAutofit/>
          </a:bodyPr>
          <a:lstStyle/>
          <a:p>
            <a:r>
              <a:rPr lang="en-US" sz="3600" dirty="0"/>
              <a:t>Tactics Augment Patterns </a:t>
            </a:r>
          </a:p>
          <a:p>
            <a:pPr lvl="1"/>
            <a:r>
              <a:rPr lang="en-US" sz="3200" dirty="0"/>
              <a:t>Patterns</a:t>
            </a:r>
            <a:r>
              <a:rPr lang="en-US" sz="3200" baseline="0" dirty="0"/>
              <a:t> solve a specific problem but </a:t>
            </a:r>
            <a:r>
              <a:rPr lang="en-US" sz="3200" dirty="0"/>
              <a:t>may </a:t>
            </a:r>
            <a:r>
              <a:rPr lang="en-US" sz="3200" baseline="0" dirty="0"/>
              <a:t>have weaknesses with respect to other qualities.</a:t>
            </a:r>
          </a:p>
        </p:txBody>
      </p:sp>
      <p:sp>
        <p:nvSpPr>
          <p:cNvPr id="4" name="Footer Placeholder 3"/>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Software Architecture</a:t>
            </a:r>
            <a:endParaRPr lang="en-AU" dirty="0"/>
          </a:p>
        </p:txBody>
      </p:sp>
    </p:spTree>
    <p:extLst>
      <p:ext uri="{BB962C8B-B14F-4D97-AF65-F5344CB8AC3E}">
        <p14:creationId xmlns:p14="http://schemas.microsoft.com/office/powerpoint/2010/main" val="3454839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Relationships Between Tactics and Patterns</a:t>
            </a:r>
          </a:p>
        </p:txBody>
      </p:sp>
      <p:sp>
        <p:nvSpPr>
          <p:cNvPr id="3" name="Content Placeholder 2"/>
          <p:cNvSpPr>
            <a:spLocks noGrp="1"/>
          </p:cNvSpPr>
          <p:nvPr>
            <p:ph idx="1"/>
          </p:nvPr>
        </p:nvSpPr>
        <p:spPr/>
        <p:txBody>
          <a:bodyPr>
            <a:normAutofit/>
          </a:bodyPr>
          <a:lstStyle/>
          <a:p>
            <a:r>
              <a:rPr lang="en-US" sz="3600" dirty="0"/>
              <a:t>Tactics Augment Patterns </a:t>
            </a:r>
          </a:p>
          <a:p>
            <a:pPr lvl="1"/>
            <a:r>
              <a:rPr lang="en-US" sz="3200" dirty="0"/>
              <a:t>Patterns</a:t>
            </a:r>
            <a:r>
              <a:rPr lang="en-US" sz="3200" baseline="0" dirty="0"/>
              <a:t> solve a specific problem but </a:t>
            </a:r>
            <a:r>
              <a:rPr lang="en-US" sz="3200" dirty="0"/>
              <a:t>may </a:t>
            </a:r>
            <a:r>
              <a:rPr lang="en-US" sz="3200" baseline="0" dirty="0"/>
              <a:t>have weaknesses with respect to other qualities.</a:t>
            </a:r>
          </a:p>
          <a:p>
            <a:pPr lvl="1"/>
            <a:r>
              <a:rPr lang="en-US" sz="3200" baseline="0" dirty="0"/>
              <a:t>Consider the broker pattern</a:t>
            </a:r>
          </a:p>
          <a:p>
            <a:pPr lvl="2"/>
            <a:r>
              <a:rPr lang="en-US" sz="2800" baseline="0" dirty="0"/>
              <a:t>May have performance bottlenecks</a:t>
            </a:r>
          </a:p>
          <a:p>
            <a:pPr lvl="2"/>
            <a:r>
              <a:rPr lang="en-US" sz="2800" baseline="0" dirty="0"/>
              <a:t>May have a single point of failure</a:t>
            </a:r>
          </a:p>
        </p:txBody>
      </p:sp>
      <p:sp>
        <p:nvSpPr>
          <p:cNvPr id="4" name="Footer Placeholder 3"/>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Software Architecture</a:t>
            </a:r>
            <a:endParaRPr lang="en-AU" dirty="0"/>
          </a:p>
        </p:txBody>
      </p:sp>
    </p:spTree>
    <p:extLst>
      <p:ext uri="{BB962C8B-B14F-4D97-AF65-F5344CB8AC3E}">
        <p14:creationId xmlns:p14="http://schemas.microsoft.com/office/powerpoint/2010/main" val="2360514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2CD2D69-F950-4694-96D9-09EDF286476B}"/>
              </a:ext>
            </a:extLst>
          </p:cNvPr>
          <p:cNvSpPr>
            <a:spLocks noGrp="1"/>
          </p:cNvSpPr>
          <p:nvPr>
            <p:ph type="title"/>
          </p:nvPr>
        </p:nvSpPr>
        <p:spPr/>
        <p:txBody>
          <a:bodyPr/>
          <a:lstStyle/>
          <a:p>
            <a:r>
              <a:rPr lang="en-AU" dirty="0"/>
              <a:t>Example</a:t>
            </a:r>
            <a:endParaRPr lang="x-none" dirty="0"/>
          </a:p>
        </p:txBody>
      </p:sp>
      <p:sp>
        <p:nvSpPr>
          <p:cNvPr id="3" name="内容占位符 2">
            <a:extLst>
              <a:ext uri="{FF2B5EF4-FFF2-40B4-BE49-F238E27FC236}">
                <a16:creationId xmlns="" xmlns:a16="http://schemas.microsoft.com/office/drawing/2014/main" id="{0B1D2F90-591C-44BF-853F-C542C8763DDD}"/>
              </a:ext>
            </a:extLst>
          </p:cNvPr>
          <p:cNvSpPr>
            <a:spLocks noGrp="1"/>
          </p:cNvSpPr>
          <p:nvPr>
            <p:ph idx="1"/>
          </p:nvPr>
        </p:nvSpPr>
        <p:spPr/>
        <p:txBody>
          <a:bodyPr/>
          <a:lstStyle/>
          <a:p>
            <a:r>
              <a:rPr lang="en-US"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You decided to use the broker pattern in the system you are designing. </a:t>
            </a:r>
          </a:p>
          <a:p>
            <a:r>
              <a:rPr lang="en-US"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The system also has high availability requirements. </a:t>
            </a:r>
          </a:p>
          <a:p>
            <a:r>
              <a:rPr lang="en-US"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You are aware that one of the weaknesses of the broker pattern is that the broker may become a single point of failure, therefore the availability might be compromised.</a:t>
            </a:r>
          </a:p>
          <a:p>
            <a:r>
              <a:rPr lang="en-US"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How to solve this problem?</a:t>
            </a:r>
            <a:endParaRPr lang="x-none"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x-none" dirty="0"/>
          </a:p>
        </p:txBody>
      </p:sp>
    </p:spTree>
    <p:extLst>
      <p:ext uri="{BB962C8B-B14F-4D97-AF65-F5344CB8AC3E}">
        <p14:creationId xmlns:p14="http://schemas.microsoft.com/office/powerpoint/2010/main" val="3980666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 xmlns:a16="http://schemas.microsoft.com/office/drawing/2014/main" id="{33D696B0-36F1-472C-A0D4-3E7D90D0B5FC}"/>
              </a:ext>
            </a:extLst>
          </p:cNvPr>
          <p:cNvSpPr/>
          <p:nvPr>
            <p:custDataLst>
              <p:tags r:id="rId2"/>
            </p:custDataLst>
          </p:nvPr>
        </p:nvSpPr>
        <p:spPr>
          <a:xfrm>
            <a:off x="12573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x-none">
              <a:solidFill>
                <a:srgbClr val="FFFFFF"/>
              </a:solidFill>
            </a:endParaRPr>
          </a:p>
        </p:txBody>
      </p:sp>
      <p:sp>
        <p:nvSpPr>
          <p:cNvPr id="6" name="文本框 5">
            <a:extLst>
              <a:ext uri="{FF2B5EF4-FFF2-40B4-BE49-F238E27FC236}">
                <a16:creationId xmlns="" xmlns:a16="http://schemas.microsoft.com/office/drawing/2014/main" id="{47E93D15-2DD5-447E-B1B7-D268815A1CEA}"/>
              </a:ext>
            </a:extLst>
          </p:cNvPr>
          <p:cNvSpPr txBox="1"/>
          <p:nvPr>
            <p:custDataLst>
              <p:tags r:id="rId3"/>
            </p:custDataLst>
          </p:nvPr>
        </p:nvSpPr>
        <p:spPr>
          <a:xfrm>
            <a:off x="1219200" y="774146"/>
            <a:ext cx="9753600" cy="2143125"/>
          </a:xfrm>
          <a:prstGeom prst="rect">
            <a:avLst/>
          </a:prstGeom>
          <a:noFill/>
        </p:spPr>
        <p:txBody>
          <a:bodyPr vert="horz" wrap="square" rtlCol="0" anchor="ctr" anchorCtr="0">
            <a:noAutofit/>
          </a:bodyPr>
          <a:lstStyle/>
          <a:p>
            <a:r>
              <a:rPr 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You decided to use the broker pattern in the system you are designing. The system also has high availability requirements. You are aware that one of the weaknesses of the broker pattern is that the broker may become a single point of failure, therefore the availability might be compromised. How to solve this problem?</a:t>
            </a:r>
            <a:endParaRPr lang="x-none"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 xmlns:a16="http://schemas.microsoft.com/office/drawing/2014/main" id="{2D168FCB-F8FC-4252-AF96-74AC5466D256}"/>
              </a:ext>
            </a:extLst>
          </p:cNvPr>
          <p:cNvSpPr txBox="1"/>
          <p:nvPr>
            <p:custDataLst>
              <p:tags r:id="rId4"/>
            </p:custDataLst>
          </p:nvPr>
        </p:nvSpPr>
        <p:spPr>
          <a:xfrm>
            <a:off x="2438400" y="3193844"/>
            <a:ext cx="8534400" cy="642938"/>
          </a:xfrm>
          <a:prstGeom prst="rect">
            <a:avLst/>
          </a:prstGeom>
          <a:noFill/>
        </p:spPr>
        <p:txBody>
          <a:bodyPr vert="horz"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There is nothing we can do</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 xmlns:a16="http://schemas.microsoft.com/office/drawing/2014/main" id="{B1EDFE2B-C711-4966-B8BC-0811C1E48944}"/>
              </a:ext>
            </a:extLst>
          </p:cNvPr>
          <p:cNvSpPr txBox="1"/>
          <p:nvPr>
            <p:custDataLst>
              <p:tags r:id="rId5"/>
            </p:custDataLst>
          </p:nvPr>
        </p:nvSpPr>
        <p:spPr>
          <a:xfrm>
            <a:off x="2438400" y="3929063"/>
            <a:ext cx="8534400" cy="642938"/>
          </a:xfrm>
          <a:prstGeom prst="rect">
            <a:avLst/>
          </a:prstGeom>
          <a:noFill/>
        </p:spPr>
        <p:txBody>
          <a:bodyPr vert="horz"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We can augment the broker pattern by using some tactics for availability</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 xmlns:a16="http://schemas.microsoft.com/office/drawing/2014/main" id="{E70417DB-9DF2-4883-9C65-CE0EC5DEBF8A}"/>
              </a:ext>
            </a:extLst>
          </p:cNvPr>
          <p:cNvSpPr>
            <a:spLocks noChangeAspect="1"/>
          </p:cNvSpPr>
          <p:nvPr>
            <p:custDataLst>
              <p:tags r:id="rId6"/>
            </p:custDataLst>
          </p:nvPr>
        </p:nvSpPr>
        <p:spPr>
          <a:xfrm>
            <a:off x="1571625" y="3258137"/>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 xmlns:a16="http://schemas.microsoft.com/office/drawing/2014/main" id="{28F5FB9D-DEDE-4648-9B3B-7B4974DC2AD0}"/>
              </a:ext>
            </a:extLst>
          </p:cNvPr>
          <p:cNvSpPr>
            <a:spLocks noChangeAspect="1"/>
          </p:cNvSpPr>
          <p:nvPr>
            <p:custDataLst>
              <p:tags r:id="rId7"/>
            </p:custDataLst>
          </p:nvPr>
        </p:nvSpPr>
        <p:spPr>
          <a:xfrm>
            <a:off x="1571625" y="3993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 xmlns:a16="http://schemas.microsoft.com/office/drawing/2014/main" id="{7D4D6040-FF35-4B67-888B-2540527F98F5}"/>
              </a:ext>
            </a:extLst>
          </p:cNvPr>
          <p:cNvSpPr/>
          <p:nvPr>
            <p:custDataLst>
              <p:tags r:id="rId8"/>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Submit</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 name="文本框 1">
            <a:extLst>
              <a:ext uri="{FF2B5EF4-FFF2-40B4-BE49-F238E27FC236}">
                <a16:creationId xmlns="" xmlns:a16="http://schemas.microsoft.com/office/drawing/2014/main" id="{29424EE6-AA0A-4A6E-B707-AD850EE322B6}"/>
              </a:ext>
            </a:extLst>
          </p:cNvPr>
          <p:cNvSpPr txBox="1"/>
          <p:nvPr>
            <p:custDataLst>
              <p:tags r:id="rId9"/>
            </p:custDataLst>
          </p:nvPr>
        </p:nvSpPr>
        <p:spPr>
          <a:xfrm>
            <a:off x="2438400" y="4738430"/>
            <a:ext cx="8534400" cy="642938"/>
          </a:xfrm>
          <a:prstGeom prst="rect">
            <a:avLst/>
          </a:prstGeom>
          <a:noFill/>
        </p:spPr>
        <p:txBody>
          <a:bodyPr vert="horz"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Use another pattern</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3" name="椭圆 2">
            <a:extLst>
              <a:ext uri="{FF2B5EF4-FFF2-40B4-BE49-F238E27FC236}">
                <a16:creationId xmlns="" xmlns:a16="http://schemas.microsoft.com/office/drawing/2014/main" id="{74EB8794-9DCE-44E2-B1D0-5684FFB86764}"/>
              </a:ext>
            </a:extLst>
          </p:cNvPr>
          <p:cNvSpPr>
            <a:spLocks noChangeAspect="1"/>
          </p:cNvSpPr>
          <p:nvPr>
            <p:custDataLst>
              <p:tags r:id="rId10"/>
            </p:custDataLst>
          </p:nvPr>
        </p:nvSpPr>
        <p:spPr>
          <a:xfrm>
            <a:off x="1571625" y="4821452"/>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1" name="文本框 20">
            <a:extLst>
              <a:ext uri="{FF2B5EF4-FFF2-40B4-BE49-F238E27FC236}">
                <a16:creationId xmlns="" xmlns:a16="http://schemas.microsoft.com/office/drawing/2014/main" id="{2AE1E3E5-FCE9-4976-A9C0-2A2C3A4FD0B5}"/>
              </a:ext>
            </a:extLst>
          </p:cNvPr>
          <p:cNvSpPr txBox="1"/>
          <p:nvPr>
            <p:custDataLst>
              <p:tags r:id="rId11"/>
            </p:custDataLst>
          </p:nvPr>
        </p:nvSpPr>
        <p:spPr>
          <a:xfrm>
            <a:off x="12661900" y="6326832"/>
            <a:ext cx="3662680" cy="461665"/>
          </a:xfrm>
          <a:prstGeom prst="rect">
            <a:avLst/>
          </a:prstGeom>
          <a:solidFill>
            <a:srgbClr val="FBFAEF"/>
          </a:solidFill>
          <a:ln w="12700">
            <a:noFill/>
          </a:ln>
        </p:spPr>
        <p:txBody>
          <a:bodyPr vert="horz" rtlCol="0" anchor="ctr">
            <a:spAutoFit/>
          </a:bodyPr>
          <a:lstStyle/>
          <a:p>
            <a:r>
              <a:rPr 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Text\Image\Formula are allowed and all the content should be placed in this area</a:t>
            </a:r>
            <a:endParaRPr lang="x-none"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2" name="文本框 21">
            <a:extLst>
              <a:ext uri="{FF2B5EF4-FFF2-40B4-BE49-F238E27FC236}">
                <a16:creationId xmlns="" xmlns:a16="http://schemas.microsoft.com/office/drawing/2014/main" id="{8905E9B4-9AD9-4447-88C7-21300B02496D}"/>
              </a:ext>
            </a:extLst>
          </p:cNvPr>
          <p:cNvSpPr txBox="1"/>
          <p:nvPr>
            <p:custDataLst>
              <p:tags r:id="rId12"/>
            </p:custDataLst>
          </p:nvPr>
        </p:nvSpPr>
        <p:spPr>
          <a:xfrm>
            <a:off x="12827000" y="1270000"/>
            <a:ext cx="3332480" cy="1631216"/>
          </a:xfrm>
          <a:prstGeom prst="rect">
            <a:avLst/>
          </a:prstGeom>
          <a:noFill/>
        </p:spPr>
        <p:txBody>
          <a:bodyPr vert="horz" rtlCol="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For example, we can use the availability tactics “maintain multiple copies” – add more brokers to the system</a:t>
            </a:r>
            <a:endParaRPr kumimoji="0" lang="x-none" sz="20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grpSp>
        <p:nvGrpSpPr>
          <p:cNvPr id="14" name="组合 13">
            <a:extLst>
              <a:ext uri="{FF2B5EF4-FFF2-40B4-BE49-F238E27FC236}">
                <a16:creationId xmlns="" xmlns:a16="http://schemas.microsoft.com/office/drawing/2014/main" id="{AD6542D5-817E-4C64-818E-7FA5E9B3BDFB}"/>
              </a:ext>
            </a:extLst>
          </p:cNvPr>
          <p:cNvGrpSpPr/>
          <p:nvPr>
            <p:custDataLst>
              <p:tags r:id="rId13"/>
            </p:custDataLst>
          </p:nvPr>
        </p:nvGrpSpPr>
        <p:grpSpPr>
          <a:xfrm>
            <a:off x="12585700" y="0"/>
            <a:ext cx="3815080" cy="647700"/>
            <a:chOff x="12585700" y="0"/>
            <a:chExt cx="3815080" cy="647700"/>
          </a:xfrm>
        </p:grpSpPr>
        <p:sp>
          <p:nvSpPr>
            <p:cNvPr id="9" name="RemarkBack">
              <a:extLst>
                <a:ext uri="{FF2B5EF4-FFF2-40B4-BE49-F238E27FC236}">
                  <a16:creationId xmlns="" xmlns:a16="http://schemas.microsoft.com/office/drawing/2014/main" id="{DEC585C9-1FD8-46BB-8DFA-0AA5EB26E698}"/>
                </a:ext>
              </a:extLst>
            </p:cNvPr>
            <p:cNvSpPr/>
            <p:nvPr>
              <p:custDataLst>
                <p:tags r:id="rId20"/>
              </p:custDataLst>
            </p:nvPr>
          </p:nvSpPr>
          <p:spPr>
            <a:xfrm>
              <a:off x="12585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0" name="RemarkBlock">
              <a:extLst>
                <a:ext uri="{FF2B5EF4-FFF2-40B4-BE49-F238E27FC236}">
                  <a16:creationId xmlns="" xmlns:a16="http://schemas.microsoft.com/office/drawing/2014/main" id="{D27BE203-1BC0-447D-924F-097ED92304D7}"/>
                </a:ext>
              </a:extLst>
            </p:cNvPr>
            <p:cNvSpPr/>
            <p:nvPr>
              <p:custDataLst>
                <p:tags r:id="rId21"/>
              </p:custDataLst>
            </p:nvPr>
          </p:nvSpPr>
          <p:spPr>
            <a:xfrm>
              <a:off x="12585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3" name="RemarkTitleText">
              <a:extLst>
                <a:ext uri="{FF2B5EF4-FFF2-40B4-BE49-F238E27FC236}">
                  <a16:creationId xmlns="" xmlns:a16="http://schemas.microsoft.com/office/drawing/2014/main" id="{E3D0E973-F7EE-48E1-BBE0-52BFC3C12470}"/>
                </a:ext>
              </a:extLst>
            </p:cNvPr>
            <p:cNvSpPr txBox="1"/>
            <p:nvPr>
              <p:custDataLst>
                <p:tags r:id="rId22"/>
              </p:custDataLst>
            </p:nvPr>
          </p:nvSpPr>
          <p:spPr>
            <a:xfrm>
              <a:off x="12827000" y="0"/>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Remark</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grpSp>
        <p:nvGrpSpPr>
          <p:cNvPr id="19" name="Group 18"/>
          <p:cNvGrpSpPr/>
          <p:nvPr>
            <p:custDataLst>
              <p:tags r:id="rId14"/>
            </p:custDataLst>
          </p:nvPr>
        </p:nvGrpSpPr>
        <p:grpSpPr>
          <a:xfrm>
            <a:off x="0" y="0"/>
            <a:ext cx="12192000" cy="635000"/>
            <a:chOff x="0" y="0"/>
            <a:chExt cx="12192000" cy="635000"/>
          </a:xfrm>
        </p:grpSpPr>
        <p:sp>
          <p:nvSpPr>
            <p:cNvPr id="16" name="TitleBackground"/>
            <p:cNvSpPr/>
            <p:nvPr>
              <p:custDataLst>
                <p:tags r:id="rId16"/>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ColorBlock"/>
            <p:cNvSpPr/>
            <p:nvPr>
              <p:custDataLst>
                <p:tags r:id="rId17"/>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ypeText"/>
            <p:cNvSpPr txBox="1"/>
            <p:nvPr>
              <p:custDataLst>
                <p:tags r:id="rId18"/>
              </p:custDataLst>
            </p:nvPr>
          </p:nvSpPr>
          <p:spPr>
            <a:xfrm>
              <a:off x="254000" y="0"/>
              <a:ext cx="1905000" cy="635000"/>
            </a:xfrm>
            <a:prstGeom prst="rect">
              <a:avLst/>
            </a:prstGeom>
            <a:noFill/>
          </p:spPr>
          <p:txBody>
            <a:bodyPr vert="horz" wrap="none" rtlCol="0" anchor="ctr" anchorCtr="0">
              <a:noAutofit/>
            </a:bodyPr>
            <a:lstStyle/>
            <a:p>
              <a:r>
                <a:rPr lang="en-GB">
                  <a:solidFill>
                    <a:srgbClr val="000000"/>
                  </a:solidFill>
                  <a:latin typeface="Microsoft Yahei"/>
                  <a:ea typeface="Microsoft Yahei"/>
                  <a:sym typeface="Microsoft Yahei"/>
                </a:rPr>
                <a:t>Poll</a:t>
              </a:r>
            </a:p>
          </p:txBody>
        </p:sp>
        <p:sp>
          <p:nvSpPr>
            <p:cNvPr id="23" name="TipText"/>
            <p:cNvSpPr txBox="1"/>
            <p:nvPr>
              <p:custDataLst>
                <p:tags r:id="rId19"/>
              </p:custDataLst>
            </p:nvPr>
          </p:nvSpPr>
          <p:spPr>
            <a:xfrm>
              <a:off x="1143000" y="109220"/>
              <a:ext cx="2286000" cy="508000"/>
            </a:xfrm>
            <a:prstGeom prst="rect">
              <a:avLst/>
            </a:prstGeom>
            <a:noFill/>
          </p:spPr>
          <p:txBody>
            <a:bodyPr vert="horz" wrap="none" rtlCol="0" anchor="ctr" anchorCtr="0">
              <a:noAutofit/>
            </a:bodyPr>
            <a:lstStyle/>
            <a:p>
              <a:r>
                <a:rPr lang="en-GB" sz="1400">
                  <a:solidFill>
                    <a:srgbClr val="808080"/>
                  </a:solidFill>
                  <a:latin typeface="Microsoft Yahei"/>
                  <a:ea typeface="Microsoft Yahei"/>
                  <a:sym typeface="Microsoft Yahei"/>
                </a:rPr>
                <a:t>1 answer(s) at most</a:t>
              </a:r>
            </a:p>
          </p:txBody>
        </p:sp>
      </p:grpSp>
      <p:pic>
        <p:nvPicPr>
          <p:cNvPr id="5" name="图片 4">
            <a:extLst>
              <a:ext uri="{FF2B5EF4-FFF2-40B4-BE49-F238E27FC236}">
                <a16:creationId xmlns="" xmlns:a16="http://schemas.microsoft.com/office/drawing/2014/main" id="{DC45F850-DE77-4025-83E0-22F4EB62BA0B}"/>
              </a:ext>
            </a:extLst>
          </p:cNvPr>
          <p:cNvPicPr>
            <a:picLocks/>
          </p:cNvPicPr>
          <p:nvPr>
            <p:custDataLst>
              <p:tags r:id="rId15"/>
            </p:custDataLst>
          </p:nvPr>
        </p:nvPicPr>
        <p:blipFill>
          <a:blip r:embed="rId24">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392000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 xmlns:a16="http://schemas.microsoft.com/office/drawing/2014/main" id="{33D696B0-36F1-472C-A0D4-3E7D90D0B5FC}"/>
              </a:ext>
            </a:extLst>
          </p:cNvPr>
          <p:cNvSpPr/>
          <p:nvPr>
            <p:custDataLst>
              <p:tags r:id="rId2"/>
            </p:custDataLst>
          </p:nvPr>
        </p:nvSpPr>
        <p:spPr>
          <a:xfrm>
            <a:off x="12573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x-none">
              <a:solidFill>
                <a:srgbClr val="FFFFFF"/>
              </a:solidFill>
            </a:endParaRPr>
          </a:p>
        </p:txBody>
      </p:sp>
      <p:sp>
        <p:nvSpPr>
          <p:cNvPr id="6" name="文本框 5">
            <a:extLst>
              <a:ext uri="{FF2B5EF4-FFF2-40B4-BE49-F238E27FC236}">
                <a16:creationId xmlns="" xmlns:a16="http://schemas.microsoft.com/office/drawing/2014/main" id="{47E93D15-2DD5-447E-B1B7-D268815A1CEA}"/>
              </a:ext>
            </a:extLst>
          </p:cNvPr>
          <p:cNvSpPr txBox="1"/>
          <p:nvPr>
            <p:custDataLst>
              <p:tags r:id="rId3"/>
            </p:custDataLst>
          </p:nvPr>
        </p:nvSpPr>
        <p:spPr>
          <a:xfrm>
            <a:off x="1219200" y="774146"/>
            <a:ext cx="9753600" cy="2143125"/>
          </a:xfrm>
          <a:prstGeom prst="rect">
            <a:avLst/>
          </a:prstGeom>
          <a:noFill/>
        </p:spPr>
        <p:txBody>
          <a:bodyPr vert="horz" wrap="square" rtlCol="0" anchor="ctr" anchorCtr="0">
            <a:noAutofit/>
          </a:bodyPr>
          <a:lstStyle/>
          <a:p>
            <a:r>
              <a:rPr 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You decided to use the broker pattern in the system you are designing. The system also has high availability requirements. You are aware that one of the weaknesses of the broker pattern is that the broker may become a single point of failure, therefore the availability might be compromised. How to solve this problem?</a:t>
            </a:r>
            <a:endParaRPr lang="x-none"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 xmlns:a16="http://schemas.microsoft.com/office/drawing/2014/main" id="{2D168FCB-F8FC-4252-AF96-74AC5466D256}"/>
              </a:ext>
            </a:extLst>
          </p:cNvPr>
          <p:cNvSpPr txBox="1"/>
          <p:nvPr>
            <p:custDataLst>
              <p:tags r:id="rId4"/>
            </p:custDataLst>
          </p:nvPr>
        </p:nvSpPr>
        <p:spPr>
          <a:xfrm>
            <a:off x="2438400" y="3193844"/>
            <a:ext cx="8534400" cy="642938"/>
          </a:xfrm>
          <a:prstGeom prst="rect">
            <a:avLst/>
          </a:prstGeom>
          <a:noFill/>
        </p:spPr>
        <p:txBody>
          <a:bodyPr vert="horz"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There is nothing we can do</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 xmlns:a16="http://schemas.microsoft.com/office/drawing/2014/main" id="{B1EDFE2B-C711-4966-B8BC-0811C1E48944}"/>
              </a:ext>
            </a:extLst>
          </p:cNvPr>
          <p:cNvSpPr txBox="1"/>
          <p:nvPr>
            <p:custDataLst>
              <p:tags r:id="rId5"/>
            </p:custDataLst>
          </p:nvPr>
        </p:nvSpPr>
        <p:spPr>
          <a:xfrm>
            <a:off x="2438400" y="3929063"/>
            <a:ext cx="8534400" cy="642938"/>
          </a:xfrm>
          <a:prstGeom prst="rect">
            <a:avLst/>
          </a:prstGeom>
          <a:noFill/>
        </p:spPr>
        <p:txBody>
          <a:bodyPr vert="horz"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We can augment the broker pattern by using some tactics for availability</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 xmlns:a16="http://schemas.microsoft.com/office/drawing/2014/main" id="{E70417DB-9DF2-4883-9C65-CE0EC5DEBF8A}"/>
              </a:ext>
            </a:extLst>
          </p:cNvPr>
          <p:cNvSpPr>
            <a:spLocks noChangeAspect="1"/>
          </p:cNvSpPr>
          <p:nvPr>
            <p:custDataLst>
              <p:tags r:id="rId6"/>
            </p:custDataLst>
          </p:nvPr>
        </p:nvSpPr>
        <p:spPr>
          <a:xfrm>
            <a:off x="1571625" y="3258137"/>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 xmlns:a16="http://schemas.microsoft.com/office/drawing/2014/main" id="{28F5FB9D-DEDE-4648-9B3B-7B4974DC2AD0}"/>
              </a:ext>
            </a:extLst>
          </p:cNvPr>
          <p:cNvSpPr>
            <a:spLocks noChangeAspect="1"/>
          </p:cNvSpPr>
          <p:nvPr>
            <p:custDataLst>
              <p:tags r:id="rId7"/>
            </p:custDataLst>
          </p:nvPr>
        </p:nvSpPr>
        <p:spPr>
          <a:xfrm>
            <a:off x="1571625" y="39933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 xmlns:a16="http://schemas.microsoft.com/office/drawing/2014/main" id="{7D4D6040-FF35-4B67-888B-2540527F98F5}"/>
              </a:ext>
            </a:extLst>
          </p:cNvPr>
          <p:cNvSpPr/>
          <p:nvPr>
            <p:custDataLst>
              <p:tags r:id="rId8"/>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Submit</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 name="文本框 1">
            <a:extLst>
              <a:ext uri="{FF2B5EF4-FFF2-40B4-BE49-F238E27FC236}">
                <a16:creationId xmlns="" xmlns:a16="http://schemas.microsoft.com/office/drawing/2014/main" id="{29424EE6-AA0A-4A6E-B707-AD850EE322B6}"/>
              </a:ext>
            </a:extLst>
          </p:cNvPr>
          <p:cNvSpPr txBox="1"/>
          <p:nvPr>
            <p:custDataLst>
              <p:tags r:id="rId9"/>
            </p:custDataLst>
          </p:nvPr>
        </p:nvSpPr>
        <p:spPr>
          <a:xfrm>
            <a:off x="2438400" y="4738430"/>
            <a:ext cx="8534400" cy="642938"/>
          </a:xfrm>
          <a:prstGeom prst="rect">
            <a:avLst/>
          </a:prstGeom>
          <a:noFill/>
        </p:spPr>
        <p:txBody>
          <a:bodyPr vert="horz"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Use another pattern</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3" name="椭圆 2">
            <a:extLst>
              <a:ext uri="{FF2B5EF4-FFF2-40B4-BE49-F238E27FC236}">
                <a16:creationId xmlns="" xmlns:a16="http://schemas.microsoft.com/office/drawing/2014/main" id="{74EB8794-9DCE-44E2-B1D0-5684FFB86764}"/>
              </a:ext>
            </a:extLst>
          </p:cNvPr>
          <p:cNvSpPr>
            <a:spLocks noChangeAspect="1"/>
          </p:cNvSpPr>
          <p:nvPr>
            <p:custDataLst>
              <p:tags r:id="rId10"/>
            </p:custDataLst>
          </p:nvPr>
        </p:nvSpPr>
        <p:spPr>
          <a:xfrm>
            <a:off x="1571625" y="4821452"/>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1" name="文本框 20">
            <a:extLst>
              <a:ext uri="{FF2B5EF4-FFF2-40B4-BE49-F238E27FC236}">
                <a16:creationId xmlns="" xmlns:a16="http://schemas.microsoft.com/office/drawing/2014/main" id="{2AE1E3E5-FCE9-4976-A9C0-2A2C3A4FD0B5}"/>
              </a:ext>
            </a:extLst>
          </p:cNvPr>
          <p:cNvSpPr txBox="1"/>
          <p:nvPr>
            <p:custDataLst>
              <p:tags r:id="rId11"/>
            </p:custDataLst>
          </p:nvPr>
        </p:nvSpPr>
        <p:spPr>
          <a:xfrm>
            <a:off x="12661900" y="6326832"/>
            <a:ext cx="3662680" cy="461665"/>
          </a:xfrm>
          <a:prstGeom prst="rect">
            <a:avLst/>
          </a:prstGeom>
          <a:solidFill>
            <a:srgbClr val="FBFAEF"/>
          </a:solidFill>
          <a:ln w="12700">
            <a:noFill/>
          </a:ln>
        </p:spPr>
        <p:txBody>
          <a:bodyPr vert="horz" rtlCol="0" anchor="ctr">
            <a:spAutoFit/>
          </a:bodyPr>
          <a:lstStyle/>
          <a:p>
            <a:r>
              <a:rPr 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Text\Image\Formula are allowed and all the content should be placed in this area</a:t>
            </a:r>
            <a:endParaRPr lang="x-none"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2" name="文本框 21">
            <a:extLst>
              <a:ext uri="{FF2B5EF4-FFF2-40B4-BE49-F238E27FC236}">
                <a16:creationId xmlns="" xmlns:a16="http://schemas.microsoft.com/office/drawing/2014/main" id="{8905E9B4-9AD9-4447-88C7-21300B02496D}"/>
              </a:ext>
            </a:extLst>
          </p:cNvPr>
          <p:cNvSpPr txBox="1"/>
          <p:nvPr>
            <p:custDataLst>
              <p:tags r:id="rId12"/>
            </p:custDataLst>
          </p:nvPr>
        </p:nvSpPr>
        <p:spPr>
          <a:xfrm>
            <a:off x="12827000" y="1270000"/>
            <a:ext cx="3332480" cy="1631216"/>
          </a:xfrm>
          <a:prstGeom prst="rect">
            <a:avLst/>
          </a:prstGeom>
          <a:noFill/>
        </p:spPr>
        <p:txBody>
          <a:bodyPr vert="horz" rtlCol="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For example, we can use the availability tactics “maintain multiple copies” – add more brokers to the system</a:t>
            </a:r>
            <a:endParaRPr kumimoji="0" lang="x-none" sz="20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grpSp>
        <p:nvGrpSpPr>
          <p:cNvPr id="14" name="组合 13">
            <a:extLst>
              <a:ext uri="{FF2B5EF4-FFF2-40B4-BE49-F238E27FC236}">
                <a16:creationId xmlns="" xmlns:a16="http://schemas.microsoft.com/office/drawing/2014/main" id="{AD6542D5-817E-4C64-818E-7FA5E9B3BDFB}"/>
              </a:ext>
            </a:extLst>
          </p:cNvPr>
          <p:cNvGrpSpPr/>
          <p:nvPr>
            <p:custDataLst>
              <p:tags r:id="rId13"/>
            </p:custDataLst>
          </p:nvPr>
        </p:nvGrpSpPr>
        <p:grpSpPr>
          <a:xfrm>
            <a:off x="12585700" y="0"/>
            <a:ext cx="3815080" cy="647700"/>
            <a:chOff x="12585700" y="0"/>
            <a:chExt cx="3815080" cy="647700"/>
          </a:xfrm>
        </p:grpSpPr>
        <p:sp>
          <p:nvSpPr>
            <p:cNvPr id="9" name="RemarkBack">
              <a:extLst>
                <a:ext uri="{FF2B5EF4-FFF2-40B4-BE49-F238E27FC236}">
                  <a16:creationId xmlns="" xmlns:a16="http://schemas.microsoft.com/office/drawing/2014/main" id="{DEC585C9-1FD8-46BB-8DFA-0AA5EB26E698}"/>
                </a:ext>
              </a:extLst>
            </p:cNvPr>
            <p:cNvSpPr/>
            <p:nvPr>
              <p:custDataLst>
                <p:tags r:id="rId20"/>
              </p:custDataLst>
            </p:nvPr>
          </p:nvSpPr>
          <p:spPr>
            <a:xfrm>
              <a:off x="12585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0" name="RemarkBlock">
              <a:extLst>
                <a:ext uri="{FF2B5EF4-FFF2-40B4-BE49-F238E27FC236}">
                  <a16:creationId xmlns="" xmlns:a16="http://schemas.microsoft.com/office/drawing/2014/main" id="{D27BE203-1BC0-447D-924F-097ED92304D7}"/>
                </a:ext>
              </a:extLst>
            </p:cNvPr>
            <p:cNvSpPr/>
            <p:nvPr>
              <p:custDataLst>
                <p:tags r:id="rId21"/>
              </p:custDataLst>
            </p:nvPr>
          </p:nvSpPr>
          <p:spPr>
            <a:xfrm>
              <a:off x="12585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3" name="RemarkTitleText">
              <a:extLst>
                <a:ext uri="{FF2B5EF4-FFF2-40B4-BE49-F238E27FC236}">
                  <a16:creationId xmlns="" xmlns:a16="http://schemas.microsoft.com/office/drawing/2014/main" id="{E3D0E973-F7EE-48E1-BBE0-52BFC3C12470}"/>
                </a:ext>
              </a:extLst>
            </p:cNvPr>
            <p:cNvSpPr txBox="1"/>
            <p:nvPr>
              <p:custDataLst>
                <p:tags r:id="rId22"/>
              </p:custDataLst>
            </p:nvPr>
          </p:nvSpPr>
          <p:spPr>
            <a:xfrm>
              <a:off x="12827000" y="0"/>
              <a:ext cx="1905000" cy="635000"/>
            </a:xfrm>
            <a:prstGeom prst="rect">
              <a:avLst/>
            </a:prstGeom>
            <a:noFill/>
          </p:spPr>
          <p:txBody>
            <a:bodyPr vert="horz" wrap="none" rtlCol="0" anchor="ctr" anchorCtr="0">
              <a:noAutofit/>
            </a:bodyPr>
            <a:lstStyle/>
            <a:p>
              <a:r>
                <a:rPr lang="en-AU"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Remark</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grpSp>
        <p:nvGrpSpPr>
          <p:cNvPr id="20" name="组合 19">
            <a:extLst>
              <a:ext uri="{FF2B5EF4-FFF2-40B4-BE49-F238E27FC236}">
                <a16:creationId xmlns="" xmlns:a16="http://schemas.microsoft.com/office/drawing/2014/main" id="{5A8C87FF-83F2-4FCF-A3B2-944A6150F0AC}"/>
              </a:ext>
            </a:extLst>
          </p:cNvPr>
          <p:cNvGrpSpPr/>
          <p:nvPr>
            <p:custDataLst>
              <p:tags r:id="rId14"/>
            </p:custDataLst>
          </p:nvPr>
        </p:nvGrpSpPr>
        <p:grpSpPr>
          <a:xfrm>
            <a:off x="0" y="0"/>
            <a:ext cx="12192000" cy="635000"/>
            <a:chOff x="0" y="0"/>
            <a:chExt cx="12192000" cy="635000"/>
          </a:xfrm>
        </p:grpSpPr>
        <p:sp>
          <p:nvSpPr>
            <p:cNvPr id="16" name="TitleBackground">
              <a:extLst>
                <a:ext uri="{FF2B5EF4-FFF2-40B4-BE49-F238E27FC236}">
                  <a16:creationId xmlns="" xmlns:a16="http://schemas.microsoft.com/office/drawing/2014/main" id="{088E6638-EAD0-4ADC-9F62-E75A2B5DF37B}"/>
                </a:ext>
              </a:extLst>
            </p:cNvPr>
            <p:cNvSpPr/>
            <p:nvPr>
              <p:custDataLst>
                <p:tags r:id="rId16"/>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7" name="ColorBlock">
              <a:extLst>
                <a:ext uri="{FF2B5EF4-FFF2-40B4-BE49-F238E27FC236}">
                  <a16:creationId xmlns="" xmlns:a16="http://schemas.microsoft.com/office/drawing/2014/main" id="{CCB5A534-A214-498F-A4F5-EE32432A63AD}"/>
                </a:ext>
              </a:extLst>
            </p:cNvPr>
            <p:cNvSpPr/>
            <p:nvPr>
              <p:custDataLst>
                <p:tags r:id="rId17"/>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8" name="TypeText">
              <a:extLst>
                <a:ext uri="{FF2B5EF4-FFF2-40B4-BE49-F238E27FC236}">
                  <a16:creationId xmlns="" xmlns:a16="http://schemas.microsoft.com/office/drawing/2014/main" id="{56AA3F97-3ABE-441D-8F6F-5153D5348C11}"/>
                </a:ext>
              </a:extLst>
            </p:cNvPr>
            <p:cNvSpPr txBox="1"/>
            <p:nvPr>
              <p:custDataLst>
                <p:tags r:id="rId18"/>
              </p:custDataLst>
            </p:nvPr>
          </p:nvSpPr>
          <p:spPr>
            <a:xfrm>
              <a:off x="254000" y="0"/>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Multiple Choice(single)</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TipText">
              <a:extLst>
                <a:ext uri="{FF2B5EF4-FFF2-40B4-BE49-F238E27FC236}">
                  <a16:creationId xmlns="" xmlns:a16="http://schemas.microsoft.com/office/drawing/2014/main" id="{8AC8DBF0-531D-40CA-9B86-CAD19B054A4B}"/>
                </a:ext>
              </a:extLst>
            </p:cNvPr>
            <p:cNvSpPr txBox="1"/>
            <p:nvPr>
              <p:custDataLst>
                <p:tags r:id="rId19"/>
              </p:custDataLst>
            </p:nvPr>
          </p:nvSpPr>
          <p:spPr>
            <a:xfrm>
              <a:off x="3022918" y="109220"/>
              <a:ext cx="2286000" cy="508000"/>
            </a:xfrm>
            <a:prstGeom prst="rect">
              <a:avLst/>
            </a:prstGeom>
            <a:noFill/>
          </p:spPr>
          <p:txBody>
            <a:bodyPr vert="horz" wrap="none" rtlCol="0" anchor="ctr" anchorCtr="0">
              <a:noAutofit/>
            </a:bodyPr>
            <a:lstStyle/>
            <a:p>
              <a:r>
                <a:rPr lang="en-AU"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 xmlns:a16="http://schemas.microsoft.com/office/drawing/2014/main" id="{DC45F850-DE77-4025-83E0-22F4EB62BA0B}"/>
              </a:ext>
            </a:extLst>
          </p:cNvPr>
          <p:cNvPicPr>
            <a:picLocks/>
          </p:cNvPicPr>
          <p:nvPr>
            <p:custDataLst>
              <p:tags r:id="rId15"/>
            </p:custDataLst>
          </p:nvPr>
        </p:nvPicPr>
        <p:blipFill>
          <a:blip r:embed="rId24">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3314476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Relationships Between Tactics and Patterns</a:t>
            </a:r>
          </a:p>
        </p:txBody>
      </p:sp>
      <p:sp>
        <p:nvSpPr>
          <p:cNvPr id="3" name="Content Placeholder 2"/>
          <p:cNvSpPr>
            <a:spLocks noGrp="1"/>
          </p:cNvSpPr>
          <p:nvPr>
            <p:ph idx="1"/>
          </p:nvPr>
        </p:nvSpPr>
        <p:spPr/>
        <p:txBody>
          <a:bodyPr>
            <a:normAutofit/>
          </a:bodyPr>
          <a:lstStyle/>
          <a:p>
            <a:r>
              <a:rPr lang="en-US" sz="3600" dirty="0"/>
              <a:t>Tactics Augment Patterns </a:t>
            </a:r>
          </a:p>
          <a:p>
            <a:pPr lvl="1"/>
            <a:r>
              <a:rPr lang="en-US" sz="3200" dirty="0"/>
              <a:t>Patterns</a:t>
            </a:r>
            <a:r>
              <a:rPr lang="en-US" sz="3200" baseline="0" dirty="0"/>
              <a:t> solve a specific problem but </a:t>
            </a:r>
            <a:r>
              <a:rPr lang="en-US" sz="3200" dirty="0"/>
              <a:t>may </a:t>
            </a:r>
            <a:r>
              <a:rPr lang="en-US" sz="3200" baseline="0" dirty="0"/>
              <a:t>have weaknesses with respect to other qualities.</a:t>
            </a:r>
          </a:p>
          <a:p>
            <a:pPr lvl="1"/>
            <a:r>
              <a:rPr lang="en-US" sz="3200" baseline="0" dirty="0"/>
              <a:t>Consider the broker pattern</a:t>
            </a:r>
          </a:p>
          <a:p>
            <a:pPr lvl="2"/>
            <a:r>
              <a:rPr lang="en-US" sz="2800" baseline="0" dirty="0"/>
              <a:t>May have performance bottlenecks</a:t>
            </a:r>
          </a:p>
          <a:p>
            <a:pPr lvl="2"/>
            <a:r>
              <a:rPr lang="en-US" sz="2800" baseline="0" dirty="0"/>
              <a:t>May have a single point of failure</a:t>
            </a:r>
          </a:p>
          <a:p>
            <a:pPr lvl="1"/>
            <a:r>
              <a:rPr lang="en-US" sz="3200" dirty="0"/>
              <a:t>We can solve these problems by using tactics such as</a:t>
            </a:r>
          </a:p>
          <a:p>
            <a:pPr lvl="2"/>
            <a:r>
              <a:rPr lang="en-US" sz="2800" dirty="0"/>
              <a:t>Increase resources will help performance</a:t>
            </a:r>
          </a:p>
          <a:p>
            <a:pPr lvl="2"/>
            <a:r>
              <a:rPr lang="en-US" sz="2800" dirty="0"/>
              <a:t>Maintain multiple copies will help availability</a:t>
            </a:r>
          </a:p>
          <a:p>
            <a:pPr lvl="2"/>
            <a:endParaRPr lang="en-US" sz="2800" baseline="0" dirty="0"/>
          </a:p>
        </p:txBody>
      </p:sp>
      <p:sp>
        <p:nvSpPr>
          <p:cNvPr id="4" name="Footer Placeholder 3"/>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Software Architecture</a:t>
            </a:r>
            <a:endParaRPr lang="en-AU" dirty="0"/>
          </a:p>
        </p:txBody>
      </p:sp>
    </p:spTree>
    <p:extLst>
      <p:ext uri="{BB962C8B-B14F-4D97-AF65-F5344CB8AC3E}">
        <p14:creationId xmlns:p14="http://schemas.microsoft.com/office/powerpoint/2010/main" val="26126954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OBLEMHASREMARK" val="True"/>
  <p:tag name="PROBLEMREMARK" val="For example, we can use the availability tactics “maintain multiple copies” – add more brokers to the system"/>
  <p:tag name="RAINPROBLEMTYPE" val="Polling"/>
  <p:tag name="RAINPROBLEM" val="Polling"/>
  <p:tag name="ANONYMOUSPOLLING" val="False"/>
  <p:tag name="PROBLEMSCORE" val="0.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Polling"/>
</p:tagLst>
</file>

<file path=ppt/tags/tag10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0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1.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10.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HASREMARK" val="True"/>
  <p:tag name="PROBLEMREMARK" val="Address the problem of the efficient use of resources side-effect  by applying relevant performance tactics"/>
  <p:tag name="PROBLEMVOICEALLOWED" val="False"/>
</p:tagLst>
</file>

<file path=ppt/tags/tag111.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1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1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14.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115.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16.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1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2.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2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2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Polling"/>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xml><?xml version="1.0" encoding="utf-8"?>
<p:tagLst xmlns:a="http://schemas.openxmlformats.org/drawingml/2006/main" xmlns:r="http://schemas.openxmlformats.org/officeDocument/2006/relationships" xmlns:p="http://schemas.openxmlformats.org/presentationml/2006/main">
  <p:tag name="RAINPROBLEMTYPE" val="ProblemTypeMarker"/>
  <p:tag name="RAINPROBLEM" val="PollingAnsw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2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3.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For example, we can use the availability tactics “maintain multiple copies” – add more brokers to the system"/>
</p:tagLst>
</file>

<file path=ppt/tags/tag24.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3.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34.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3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5.xml><?xml version="1.0" encoding="utf-8"?>
<p:tagLst xmlns:a="http://schemas.openxmlformats.org/drawingml/2006/main" xmlns:r="http://schemas.openxmlformats.org/officeDocument/2006/relationships" xmlns:p="http://schemas.openxmlformats.org/presentationml/2006/main">
  <p:tag name="PROBLEMREMARK" val="For example, we can use the availability tactics “maintain multiple copies” – add more brokers to the system"/>
  <p:tag name="PROBLEMHASREMARK" val="False"/>
  <p:tag name="RAINPROBLEMTYPE" val="Polling"/>
  <p:tag name="RAINPROBLEM" val="Polling"/>
  <p:tag name="ANONYMOUSPOLLING" val="False"/>
  <p:tag name="PROBLEMSCORE" val="0.0"/>
</p:tagLst>
</file>

<file path=ppt/tags/tag46.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4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Polling"/>
</p:tagLst>
</file>

<file path=ppt/tags/tag5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5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Polling"/>
</p:tagLst>
</file>

<file path=ppt/tags/tag53.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5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Polling"/>
</p:tagLst>
</file>

<file path=ppt/tags/tag5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Polling"/>
</p:tagLst>
</file>

<file path=ppt/tags/tag60.xml><?xml version="1.0" encoding="utf-8"?>
<p:tagLst xmlns:a="http://schemas.openxmlformats.org/drawingml/2006/main" xmlns:r="http://schemas.openxmlformats.org/officeDocument/2006/relationships" xmlns:p="http://schemas.openxmlformats.org/presentationml/2006/main">
  <p:tag name="RAINPROBLEMTYPE" val="ProblemTypeMarker"/>
  <p:tag name="RAINPROBLEM" val="PollingAnswer"/>
</p:tagLst>
</file>

<file path=ppt/tags/tag6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6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6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64.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REMARK" val="For example, we can use the availability tactics “maintain multiple copies” – add more brokers to the system"/>
  <p:tag name="PROBLEMHASREMARK" val="False"/>
</p:tagLst>
</file>

<file path=ppt/tags/tag65.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6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6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7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7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72.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7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7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Polling"/>
</p:tagLst>
</file>

<file path=ppt/tags/tag8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3.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8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86.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8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8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3.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HASREMARK" val="True"/>
  <p:tag name="PROBLEMVOICEALLOWED" val="False"/>
  <p:tag name="PROBLEMREMARK" val="Yes, for example, cost: increased resources cost more&#10;performance: how to utilize the increase resources efficiently?&#10;"/>
</p:tagLst>
</file>

<file path=ppt/tags/tag94.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9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9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97.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98.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99.xml><?xml version="1.0" encoding="utf-8"?>
<p:tagLst xmlns:a="http://schemas.openxmlformats.org/drawingml/2006/main" xmlns:r="http://schemas.openxmlformats.org/officeDocument/2006/relationships" xmlns:p="http://schemas.openxmlformats.org/presentationml/2006/main">
  <p:tag name="RAINPROBLEM" val="ProblemRemark"/>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6983</TotalTime>
  <Words>1492</Words>
  <Application>Microsoft Office PowerPoint</Application>
  <PresentationFormat>Custom</PresentationFormat>
  <Paragraphs>269</Paragraphs>
  <Slides>31</Slides>
  <Notes>12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3" baseType="lpstr">
      <vt:lpstr>Office Theme</vt:lpstr>
      <vt:lpstr>Visio</vt:lpstr>
      <vt:lpstr>Software Architecture</vt:lpstr>
      <vt:lpstr>Relationships Between Tactics and Patterns</vt:lpstr>
      <vt:lpstr>Relationships Between Tactics and Patterns</vt:lpstr>
      <vt:lpstr>Relationships Between Tactics and Patterns</vt:lpstr>
      <vt:lpstr>Relationships Between Tactics and Patterns</vt:lpstr>
      <vt:lpstr>Example</vt:lpstr>
      <vt:lpstr>PowerPoint Presentation</vt:lpstr>
      <vt:lpstr>PowerPoint Presentation</vt:lpstr>
      <vt:lpstr>Relationships Between Tactics and Patterns</vt:lpstr>
      <vt:lpstr>PowerPoint Presentation</vt:lpstr>
      <vt:lpstr>Tactics and Interactions</vt:lpstr>
      <vt:lpstr>Tactics and Interactions - example</vt:lpstr>
      <vt:lpstr>Tactics and Interactions - example</vt:lpstr>
      <vt:lpstr>Tactics and Interactions  - example</vt:lpstr>
      <vt:lpstr>Tactics and Interactions - example</vt:lpstr>
      <vt:lpstr>PowerPoint Presentation</vt:lpstr>
      <vt:lpstr>PowerPoint Presentation</vt:lpstr>
      <vt:lpstr>PowerPoint Presentation</vt:lpstr>
      <vt:lpstr>Tactics and Interactions - example</vt:lpstr>
      <vt:lpstr>PowerPoint Presentation</vt:lpstr>
      <vt:lpstr>Tactics and Interactions - example</vt:lpstr>
      <vt:lpstr>Tactics and Interactions - example</vt:lpstr>
      <vt:lpstr>Tactics and Interactions - example</vt:lpstr>
      <vt:lpstr>PowerPoint Presentation</vt:lpstr>
      <vt:lpstr>Tactics and Interactions - example</vt:lpstr>
      <vt:lpstr>Tactics and Interactions - example</vt:lpstr>
      <vt:lpstr>Tactics and Interactions - example</vt:lpstr>
      <vt:lpstr>Tactics and Interactions - example</vt:lpstr>
      <vt:lpstr>How Does This Process End?</vt:lpstr>
      <vt:lpstr>How Does This Process End?</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COMP3028_Spring2023_Patterns and tactics_part 2</dc:title>
  <dc:creator>Joanna Siebert</dc:creator>
  <cp:lastModifiedBy>lenovo</cp:lastModifiedBy>
  <cp:revision>391</cp:revision>
  <cp:lastPrinted>2023-02-23T06:49:27Z</cp:lastPrinted>
  <dcterms:created xsi:type="dcterms:W3CDTF">2020-03-15T08:11:10Z</dcterms:created>
  <dcterms:modified xsi:type="dcterms:W3CDTF">2023-03-31T06:56:55Z</dcterms:modified>
</cp:coreProperties>
</file>