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86" r:id="rId2"/>
    <p:sldId id="2096" r:id="rId3"/>
    <p:sldId id="2097" r:id="rId4"/>
    <p:sldId id="2098" r:id="rId5"/>
    <p:sldId id="2099" r:id="rId6"/>
    <p:sldId id="2100" r:id="rId7"/>
    <p:sldId id="2101" r:id="rId8"/>
    <p:sldId id="2102" r:id="rId9"/>
    <p:sldId id="2103" r:id="rId10"/>
    <p:sldId id="2104" r:id="rId11"/>
    <p:sldId id="2105" r:id="rId12"/>
    <p:sldId id="2207" r:id="rId13"/>
    <p:sldId id="2106" r:id="rId14"/>
    <p:sldId id="2140" r:id="rId15"/>
    <p:sldId id="2107" r:id="rId16"/>
    <p:sldId id="2108" r:id="rId17"/>
    <p:sldId id="2109" r:id="rId18"/>
    <p:sldId id="2110" r:id="rId19"/>
    <p:sldId id="2111" r:id="rId20"/>
    <p:sldId id="2112" r:id="rId21"/>
    <p:sldId id="2113" r:id="rId22"/>
    <p:sldId id="2114" r:id="rId23"/>
    <p:sldId id="2115" r:id="rId24"/>
    <p:sldId id="2116" r:id="rId25"/>
    <p:sldId id="2117" r:id="rId26"/>
    <p:sldId id="2118" r:id="rId27"/>
    <p:sldId id="2119" r:id="rId28"/>
    <p:sldId id="2120" r:id="rId29"/>
    <p:sldId id="2121" r:id="rId30"/>
    <p:sldId id="2122" r:id="rId31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57" y="-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31/03/2023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89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tmp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1.tmp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ASRs from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Stakeholders</a:t>
            </a:r>
            <a:r>
              <a:rPr lang="en-US" dirty="0"/>
              <a:t> often have no idea what QAs they want in a system</a:t>
            </a:r>
          </a:p>
          <a:p>
            <a:pPr lvl="1"/>
            <a:r>
              <a:rPr lang="en-US" dirty="0"/>
              <a:t>if you insist on quantitative QA requirements, you’re likely to get numbers that are arbitrary. </a:t>
            </a:r>
          </a:p>
          <a:p>
            <a:pPr lvl="1"/>
            <a:r>
              <a:rPr lang="en-US" dirty="0"/>
              <a:t>at least some of those requirements will be very difficult to satisfy. </a:t>
            </a:r>
          </a:p>
          <a:p>
            <a:r>
              <a:rPr lang="en-US" b="1" dirty="0">
                <a:solidFill>
                  <a:schemeClr val="tx2"/>
                </a:solidFill>
              </a:rPr>
              <a:t>Architects</a:t>
            </a:r>
            <a:r>
              <a:rPr lang="en-US" dirty="0"/>
              <a:t> often have very good ideas about what QAs are reasonable to provide. </a:t>
            </a:r>
          </a:p>
          <a:p>
            <a:r>
              <a:rPr lang="en-US" b="1" dirty="0">
                <a:solidFill>
                  <a:srgbClr val="C00000"/>
                </a:solidFill>
              </a:rPr>
              <a:t>Interviewing the stakeholders </a:t>
            </a:r>
            <a:r>
              <a:rPr lang="en-US" dirty="0"/>
              <a:t>is the surest way to learn what they know and need.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65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B133FBD-F0FF-4577-94A2-F0DA88CCBDC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“The system shall meet users’ performance expectations”-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this is an example of a poorly captured quality attribute requirement. Do you know a tool to help us express quality requirements in a better way?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B974B42-28EA-4A48-8A55-ADF195F7F0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No, there is no better way.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87C8E72-39F6-432D-9F44-3D29507BAE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There should be a better way, but I do not know how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9CD7DA8-326E-49E6-98CC-302B6BC18DD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 – use a quality attribute scenario and make sure all 6 parts are included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DC1416A8-0305-4F73-B7E4-B90E04A56BB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00623065-567D-4A8C-86C3-E00833EF2BD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B85BFB0-A4F7-42A9-B0FE-6DB25DCFE15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BBF4ABBE-48E0-42FF-A431-29B85A67026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4" name="Group 13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 answer(s) at most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E0D9C4E-F9A7-4E0E-960D-D8554D8CA088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813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B133FBD-F0FF-4577-94A2-F0DA88CCBDC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“The system shall meet users’ performance expectations”-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this is an example of a poorly captured quality attribute requirement. Do you know a tool to help us express quality requirements in a better way?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B974B42-28EA-4A48-8A55-ADF195F7F0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No, there is no better way.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87C8E72-39F6-432D-9F44-3D29507BAE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There should be a better way, but I do not know how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9CD7DA8-326E-49E6-98CC-302B6BC18DD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 – use </a:t>
            </a:r>
            <a:r>
              <a:rPr lang="en-AU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quality attribute scenario 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and make sure all 6 parts are included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DC1416A8-0305-4F73-B7E4-B90E04A56BB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00623065-567D-4A8C-86C3-E00833EF2BD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B85BFB0-A4F7-42A9-B0FE-6DB25DCFE15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BBF4ABBE-48E0-42FF-A431-29B85A67026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2695D41B-7A67-43F9-841A-9EC0B5039CF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="" xmlns:a16="http://schemas.microsoft.com/office/drawing/2014/main" id="{61FE3CF2-B883-4597-8DE2-375AE770038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="" xmlns:a16="http://schemas.microsoft.com/office/drawing/2014/main" id="{5A229333-DFF0-41D4-AEB1-31B1C3DB115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="" xmlns:a16="http://schemas.microsoft.com/office/drawing/2014/main" id="{9E2EB39B-1BEB-4CB3-A1D2-D8DDF75F45BF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="" xmlns:a16="http://schemas.microsoft.com/office/drawing/2014/main" id="{F78754E6-4DD1-410B-AD15-F8BC33A778B5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022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E0D9C4E-F9A7-4E0E-960D-D8554D8CA088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994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ASRs from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results of stakeholder interviews </a:t>
            </a:r>
            <a:r>
              <a:rPr lang="en-US" dirty="0"/>
              <a:t>should include</a:t>
            </a:r>
          </a:p>
          <a:p>
            <a:pPr lvl="1"/>
            <a:r>
              <a:rPr lang="en-US" dirty="0"/>
              <a:t>a list of </a:t>
            </a:r>
            <a:r>
              <a:rPr lang="en-US" dirty="0">
                <a:solidFill>
                  <a:srgbClr val="C00000"/>
                </a:solidFill>
              </a:rPr>
              <a:t>architectural drivers 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QA scenarios </a:t>
            </a:r>
            <a:r>
              <a:rPr lang="en-US" dirty="0"/>
              <a:t>that the stakeholders (as a group) prioritized. </a:t>
            </a:r>
          </a:p>
          <a:p>
            <a:r>
              <a:rPr lang="en-US" dirty="0"/>
              <a:t>This information can be used to: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refine</a:t>
            </a:r>
            <a:r>
              <a:rPr lang="en-US" dirty="0"/>
              <a:t> system and software </a:t>
            </a:r>
            <a:r>
              <a:rPr lang="en-US" dirty="0">
                <a:solidFill>
                  <a:srgbClr val="C00000"/>
                </a:solidFill>
              </a:rPr>
              <a:t>requirements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understand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clarify</a:t>
            </a:r>
            <a:r>
              <a:rPr lang="en-US" dirty="0"/>
              <a:t> the system’s </a:t>
            </a:r>
            <a:r>
              <a:rPr lang="en-US" dirty="0">
                <a:solidFill>
                  <a:srgbClr val="C00000"/>
                </a:solidFill>
              </a:rPr>
              <a:t>architectural drivers</a:t>
            </a:r>
          </a:p>
          <a:p>
            <a:pPr lvl="1"/>
            <a:r>
              <a:rPr lang="en-US" dirty="0"/>
              <a:t>provide rationale for why the architect subsequently made certain design decisions</a:t>
            </a:r>
          </a:p>
          <a:p>
            <a:pPr lvl="1"/>
            <a:r>
              <a:rPr lang="en-US" dirty="0"/>
              <a:t>guide the development of prototypes and simulations</a:t>
            </a:r>
          </a:p>
          <a:p>
            <a:pPr lvl="1"/>
            <a:r>
              <a:rPr lang="en-US" dirty="0"/>
              <a:t>influence </a:t>
            </a:r>
            <a:r>
              <a:rPr lang="en-US" dirty="0">
                <a:solidFill>
                  <a:srgbClr val="C00000"/>
                </a:solidFill>
              </a:rPr>
              <a:t>the order </a:t>
            </a:r>
            <a:r>
              <a:rPr lang="en-US" dirty="0"/>
              <a:t>in which the </a:t>
            </a:r>
            <a:r>
              <a:rPr lang="en-US" dirty="0">
                <a:solidFill>
                  <a:srgbClr val="C00000"/>
                </a:solidFill>
              </a:rPr>
              <a:t>architecture is developed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4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QAW is a facilitated, </a:t>
            </a:r>
            <a:r>
              <a:rPr lang="en-US" dirty="0">
                <a:solidFill>
                  <a:srgbClr val="FF0000"/>
                </a:solidFill>
              </a:rPr>
              <a:t>stakeholder-focused</a:t>
            </a:r>
            <a:r>
              <a:rPr lang="en-US" dirty="0"/>
              <a:t> method to generate, prioritize, and refine </a:t>
            </a:r>
            <a:r>
              <a:rPr lang="en-US" b="1" dirty="0">
                <a:solidFill>
                  <a:schemeClr val="tx2"/>
                </a:solidFill>
              </a:rPr>
              <a:t>quality attribute scenarios </a:t>
            </a:r>
            <a:r>
              <a:rPr lang="en-US" dirty="0"/>
              <a:t>before the software architecture is completed.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276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</a:t>
            </a:r>
            <a:r>
              <a:rPr lang="en-US" dirty="0"/>
              <a:t>Scenario: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Our vehicle information system </a:t>
            </a:r>
            <a:r>
              <a:rPr lang="en-US" dirty="0"/>
              <a:t>sends our current location to </a:t>
            </a:r>
            <a:r>
              <a:rPr lang="en-US" dirty="0">
                <a:solidFill>
                  <a:schemeClr val="tx2"/>
                </a:solidFill>
              </a:rPr>
              <a:t>the traffic monitoring system</a:t>
            </a:r>
            <a:r>
              <a:rPr lang="en-US" dirty="0"/>
              <a:t>.</a:t>
            </a:r>
          </a:p>
          <a:p>
            <a:r>
              <a:rPr lang="en-US" dirty="0"/>
              <a:t>The traffic monitoring system combines our location with other information, overlays this information on a Google Map, and </a:t>
            </a:r>
            <a:r>
              <a:rPr lang="en-US" b="1" i="1" dirty="0"/>
              <a:t>broadcasts</a:t>
            </a:r>
            <a:r>
              <a:rPr lang="en-US" dirty="0"/>
              <a:t> it.</a:t>
            </a:r>
          </a:p>
          <a:p>
            <a:r>
              <a:rPr lang="en-US" dirty="0"/>
              <a:t>Our location information is correctly included with a probability of 99.9%.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35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Scenario: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developer wishes to change the user interface by modifying the code at design time. The modifications are made with no side effects within three hours.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Stimulus</a:t>
            </a:r>
            <a:r>
              <a:rPr lang="en-US" sz="2600" dirty="0"/>
              <a:t> – Wishes to change UI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Artifact </a:t>
            </a:r>
            <a:r>
              <a:rPr lang="en-US" sz="2600" dirty="0"/>
              <a:t>– Code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Environment</a:t>
            </a:r>
            <a:r>
              <a:rPr lang="en-US" sz="2600" dirty="0"/>
              <a:t>: Design time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Response</a:t>
            </a:r>
            <a:r>
              <a:rPr lang="en-US" sz="2600" dirty="0"/>
              <a:t> – Change made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Response measure</a:t>
            </a:r>
            <a:r>
              <a:rPr lang="en-US" sz="2600" dirty="0"/>
              <a:t> – No side effects in three hours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Source</a:t>
            </a:r>
            <a:r>
              <a:rPr lang="en-US" sz="2600" dirty="0"/>
              <a:t> - Developer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59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Scenario: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initiate transactions under normal operations. </a:t>
            </a:r>
            <a:r>
              <a:rPr lang="en-US" b="1" dirty="0">
                <a:solidFill>
                  <a:schemeClr val="tx2"/>
                </a:solidFill>
              </a:rPr>
              <a:t>The system </a:t>
            </a:r>
            <a:r>
              <a:rPr lang="en-US" dirty="0"/>
              <a:t>processes the transactions with an average latency of two seconds.</a:t>
            </a:r>
          </a:p>
          <a:p>
            <a:pPr lvl="1"/>
            <a:r>
              <a:rPr lang="en-US" dirty="0"/>
              <a:t>Stimulus: transaction arrivals</a:t>
            </a:r>
          </a:p>
          <a:p>
            <a:pPr lvl="1"/>
            <a:r>
              <a:rPr lang="en-US" altLang="zh-CN" dirty="0"/>
              <a:t>Source: users</a:t>
            </a:r>
          </a:p>
          <a:p>
            <a:pPr lvl="1"/>
            <a:r>
              <a:rPr lang="en-US" dirty="0"/>
              <a:t>Artifact: </a:t>
            </a:r>
            <a:r>
              <a:rPr lang="en-US" b="1" dirty="0">
                <a:solidFill>
                  <a:schemeClr val="tx2"/>
                </a:solidFill>
              </a:rPr>
              <a:t>the system</a:t>
            </a:r>
          </a:p>
          <a:p>
            <a:pPr lvl="1"/>
            <a:r>
              <a:rPr lang="en-US" dirty="0"/>
              <a:t>Response: process the transactions</a:t>
            </a:r>
          </a:p>
          <a:p>
            <a:pPr lvl="1"/>
            <a:r>
              <a:rPr lang="en-US" dirty="0"/>
              <a:t>Response measure: average latency of two seconds</a:t>
            </a:r>
          </a:p>
          <a:p>
            <a:pPr lvl="1"/>
            <a:r>
              <a:rPr lang="en-US" dirty="0"/>
              <a:t>Environment: under normal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17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Attribute Scenario: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A disgruntled employee from a remote location attempts to modify the pay rate table during normal operations. The system maintains an audit trail and the correct data is restored within a day.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</a:t>
            </a:r>
            <a:r>
              <a:rPr lang="en-AU" dirty="0"/>
              <a:t>: unauthorized attempts to modify the pay rate table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Stimulus source</a:t>
            </a:r>
            <a:r>
              <a:rPr lang="en-AU" dirty="0"/>
              <a:t>: a disgruntled employee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Artifact</a:t>
            </a:r>
            <a:r>
              <a:rPr lang="en-US" dirty="0"/>
              <a:t>: the system with pay rate table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Environment</a:t>
            </a:r>
            <a:r>
              <a:rPr lang="en-US" dirty="0"/>
              <a:t>: during normal operation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</a:t>
            </a:r>
            <a:r>
              <a:rPr lang="en-US" dirty="0"/>
              <a:t>: maintains an audit trail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Response measure</a:t>
            </a:r>
            <a:r>
              <a:rPr lang="en-US" dirty="0"/>
              <a:t>: correct data is restored within a day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3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Quality Attribute Scenario: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downloads a new application and is using it productively after two minutes of experimentation.</a:t>
            </a:r>
          </a:p>
          <a:p>
            <a:pPr lvl="1"/>
            <a:r>
              <a:rPr lang="en-US" dirty="0"/>
              <a:t>Source: user</a:t>
            </a:r>
          </a:p>
          <a:p>
            <a:pPr lvl="1"/>
            <a:r>
              <a:rPr lang="en-US" dirty="0"/>
              <a:t>Stimulus: download a new application</a:t>
            </a:r>
          </a:p>
          <a:p>
            <a:pPr lvl="1"/>
            <a:r>
              <a:rPr lang="en-US" dirty="0"/>
              <a:t>Artifact: system</a:t>
            </a:r>
          </a:p>
          <a:p>
            <a:pPr lvl="1"/>
            <a:r>
              <a:rPr lang="en-US" dirty="0"/>
              <a:t>Environment: runtime</a:t>
            </a:r>
          </a:p>
          <a:p>
            <a:pPr lvl="1"/>
            <a:r>
              <a:rPr lang="en-US" dirty="0"/>
              <a:t>Response: user uses application productively</a:t>
            </a:r>
          </a:p>
          <a:p>
            <a:pPr lvl="1"/>
            <a:r>
              <a:rPr lang="en-US" dirty="0"/>
              <a:t>Response measure: within two minutes of experimentation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4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Designing for architecturally significant requirements</a:t>
            </a:r>
            <a:endParaRPr lang="en-GB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6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QAW is a facilitated, </a:t>
            </a:r>
            <a:r>
              <a:rPr lang="en-US" dirty="0">
                <a:solidFill>
                  <a:srgbClr val="FF0000"/>
                </a:solidFill>
              </a:rPr>
              <a:t>stakeholder-focused</a:t>
            </a:r>
            <a:r>
              <a:rPr lang="en-US" dirty="0"/>
              <a:t> method to generate, prioritize, and refine </a:t>
            </a:r>
            <a:r>
              <a:rPr lang="en-US" b="1" dirty="0">
                <a:solidFill>
                  <a:schemeClr val="tx2"/>
                </a:solidFill>
              </a:rPr>
              <a:t>quality attribute scenarios </a:t>
            </a:r>
            <a:r>
              <a:rPr lang="en-US" dirty="0"/>
              <a:t>before the software architecture is completed.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165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QAW Presentation and Introductions.</a:t>
            </a:r>
            <a:r>
              <a:rPr lang="en-US" dirty="0"/>
              <a:t> </a:t>
            </a:r>
          </a:p>
          <a:p>
            <a:pPr lvl="1"/>
            <a:r>
              <a:rPr lang="en-US" sz="2200" dirty="0"/>
              <a:t>QAW facilitators describe the </a:t>
            </a:r>
            <a:r>
              <a:rPr lang="en-US" sz="2200" dirty="0">
                <a:solidFill>
                  <a:srgbClr val="C00000"/>
                </a:solidFill>
              </a:rPr>
              <a:t>motivation</a:t>
            </a:r>
            <a:r>
              <a:rPr lang="en-US" sz="2200" dirty="0"/>
              <a:t> for the QAW and explain </a:t>
            </a:r>
            <a:r>
              <a:rPr lang="en-US" sz="2200" dirty="0">
                <a:solidFill>
                  <a:srgbClr val="C00000"/>
                </a:solidFill>
              </a:rPr>
              <a:t>each step</a:t>
            </a:r>
            <a:r>
              <a:rPr lang="en-US" sz="2200" dirty="0"/>
              <a:t> of the QAW.</a:t>
            </a:r>
          </a:p>
          <a:p>
            <a:r>
              <a:rPr lang="en-US" b="1" dirty="0"/>
              <a:t>Step 2: Business/Mission Presentation.</a:t>
            </a:r>
            <a:r>
              <a:rPr lang="en-US" dirty="0"/>
              <a:t> </a:t>
            </a:r>
          </a:p>
          <a:p>
            <a:pPr lvl="1"/>
            <a:r>
              <a:rPr lang="en-US" sz="2200" dirty="0"/>
              <a:t>The stakeholder representing the business concerns presents the </a:t>
            </a:r>
            <a:r>
              <a:rPr lang="en-US" sz="2200" dirty="0">
                <a:solidFill>
                  <a:srgbClr val="C00000"/>
                </a:solidFill>
              </a:rPr>
              <a:t>system’s business context</a:t>
            </a:r>
            <a:r>
              <a:rPr lang="en-US" sz="2200" dirty="0"/>
              <a:t>, broad </a:t>
            </a:r>
            <a:r>
              <a:rPr lang="en-US" sz="2200" dirty="0">
                <a:solidFill>
                  <a:srgbClr val="C00000"/>
                </a:solidFill>
              </a:rPr>
              <a:t>functional requirements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constraints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C00000"/>
                </a:solidFill>
              </a:rPr>
              <a:t>known quality attribute requirements</a:t>
            </a:r>
            <a:r>
              <a:rPr lang="en-US" sz="2200" dirty="0"/>
              <a:t>. </a:t>
            </a:r>
          </a:p>
          <a:p>
            <a:pPr lvl="1"/>
            <a:r>
              <a:rPr lang="en-US" sz="2200" dirty="0"/>
              <a:t>The quality attributes will be derived largely from the business/mission needs</a:t>
            </a:r>
          </a:p>
          <a:p>
            <a:r>
              <a:rPr lang="en-US" b="1" dirty="0"/>
              <a:t>Step 3: Architectural Plan Presentation.</a:t>
            </a:r>
          </a:p>
          <a:p>
            <a:pPr lvl="1"/>
            <a:r>
              <a:rPr lang="en-US" sz="2200" dirty="0"/>
              <a:t>The architect will present the </a:t>
            </a:r>
            <a:r>
              <a:rPr lang="en-US" sz="2200" dirty="0">
                <a:solidFill>
                  <a:srgbClr val="C00000"/>
                </a:solidFill>
              </a:rPr>
              <a:t>system architectural plans</a:t>
            </a:r>
          </a:p>
          <a:p>
            <a:pPr lvl="1"/>
            <a:r>
              <a:rPr lang="en-US" sz="2200" dirty="0"/>
              <a:t>This lets stakeholders know the current architectural thinking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4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4: Identification of Architectural Drivers.</a:t>
            </a:r>
          </a:p>
          <a:p>
            <a:pPr lvl="1"/>
            <a:r>
              <a:rPr lang="en-US" altLang="zh-CN" dirty="0"/>
              <a:t>The facilitators will share </a:t>
            </a:r>
            <a:r>
              <a:rPr lang="en-US" altLang="zh-CN" b="1" dirty="0">
                <a:solidFill>
                  <a:srgbClr val="C00000"/>
                </a:solidFill>
              </a:rPr>
              <a:t>their list of key architectural drivers</a:t>
            </a:r>
            <a:r>
              <a:rPr lang="en-US" altLang="zh-CN" dirty="0"/>
              <a:t> assembled during Steps 2 and 3, </a:t>
            </a:r>
          </a:p>
          <a:p>
            <a:pPr lvl="1"/>
            <a:r>
              <a:rPr lang="en-US" altLang="zh-CN" b="1" dirty="0">
                <a:solidFill>
                  <a:schemeClr val="tx2"/>
                </a:solidFill>
              </a:rPr>
              <a:t>Architectural drivers </a:t>
            </a:r>
            <a:r>
              <a:rPr lang="en-US" altLang="zh-CN" dirty="0"/>
              <a:t>includes overall requirements, business drivers, constraints, and quality attributes. </a:t>
            </a:r>
          </a:p>
          <a:p>
            <a:pPr lvl="1"/>
            <a:r>
              <a:rPr lang="en-US" altLang="zh-CN" dirty="0"/>
              <a:t>ask the stakeholders for clarifications, additions, deletions, and corrections, and </a:t>
            </a:r>
            <a:r>
              <a:rPr lang="en-US" altLang="zh-CN" b="1" dirty="0">
                <a:solidFill>
                  <a:schemeClr val="tx2"/>
                </a:solidFill>
              </a:rPr>
              <a:t>achieve a consensus </a:t>
            </a:r>
            <a:r>
              <a:rPr lang="en-US" altLang="zh-CN" dirty="0"/>
              <a:t>on the architectural drivers 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08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5: Scenario Brainstorming. 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C00000"/>
                </a:solidFill>
              </a:rPr>
              <a:t>stakeholder expresses a scenario </a:t>
            </a:r>
            <a:r>
              <a:rPr lang="en-US" dirty="0"/>
              <a:t>representing his or her concerns with respect to the system. </a:t>
            </a:r>
          </a:p>
          <a:p>
            <a:pPr lvl="1"/>
            <a:r>
              <a:rPr lang="en-US" dirty="0"/>
              <a:t>Facilitators ensure that each scenario has </a:t>
            </a:r>
            <a:r>
              <a:rPr lang="en-US" dirty="0">
                <a:solidFill>
                  <a:srgbClr val="C00000"/>
                </a:solidFill>
              </a:rPr>
              <a:t>an explicit stimulus and response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Make at least </a:t>
            </a:r>
            <a:r>
              <a:rPr lang="en-US" b="1" dirty="0">
                <a:solidFill>
                  <a:schemeClr val="tx2"/>
                </a:solidFill>
              </a:rPr>
              <a:t>one representative scenario </a:t>
            </a:r>
            <a:r>
              <a:rPr lang="en-US" dirty="0"/>
              <a:t>for each architectural driver listed in Step 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05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6: Scenario Consolidation.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Similar scenarios are consolidated where reasonable. </a:t>
            </a:r>
          </a:p>
          <a:p>
            <a:r>
              <a:rPr lang="en-US" b="1" dirty="0"/>
              <a:t>Step 7: Scenario Prioritization.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Allocating each stakeholder a number of votes equal to 30 percent of the total number of scenarios</a:t>
            </a:r>
          </a:p>
          <a:p>
            <a:pPr lvl="1"/>
            <a:r>
              <a:rPr lang="en-US" dirty="0"/>
              <a:t>Each stakeholder allocate their votes to scenario</a:t>
            </a:r>
          </a:p>
          <a:p>
            <a:r>
              <a:rPr lang="en-US" b="1" dirty="0"/>
              <a:t>Step 8: Scenario Refinement.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top scenarios are refined and elaborated. </a:t>
            </a:r>
          </a:p>
          <a:p>
            <a:pPr lvl="1"/>
            <a:r>
              <a:rPr lang="en-US" dirty="0"/>
              <a:t>Facilitators help the stakeholders put the scenarios in the six-part scenario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0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ASRs in a </a:t>
            </a:r>
            <a:r>
              <a:rPr lang="en-US" dirty="0">
                <a:highlight>
                  <a:srgbClr val="FFFF00"/>
                </a:highlight>
              </a:rPr>
              <a:t>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ASR must have the following characteristics:</a:t>
            </a:r>
          </a:p>
          <a:p>
            <a:r>
              <a:rPr lang="en-US" i="1" dirty="0"/>
              <a:t>A profound impact on the architecture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Including this requirement will very likely result in a different architecture than if it were not included.</a:t>
            </a:r>
          </a:p>
          <a:p>
            <a:r>
              <a:rPr lang="en-US" i="1" dirty="0"/>
              <a:t>A high business or mission value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the architecture is going to satisfy this requirement it must be of high value to important stakeholders.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9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way to </a:t>
            </a:r>
            <a:r>
              <a:rPr lang="en-US" dirty="0">
                <a:highlight>
                  <a:srgbClr val="FFFF00"/>
                </a:highlight>
              </a:rPr>
              <a:t>record ASRs all in one place</a:t>
            </a:r>
            <a:r>
              <a:rPr lang="en-US" dirty="0"/>
              <a:t>.</a:t>
            </a:r>
          </a:p>
          <a:p>
            <a:r>
              <a:rPr lang="en-US" dirty="0"/>
              <a:t>Establishes priority of each ASR in terms of </a:t>
            </a:r>
          </a:p>
          <a:p>
            <a:pPr lvl="1"/>
            <a:r>
              <a:rPr lang="en-US" dirty="0"/>
              <a:t>Impact on architecture</a:t>
            </a:r>
          </a:p>
          <a:p>
            <a:pPr lvl="1"/>
            <a:r>
              <a:rPr lang="en-US" dirty="0"/>
              <a:t>Business or mission value</a:t>
            </a:r>
          </a:p>
          <a:p>
            <a:r>
              <a:rPr lang="en-US" dirty="0">
                <a:highlight>
                  <a:srgbClr val="FFFF00"/>
                </a:highlight>
              </a:rPr>
              <a:t>ASRs are captured as scenarios</a:t>
            </a:r>
            <a:r>
              <a:rPr lang="en-US" dirty="0"/>
              <a:t>.</a:t>
            </a:r>
          </a:p>
          <a:p>
            <a:r>
              <a:rPr lang="en-US" dirty="0"/>
              <a:t>Root of tree is placeholder node called “Utility”.</a:t>
            </a:r>
          </a:p>
          <a:p>
            <a:r>
              <a:rPr lang="en-US" dirty="0"/>
              <a:t>Second level of tree contains broad QA categories.</a:t>
            </a:r>
          </a:p>
          <a:p>
            <a:r>
              <a:rPr lang="en-US" dirty="0"/>
              <a:t>Third level of tree refines those categories.</a:t>
            </a:r>
          </a:p>
          <a:p>
            <a:r>
              <a:rPr lang="en-US" dirty="0">
                <a:highlight>
                  <a:srgbClr val="FFFF00"/>
                </a:highlight>
              </a:rPr>
              <a:t>Leaf nodes are the concrete quality attribute scenarios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24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3147"/>
            <a:ext cx="10515600" cy="1325563"/>
          </a:xfrm>
        </p:spPr>
        <p:txBody>
          <a:bodyPr/>
          <a:lstStyle/>
          <a:p>
            <a:r>
              <a:rPr lang="en-US" dirty="0"/>
              <a:t>Utility Tree Example (excerpt)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E3769FBD-D014-4EFF-963C-3D1CBC44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灯片编号占位符 16">
            <a:extLst>
              <a:ext uri="{FF2B5EF4-FFF2-40B4-BE49-F238E27FC236}">
                <a16:creationId xmlns="" xmlns:a16="http://schemas.microsoft.com/office/drawing/2014/main" id="{BB3FB029-B42C-4F35-8A25-799B1FCD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pic>
        <p:nvPicPr>
          <p:cNvPr id="4" name="Picture 3" descr="U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1052737"/>
            <a:ext cx="6330533" cy="508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1" y="37170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Utility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65758" y="59603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3494" y="6093296"/>
            <a:ext cx="866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5520" y="5499230"/>
            <a:ext cx="105026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Key:</a:t>
            </a:r>
          </a:p>
          <a:p>
            <a:r>
              <a:rPr lang="en-US" sz="1400" b="1" dirty="0"/>
              <a:t>H=high</a:t>
            </a:r>
          </a:p>
          <a:p>
            <a:r>
              <a:rPr lang="en-US" sz="1400" b="1" dirty="0"/>
              <a:t>M=medium</a:t>
            </a:r>
          </a:p>
          <a:p>
            <a:r>
              <a:rPr lang="en-US" sz="1400" b="1" dirty="0"/>
              <a:t>L=low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C8ADA23-CE99-441F-8223-8B44927C9185}"/>
              </a:ext>
            </a:extLst>
          </p:cNvPr>
          <p:cNvSpPr/>
          <p:nvPr/>
        </p:nvSpPr>
        <p:spPr>
          <a:xfrm>
            <a:off x="5314253" y="1823450"/>
            <a:ext cx="4032448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5709B3B-BAAD-48B3-B4DA-3B40BF595DB4}"/>
              </a:ext>
            </a:extLst>
          </p:cNvPr>
          <p:cNvSpPr/>
          <p:nvPr/>
        </p:nvSpPr>
        <p:spPr>
          <a:xfrm>
            <a:off x="5314253" y="2543530"/>
            <a:ext cx="4032448" cy="33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F30BF98-FA6F-4E2E-895C-03F2AA92E8F9}"/>
              </a:ext>
            </a:extLst>
          </p:cNvPr>
          <p:cNvSpPr/>
          <p:nvPr/>
        </p:nvSpPr>
        <p:spPr>
          <a:xfrm>
            <a:off x="5430433" y="2875367"/>
            <a:ext cx="4032448" cy="53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C0B9451-264F-43B2-8AEA-3D6CD1028CBB}"/>
              </a:ext>
            </a:extLst>
          </p:cNvPr>
          <p:cNvSpPr/>
          <p:nvPr/>
        </p:nvSpPr>
        <p:spPr>
          <a:xfrm>
            <a:off x="5403151" y="3414209"/>
            <a:ext cx="4032448" cy="400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8CB7949-65B3-4425-B988-270001D60CAE}"/>
              </a:ext>
            </a:extLst>
          </p:cNvPr>
          <p:cNvSpPr/>
          <p:nvPr/>
        </p:nvSpPr>
        <p:spPr>
          <a:xfrm>
            <a:off x="5350778" y="3781856"/>
            <a:ext cx="4032448" cy="5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266407E-16D3-48F4-B21C-698B46E71FB7}"/>
              </a:ext>
            </a:extLst>
          </p:cNvPr>
          <p:cNvSpPr/>
          <p:nvPr/>
        </p:nvSpPr>
        <p:spPr>
          <a:xfrm>
            <a:off x="5314253" y="4366160"/>
            <a:ext cx="4032448" cy="50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368F3D5-91D2-47CC-AB35-5702850FB980}"/>
              </a:ext>
            </a:extLst>
          </p:cNvPr>
          <p:cNvSpPr/>
          <p:nvPr/>
        </p:nvSpPr>
        <p:spPr>
          <a:xfrm>
            <a:off x="5297741" y="4915706"/>
            <a:ext cx="4032448" cy="458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4A779AAE-865A-41A1-A14C-11FA74AFD8F2}"/>
              </a:ext>
            </a:extLst>
          </p:cNvPr>
          <p:cNvSpPr/>
          <p:nvPr/>
        </p:nvSpPr>
        <p:spPr>
          <a:xfrm>
            <a:off x="5449551" y="5420817"/>
            <a:ext cx="4032448" cy="796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3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Tree: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ASRs that rate a (H,H) rating are the ones that deserve the most attention</a:t>
            </a:r>
          </a:p>
          <a:p>
            <a:pPr lvl="1"/>
            <a:r>
              <a:rPr lang="en-US" dirty="0"/>
              <a:t>A very large number of these might be a cause for concern:  Is the system achievable?</a:t>
            </a:r>
          </a:p>
          <a:p>
            <a:r>
              <a:rPr lang="en-US" dirty="0"/>
              <a:t>Stakeholders can review the utility tree to make sure their concerns are addressed.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207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Tying the Methods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should you employ requirements documents, stakeholder interviews, Quality Attribute Workshops, and utility trees together?</a:t>
            </a:r>
          </a:p>
          <a:p>
            <a:pPr lvl="1"/>
            <a:r>
              <a:rPr lang="en-US" dirty="0"/>
              <a:t>If important stakeholders have been overlooked in the requirements-gathering process, use </a:t>
            </a:r>
            <a:r>
              <a:rPr lang="en-US" dirty="0">
                <a:solidFill>
                  <a:srgbClr val="C00000"/>
                </a:solidFill>
              </a:rPr>
              <a:t>interviews or a QAW</a:t>
            </a:r>
            <a:r>
              <a:rPr lang="en-US" dirty="0"/>
              <a:t>.</a:t>
            </a:r>
          </a:p>
          <a:p>
            <a:pPr lvl="1"/>
            <a:r>
              <a:rPr lang="en-US" altLang="zh-CN" dirty="0"/>
              <a:t>Use a </a:t>
            </a:r>
            <a:r>
              <a:rPr lang="en-US" altLang="zh-CN" b="1" dirty="0">
                <a:solidFill>
                  <a:schemeClr val="tx2"/>
                </a:solidFill>
              </a:rPr>
              <a:t>quality attribute utility tree </a:t>
            </a:r>
            <a:r>
              <a:rPr lang="en-US" altLang="zh-CN" dirty="0"/>
              <a:t>as a repository for the scenarios produced by a </a:t>
            </a:r>
            <a:r>
              <a:rPr lang="en-US" altLang="zh-CN" b="1" dirty="0">
                <a:solidFill>
                  <a:schemeClr val="tx2"/>
                </a:solidFill>
              </a:rPr>
              <a:t>QAW</a:t>
            </a:r>
            <a:r>
              <a:rPr lang="en-US" altLang="zh-CN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80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GB" sz="3600" dirty="0"/>
              <a:t>understand the concept of ASR 	</a:t>
            </a:r>
          </a:p>
          <a:p>
            <a:pPr lvl="1"/>
            <a:r>
              <a:rPr lang="en-US" sz="3600" dirty="0"/>
              <a:t>identify and capture ASR 	</a:t>
            </a:r>
          </a:p>
          <a:p>
            <a:pPr lvl="1"/>
            <a:r>
              <a:rPr lang="en-US" sz="3600" dirty="0"/>
              <a:t>design for ASR	</a:t>
            </a:r>
          </a:p>
          <a:p>
            <a:pPr marL="457200" lvl="1" indent="0">
              <a:buNone/>
            </a:pPr>
            <a:endParaRPr lang="en-GB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041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1EFC1C-17C4-46FB-8C37-011B7AC8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Reminder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445DB2B-FFD7-4315-AD0B-173434E8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Next week, we will start practical exercises in which we will design parts of the architecture for a real system. </a:t>
            </a:r>
          </a:p>
          <a:p>
            <a:r>
              <a:rPr lang="en-AU" sz="3600" dirty="0"/>
              <a:t>In the first session, we will collect the ASR for this system and build a utility tree. 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425993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Architecture and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8BFCFEB1-75B5-4790-8828-1402B5C3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6B7AF6F-C064-4AB2-AE3A-E8323263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66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Architecturally Significant Requirement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exist to build systems that satisfy requirements. </a:t>
            </a:r>
          </a:p>
          <a:p>
            <a:r>
              <a:rPr lang="en-US" dirty="0"/>
              <a:t>But, to an architect, not all requirements are created equal. </a:t>
            </a:r>
          </a:p>
          <a:p>
            <a:r>
              <a:rPr lang="en-US" dirty="0">
                <a:highlight>
                  <a:srgbClr val="FFFF00"/>
                </a:highlight>
              </a:rPr>
              <a:t>An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Architecturally Significant Requirement </a:t>
            </a:r>
            <a:r>
              <a:rPr lang="en-US" dirty="0">
                <a:highlight>
                  <a:srgbClr val="FFFF00"/>
                </a:highlight>
              </a:rPr>
              <a:t>(ASR) is a requirement that will have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a profound effect</a:t>
            </a:r>
            <a:r>
              <a:rPr lang="en-US" dirty="0">
                <a:highlight>
                  <a:srgbClr val="FFFF00"/>
                </a:highlight>
              </a:rPr>
              <a:t> on the architecture.</a:t>
            </a:r>
          </a:p>
          <a:p>
            <a:r>
              <a:rPr lang="en-US" dirty="0"/>
              <a:t>How do we find those?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48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89424A-F5CA-4BED-9E21-ADFF71CF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Approaches to Capture ASRs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9EB52BE-F9C7-4F08-A15C-331B6CD4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Requirements Document</a:t>
            </a:r>
          </a:p>
          <a:p>
            <a:r>
              <a:rPr lang="en-US" altLang="zh-CN" dirty="0"/>
              <a:t>By Interviewing Stakeholders</a:t>
            </a:r>
          </a:p>
          <a:p>
            <a:r>
              <a:rPr lang="en-US" altLang="zh-CN" dirty="0"/>
              <a:t>By Understanding the Business Goals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In Utility Tree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3D48E64-EDBA-4F79-8D60-36D45FDAAD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68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ASRs and Requirements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obvious location to look for candidate ASRs is in the </a:t>
            </a:r>
            <a:r>
              <a:rPr lang="en-US" dirty="0">
                <a:solidFill>
                  <a:srgbClr val="C00000"/>
                </a:solidFill>
              </a:rPr>
              <a:t>requirements documents</a:t>
            </a:r>
          </a:p>
          <a:p>
            <a:r>
              <a:rPr lang="en-US" dirty="0"/>
              <a:t>Requirements should be in requirements documents! </a:t>
            </a:r>
          </a:p>
          <a:p>
            <a:r>
              <a:rPr lang="en-US" dirty="0"/>
              <a:t>Unfortunately, this is not usually the case.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4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Your Hopes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Many projects don’t create or maintain the detailed, high-quality requirements documents.</a:t>
            </a:r>
          </a:p>
          <a:p>
            <a:r>
              <a:rPr lang="en-US" dirty="0"/>
              <a:t>Standard requirements </a:t>
            </a:r>
            <a:r>
              <a:rPr lang="en-US" dirty="0">
                <a:solidFill>
                  <a:srgbClr val="C00000"/>
                </a:solidFill>
              </a:rPr>
              <a:t>pay more attention to functionality </a:t>
            </a:r>
            <a:r>
              <a:rPr lang="en-US" dirty="0"/>
              <a:t>than quality attributes.</a:t>
            </a:r>
          </a:p>
          <a:p>
            <a:r>
              <a:rPr lang="en-US" altLang="zh-CN" dirty="0"/>
              <a:t>The architecture </a:t>
            </a:r>
            <a:r>
              <a:rPr lang="en-US" altLang="zh-CN" b="1" dirty="0">
                <a:solidFill>
                  <a:schemeClr val="tx2"/>
                </a:solidFill>
              </a:rPr>
              <a:t>is driven by quality attribute requirements</a:t>
            </a:r>
            <a:r>
              <a:rPr lang="en-US" altLang="zh-CN" dirty="0"/>
              <a:t> rather than functionalities</a:t>
            </a:r>
            <a:endParaRPr lang="en-US" dirty="0"/>
          </a:p>
          <a:p>
            <a:r>
              <a:rPr lang="en-US" dirty="0"/>
              <a:t>Most </a:t>
            </a:r>
            <a:r>
              <a:rPr lang="en-US" altLang="zh-CN" dirty="0"/>
              <a:t>r</a:t>
            </a:r>
            <a:r>
              <a:rPr lang="en-US" dirty="0"/>
              <a:t>equirements specification does not affect the architecture.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50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Your Hopes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Quality attributes are often captured poorly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“The system shall be modular” </a:t>
            </a:r>
          </a:p>
          <a:p>
            <a:pPr lvl="1"/>
            <a:r>
              <a:rPr lang="en-US" dirty="0"/>
              <a:t>“The system shall exhibit high usability” </a:t>
            </a:r>
          </a:p>
          <a:p>
            <a:pPr lvl="1"/>
            <a:r>
              <a:rPr lang="en-US" dirty="0"/>
              <a:t>“The system shall meet users’ performance expectations”</a:t>
            </a:r>
          </a:p>
          <a:p>
            <a:r>
              <a:rPr lang="en-US" dirty="0"/>
              <a:t>Much of what is useful to an architect is not in even the best requirements document</a:t>
            </a:r>
          </a:p>
          <a:p>
            <a:pPr lvl="1"/>
            <a:r>
              <a:rPr lang="en-US" dirty="0"/>
              <a:t>ASRs often derive from </a:t>
            </a:r>
            <a:r>
              <a:rPr lang="en-US" b="1" dirty="0">
                <a:solidFill>
                  <a:srgbClr val="C00000"/>
                </a:solidFill>
              </a:rPr>
              <a:t>business goals </a:t>
            </a:r>
            <a:r>
              <a:rPr lang="en-US" dirty="0"/>
              <a:t>in the development organization 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843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olling"/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6982</TotalTime>
  <Words>1577</Words>
  <Application>Microsoft Office PowerPoint</Application>
  <PresentationFormat>Custom</PresentationFormat>
  <Paragraphs>201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COMP3028  Software Architecture</vt:lpstr>
      <vt:lpstr>Software Architecture</vt:lpstr>
      <vt:lpstr>Intended Learning Outcomes</vt:lpstr>
      <vt:lpstr>Architecture and Requirements</vt:lpstr>
      <vt:lpstr>Architecturally Significant Requirement</vt:lpstr>
      <vt:lpstr>Approaches to Capture ASRs</vt:lpstr>
      <vt:lpstr>ASRs and Requirements Documents</vt:lpstr>
      <vt:lpstr>Don’t Get Your Hopes Up</vt:lpstr>
      <vt:lpstr>Don’t Get Your Hopes Up</vt:lpstr>
      <vt:lpstr>Gathering ASRs from Stakeholders</vt:lpstr>
      <vt:lpstr>PowerPoint Presentation</vt:lpstr>
      <vt:lpstr>PowerPoint Presentation</vt:lpstr>
      <vt:lpstr>Gathering ASRs from Stakeholders</vt:lpstr>
      <vt:lpstr>Quality Attribute Workshop</vt:lpstr>
      <vt:lpstr>Quality Attribute Scenario: Example</vt:lpstr>
      <vt:lpstr>Quality Attribute Scenario: Example</vt:lpstr>
      <vt:lpstr>Quality Attribute Scenario: Example</vt:lpstr>
      <vt:lpstr>Quality Attribute Scenario: Example</vt:lpstr>
      <vt:lpstr>Quality Attribute Scenario: Example</vt:lpstr>
      <vt:lpstr>Quality Attribute Workshop</vt:lpstr>
      <vt:lpstr>QAW Steps</vt:lpstr>
      <vt:lpstr>QAW Steps</vt:lpstr>
      <vt:lpstr>QAW Steps</vt:lpstr>
      <vt:lpstr>QAW Steps</vt:lpstr>
      <vt:lpstr>Capturing ASRs in a Utility Tree</vt:lpstr>
      <vt:lpstr>Utility Tree</vt:lpstr>
      <vt:lpstr>Utility Tree Example (excerpt)</vt:lpstr>
      <vt:lpstr>Utility Tree: Next Steps</vt:lpstr>
      <vt:lpstr>Tying the Methods Together</vt:lpstr>
      <vt:lpstr>Reminder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COMP3028_Spring2023_Designing for ASRs_part 1</dc:title>
  <dc:creator>Joanna Siebert</dc:creator>
  <cp:lastModifiedBy>lenovo</cp:lastModifiedBy>
  <cp:revision>391</cp:revision>
  <cp:lastPrinted>2023-02-23T06:49:27Z</cp:lastPrinted>
  <dcterms:created xsi:type="dcterms:W3CDTF">2020-03-15T08:11:10Z</dcterms:created>
  <dcterms:modified xsi:type="dcterms:W3CDTF">2023-03-31T06:58:36Z</dcterms:modified>
</cp:coreProperties>
</file>