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86" r:id="rId2"/>
    <p:sldId id="2123" r:id="rId3"/>
    <p:sldId id="2124" r:id="rId4"/>
    <p:sldId id="2125" r:id="rId5"/>
    <p:sldId id="2126" r:id="rId6"/>
    <p:sldId id="2127" r:id="rId7"/>
    <p:sldId id="2128" r:id="rId8"/>
    <p:sldId id="2129" r:id="rId9"/>
    <p:sldId id="2130" r:id="rId10"/>
    <p:sldId id="2131" r:id="rId11"/>
    <p:sldId id="2132" r:id="rId12"/>
    <p:sldId id="2133" r:id="rId13"/>
    <p:sldId id="2134" r:id="rId14"/>
    <p:sldId id="2135" r:id="rId15"/>
    <p:sldId id="2136" r:id="rId16"/>
    <p:sldId id="2178" r:id="rId17"/>
    <p:sldId id="2179" r:id="rId18"/>
    <p:sldId id="2180" r:id="rId19"/>
    <p:sldId id="2181" r:id="rId20"/>
    <p:sldId id="2182" r:id="rId21"/>
    <p:sldId id="2183" r:id="rId22"/>
    <p:sldId id="2184" r:id="rId23"/>
    <p:sldId id="2185" r:id="rId24"/>
    <p:sldId id="2186" r:id="rId25"/>
    <p:sldId id="2187" r:id="rId26"/>
    <p:sldId id="2188" r:id="rId27"/>
    <p:sldId id="2189" r:id="rId28"/>
    <p:sldId id="2190" r:id="rId29"/>
    <p:sldId id="2191" r:id="rId30"/>
    <p:sldId id="2192" r:id="rId31"/>
    <p:sldId id="2193" r:id="rId32"/>
    <p:sldId id="2194" r:id="rId33"/>
    <p:sldId id="2195" r:id="rId34"/>
    <p:sldId id="2137" r:id="rId35"/>
    <p:sldId id="2138" r:id="rId36"/>
    <p:sldId id="2139" r:id="rId37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03/04/2023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02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Raises the Following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initial hypothesis come from?</a:t>
            </a:r>
          </a:p>
          <a:p>
            <a:r>
              <a:rPr lang="en-US" dirty="0"/>
              <a:t>How do I test a hypothesis?</a:t>
            </a:r>
          </a:p>
          <a:p>
            <a:r>
              <a:rPr lang="en-US" baseline="0" dirty="0"/>
              <a:t>How do I generate the next hypothesis?</a:t>
            </a:r>
          </a:p>
          <a:p>
            <a:r>
              <a:rPr lang="en-US" altLang="zh-CN" dirty="0"/>
              <a:t>When am I done?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140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Existing systems</a:t>
            </a:r>
          </a:p>
          <a:p>
            <a:pPr lvl="1"/>
            <a:r>
              <a:rPr lang="en-US" dirty="0"/>
              <a:t>Very few systems are completely constructed from the scratch</a:t>
            </a:r>
          </a:p>
          <a:p>
            <a:r>
              <a:rPr lang="en-US" b="1" dirty="0"/>
              <a:t>Frameworks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partial</a:t>
            </a:r>
            <a:r>
              <a:rPr lang="en-US" dirty="0"/>
              <a:t> design that provides services that are common in particular domains, e.g., web applications, middleware</a:t>
            </a:r>
          </a:p>
          <a:p>
            <a:pPr lvl="1"/>
            <a:r>
              <a:rPr lang="en-US" dirty="0"/>
              <a:t>A design framework may constrain communication to be via a broker, or publish-subscribe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68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Less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desirable</a:t>
            </a:r>
            <a:r>
              <a:rPr lang="en-US" dirty="0"/>
              <a:t> sources</a:t>
            </a:r>
          </a:p>
          <a:p>
            <a:pPr lvl="1"/>
            <a:r>
              <a:rPr lang="en-US" dirty="0"/>
              <a:t>Patterns and tactics</a:t>
            </a:r>
          </a:p>
          <a:p>
            <a:pPr lvl="1"/>
            <a:r>
              <a:rPr lang="en-US" dirty="0"/>
              <a:t>Design checklists</a:t>
            </a:r>
          </a:p>
          <a:p>
            <a:pPr lvl="0"/>
            <a:r>
              <a:rPr lang="en-US" dirty="0"/>
              <a:t>Why “less desirable”? </a:t>
            </a:r>
          </a:p>
          <a:p>
            <a:pPr lvl="1"/>
            <a:r>
              <a:rPr lang="en-US" dirty="0"/>
              <a:t>The</a:t>
            </a:r>
            <a:r>
              <a:rPr lang="en-US" baseline="0" dirty="0"/>
              <a:t> less desirable</a:t>
            </a:r>
            <a:r>
              <a:rPr lang="en-US" dirty="0"/>
              <a:t> ones </a:t>
            </a:r>
            <a:r>
              <a:rPr lang="en-US" dirty="0">
                <a:solidFill>
                  <a:srgbClr val="C00000"/>
                </a:solidFill>
              </a:rPr>
              <a:t>do not cover all of the requirements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typically omit many of the quality attribute requirements.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8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How Do I Test a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analysis technique </a:t>
            </a:r>
            <a:r>
              <a:rPr lang="en-US" dirty="0"/>
              <a:t>described previously </a:t>
            </a:r>
          </a:p>
          <a:p>
            <a:r>
              <a:rPr lang="en-US" b="1" dirty="0">
                <a:solidFill>
                  <a:schemeClr val="tx2"/>
                </a:solidFill>
              </a:rPr>
              <a:t>Design checklists </a:t>
            </a:r>
            <a:r>
              <a:rPr lang="en-US" dirty="0"/>
              <a:t>from quality attribute discussion.</a:t>
            </a:r>
          </a:p>
          <a:p>
            <a:r>
              <a:rPr lang="en-US" dirty="0"/>
              <a:t>Architecturally significant requirements</a:t>
            </a:r>
          </a:p>
          <a:p>
            <a:endParaRPr lang="en-US" dirty="0"/>
          </a:p>
          <a:p>
            <a:r>
              <a:rPr lang="en-US" dirty="0"/>
              <a:t>What is the output of the tests?</a:t>
            </a:r>
          </a:p>
          <a:p>
            <a:pPr lvl="1"/>
            <a:r>
              <a:rPr lang="en-US" dirty="0"/>
              <a:t>List of requirements – either responsibilities or quality – </a:t>
            </a:r>
            <a:r>
              <a:rPr lang="en-US" b="1" dirty="0">
                <a:solidFill>
                  <a:schemeClr val="tx2"/>
                </a:solidFill>
              </a:rPr>
              <a:t>not met</a:t>
            </a:r>
            <a:r>
              <a:rPr lang="en-US" dirty="0"/>
              <a:t> by current 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9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How Do I Generate the Next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missing</a:t>
            </a:r>
            <a:r>
              <a:rPr lang="en-US" baseline="0" dirty="0"/>
              <a:t> responsibilities.</a:t>
            </a:r>
          </a:p>
          <a:p>
            <a:r>
              <a:rPr lang="en-US" baseline="0" dirty="0"/>
              <a:t>Use tactics to adjust quality attribute behavior of hypothesis.</a:t>
            </a:r>
          </a:p>
          <a:p>
            <a:pPr lvl="1"/>
            <a:r>
              <a:rPr lang="en-US" dirty="0"/>
              <a:t>The choice of tactics</a:t>
            </a:r>
            <a:r>
              <a:rPr lang="en-US" baseline="0" dirty="0"/>
              <a:t> will depend on which quality attribute requirements are not met.</a:t>
            </a:r>
          </a:p>
          <a:p>
            <a:pPr lvl="1"/>
            <a:r>
              <a:rPr lang="en-US" baseline="0" dirty="0"/>
              <a:t>Be mindful of the side effects of a tactic.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0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>
                <a:latin typeface="+mn-lt"/>
                <a:ea typeface="+mn-ea"/>
                <a:cs typeface="+mn-cs"/>
              </a:rPr>
              <a:t>When Am I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en-US" baseline="0" dirty="0"/>
              <a:t> ASRs are satisfied and/or…</a:t>
            </a:r>
          </a:p>
          <a:p>
            <a:r>
              <a:rPr lang="en-US" baseline="0" dirty="0"/>
              <a:t>You run out of budget for design activity</a:t>
            </a:r>
          </a:p>
          <a:p>
            <a:pPr lvl="1"/>
            <a:r>
              <a:rPr lang="en-US" dirty="0"/>
              <a:t>In this case, use the best hypothesis so far and begin</a:t>
            </a:r>
            <a:r>
              <a:rPr lang="en-US" baseline="0" dirty="0"/>
              <a:t> implementation</a:t>
            </a:r>
          </a:p>
          <a:p>
            <a:pPr lvl="1"/>
            <a:r>
              <a:rPr lang="en-US" baseline="0" dirty="0"/>
              <a:t>To relax </a:t>
            </a:r>
            <a:r>
              <a:rPr lang="en-US" dirty="0"/>
              <a:t>or eliminate the requirement</a:t>
            </a:r>
          </a:p>
          <a:p>
            <a:pPr lvl="1"/>
            <a:r>
              <a:rPr lang="en-US" baseline="0" dirty="0"/>
              <a:t>To argue for </a:t>
            </a:r>
            <a:r>
              <a:rPr lang="en-US" baseline="0"/>
              <a:t>more budget</a:t>
            </a:r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37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The Attribute-Driven Design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An</a:t>
            </a:r>
            <a:r>
              <a:rPr lang="en-US" dirty="0"/>
              <a:t> i</a:t>
            </a:r>
            <a:r>
              <a:rPr lang="en-US" baseline="0" dirty="0"/>
              <a:t>terative method. At each iteration you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Choose a part </a:t>
            </a:r>
            <a:r>
              <a:rPr lang="en-US" sz="2800" dirty="0"/>
              <a:t>of the system to design.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Marshal</a:t>
            </a:r>
            <a:r>
              <a:rPr lang="en-US" sz="2800" dirty="0"/>
              <a:t> all the architecturally significant requirements for that part.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Generate and test a design </a:t>
            </a:r>
            <a:r>
              <a:rPr lang="en-US" sz="2800" dirty="0"/>
              <a:t>for that part.</a:t>
            </a:r>
          </a:p>
          <a:p>
            <a:pPr lvl="0"/>
            <a:r>
              <a:rPr lang="en-US" altLang="zh-CN" dirty="0"/>
              <a:t>ADD does not result in a complete design</a:t>
            </a:r>
          </a:p>
          <a:p>
            <a:pPr lvl="1"/>
            <a:r>
              <a:rPr lang="en-US" altLang="zh-CN" dirty="0"/>
              <a:t>Set of containers with responsibilities</a:t>
            </a:r>
          </a:p>
          <a:p>
            <a:pPr lvl="1"/>
            <a:r>
              <a:rPr lang="en-US" altLang="zh-CN" dirty="0"/>
              <a:t>Interactions and information flow among containers</a:t>
            </a:r>
          </a:p>
          <a:p>
            <a:r>
              <a:rPr lang="en-US" altLang="zh-CN" dirty="0"/>
              <a:t>Does not produce an API for containers.</a:t>
            </a:r>
          </a:p>
          <a:p>
            <a:pPr marL="0" indent="0">
              <a:buNone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01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10B89A-CF97-483C-BC8E-67C9D95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Inputs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1E6EC9F-1A51-4FD7-91B1-ED371F77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Functional, quality, constraints</a:t>
            </a:r>
          </a:p>
          <a:p>
            <a:r>
              <a:rPr lang="en-US" altLang="zh-CN" dirty="0"/>
              <a:t>A context description</a:t>
            </a:r>
          </a:p>
          <a:p>
            <a:pPr lvl="1"/>
            <a:r>
              <a:rPr lang="en-US" altLang="zh-CN" dirty="0"/>
              <a:t>What are the boundary of the system being designed?</a:t>
            </a:r>
          </a:p>
          <a:p>
            <a:pPr lvl="1"/>
            <a:r>
              <a:rPr lang="en-US" altLang="zh-CN" dirty="0"/>
              <a:t>What are the external systems, devices, users and environment conditions with which the system being designed must interact?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3B8C25E-90E2-4BAF-8566-A360D039B16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23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1B7A75-6F0A-4C81-BBE1-4ADB062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Outputs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BE5C26F-7FE4-4E41-8FDF-16439A2B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Architectural elements and their relationship</a:t>
            </a:r>
          </a:p>
          <a:p>
            <a:pPr lvl="1"/>
            <a:r>
              <a:rPr lang="en-US" altLang="zh-CN" dirty="0"/>
              <a:t>Responsibility of elements</a:t>
            </a:r>
          </a:p>
          <a:p>
            <a:pPr lvl="1"/>
            <a:r>
              <a:rPr lang="en-US" altLang="zh-CN" dirty="0"/>
              <a:t>Interactions</a:t>
            </a:r>
          </a:p>
          <a:p>
            <a:pPr lvl="1"/>
            <a:r>
              <a:rPr lang="en-US" altLang="zh-CN" dirty="0"/>
              <a:t>Information flow among the elements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5E117A2-2A38-492C-9AAA-01552FF627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5A18B913-4695-48CD-BD55-5F6DC5460626}"/>
              </a:ext>
            </a:extLst>
          </p:cNvPr>
          <p:cNvSpPr/>
          <p:nvPr/>
        </p:nvSpPr>
        <p:spPr>
          <a:xfrm>
            <a:off x="4223792" y="4149080"/>
            <a:ext cx="302433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F59C6B-B30B-41A2-A664-54C330A47D67}"/>
              </a:ext>
            </a:extLst>
          </p:cNvPr>
          <p:cNvSpPr txBox="1"/>
          <p:nvPr/>
        </p:nvSpPr>
        <p:spPr>
          <a:xfrm>
            <a:off x="1715276" y="4221088"/>
            <a:ext cx="1932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Functional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Constraints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5E55CF9E-56E4-4351-B750-37FB18D073DC}"/>
              </a:ext>
            </a:extLst>
          </p:cNvPr>
          <p:cNvSpPr txBox="1"/>
          <p:nvPr/>
        </p:nvSpPr>
        <p:spPr>
          <a:xfrm>
            <a:off x="7968208" y="4221088"/>
            <a:ext cx="28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Interactions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Information flow</a:t>
            </a:r>
          </a:p>
        </p:txBody>
      </p:sp>
      <p:sp>
        <p:nvSpPr>
          <p:cNvPr id="8" name="Right Arrow 10">
            <a:extLst>
              <a:ext uri="{FF2B5EF4-FFF2-40B4-BE49-F238E27FC236}">
                <a16:creationId xmlns="" xmlns:a16="http://schemas.microsoft.com/office/drawing/2014/main" id="{5B4131B6-A8CF-4394-BC7A-FE240B2A212F}"/>
              </a:ext>
            </a:extLst>
          </p:cNvPr>
          <p:cNvSpPr/>
          <p:nvPr/>
        </p:nvSpPr>
        <p:spPr>
          <a:xfrm>
            <a:off x="7248128" y="479715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11">
            <a:extLst>
              <a:ext uri="{FF2B5EF4-FFF2-40B4-BE49-F238E27FC236}">
                <a16:creationId xmlns="" xmlns:a16="http://schemas.microsoft.com/office/drawing/2014/main" id="{D6EE300D-4FEF-4A67-85E1-16E32CA8D83A}"/>
              </a:ext>
            </a:extLst>
          </p:cNvPr>
          <p:cNvSpPr/>
          <p:nvPr/>
        </p:nvSpPr>
        <p:spPr>
          <a:xfrm>
            <a:off x="3503712" y="479715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The Steps of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Choose an element </a:t>
            </a:r>
            <a:r>
              <a:rPr lang="en-US" sz="3200" dirty="0"/>
              <a:t>of the system to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Identify the ASRs </a:t>
            </a:r>
            <a:r>
              <a:rPr lang="en-US" sz="3200" dirty="0"/>
              <a:t>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Generate a design solution</a:t>
            </a:r>
            <a:r>
              <a:rPr lang="en-US" sz="3200" dirty="0"/>
              <a:t>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Inventory remaining requirements </a:t>
            </a:r>
            <a:r>
              <a:rPr lang="en-US" sz="3200" dirty="0"/>
              <a:t>and select the input for the next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steps 1–4 until all the ASRs have been satisfied.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45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Designing an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F8BA2D4-A5A8-4886-A7C9-E1157A61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2CDCF2C-66E5-4C98-B954-BB3261B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32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1: Choose an Element of the System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green field designs</a:t>
            </a:r>
            <a:r>
              <a:rPr lang="en-US" dirty="0"/>
              <a:t>, the</a:t>
            </a:r>
            <a:r>
              <a:rPr lang="en-US" baseline="0" dirty="0"/>
              <a:t> element chosen is usually the whole system.</a:t>
            </a:r>
          </a:p>
          <a:p>
            <a:r>
              <a:rPr lang="en-US" baseline="0" dirty="0"/>
              <a:t>For </a:t>
            </a:r>
            <a:r>
              <a:rPr lang="en-US" b="1" baseline="0" dirty="0">
                <a:solidFill>
                  <a:schemeClr val="tx2"/>
                </a:solidFill>
              </a:rPr>
              <a:t>legacy designs</a:t>
            </a:r>
            <a:r>
              <a:rPr lang="en-US" baseline="0" dirty="0"/>
              <a:t>, the element is the portion to be added.</a:t>
            </a:r>
          </a:p>
          <a:p>
            <a:r>
              <a:rPr lang="en-US" baseline="0" dirty="0"/>
              <a:t>After the first iteration:</a:t>
            </a:r>
            <a:endParaRPr lang="en-US" i="1" baseline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951985" y="5679952"/>
            <a:ext cx="1709885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1</a:t>
            </a:r>
            <a:endParaRPr lang="en-US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888088" y="4170711"/>
            <a:ext cx="1524000" cy="531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Whole System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833320" y="5668840"/>
            <a:ext cx="1575048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N</a:t>
            </a:r>
            <a:endParaRPr lang="en-US" b="1" baseline="-25000" dirty="0">
              <a:latin typeface="Times New Roman" pitchFamily="18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6942732" y="5352926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7547570" y="4710907"/>
            <a:ext cx="228600" cy="641350"/>
            <a:chOff x="4480" y="1304"/>
            <a:chExt cx="144" cy="404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4668" y="1825625"/>
            <a:ext cx="5802663" cy="4351338"/>
          </a:xfrm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 want to design a system for online travel agency</a:t>
            </a:r>
            <a:endParaRPr lang="en-US" sz="3600" i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83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 iteration #1, we decide to apply SOA pattern (Service Oriented Architecture, where functions of the system will become services) </a:t>
            </a:r>
          </a:p>
          <a:p>
            <a:r>
              <a:rPr lang="en-US" sz="3600" i="1" dirty="0"/>
              <a:t>We </a:t>
            </a:r>
            <a:r>
              <a:rPr lang="en-US" sz="3600" i="1" dirty="0">
                <a:highlight>
                  <a:srgbClr val="FFFF00"/>
                </a:highlight>
              </a:rPr>
              <a:t>decompose</a:t>
            </a:r>
            <a:r>
              <a:rPr lang="en-US" sz="3600" i="1" dirty="0"/>
              <a:t> our system into necessary components based on SOA pattern </a:t>
            </a:r>
          </a:p>
          <a:p>
            <a:endParaRPr lang="en-US" sz="3600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59D84B7E-5DEC-47F0-B0B6-76D711AA3C53}"/>
              </a:ext>
            </a:extLst>
          </p:cNvPr>
          <p:cNvSpPr/>
          <p:nvPr/>
        </p:nvSpPr>
        <p:spPr>
          <a:xfrm>
            <a:off x="5456581" y="3091070"/>
            <a:ext cx="6014561" cy="894521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1248690-40F3-4F46-A132-E951CB631B90}"/>
              </a:ext>
            </a:extLst>
          </p:cNvPr>
          <p:cNvSpPr/>
          <p:nvPr/>
        </p:nvSpPr>
        <p:spPr>
          <a:xfrm>
            <a:off x="5677171" y="4559299"/>
            <a:ext cx="5793971" cy="1555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5453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Then, we need to choose which part of the system to design next,</a:t>
            </a:r>
          </a:p>
          <a:p>
            <a:r>
              <a:rPr lang="en-US" sz="3600" dirty="0"/>
              <a:t>In iteration #2, we choose to further design </a:t>
            </a:r>
            <a:r>
              <a:rPr lang="en-US" sz="3600" i="1" dirty="0"/>
              <a:t>SOA infrastructure components </a:t>
            </a:r>
            <a:r>
              <a:rPr lang="en-US" sz="3600" dirty="0"/>
              <a:t>element</a:t>
            </a:r>
          </a:p>
          <a:p>
            <a:r>
              <a:rPr lang="en-US" sz="3600" dirty="0"/>
              <a:t>We decide to decompose it into 3 components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59D84B7E-5DEC-47F0-B0B6-76D711AA3C53}"/>
              </a:ext>
            </a:extLst>
          </p:cNvPr>
          <p:cNvSpPr/>
          <p:nvPr/>
        </p:nvSpPr>
        <p:spPr>
          <a:xfrm>
            <a:off x="8806070" y="4204252"/>
            <a:ext cx="2665072" cy="1910675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37CF9E6-CDD8-4228-8C1B-269E5B570036}"/>
              </a:ext>
            </a:extLst>
          </p:cNvPr>
          <p:cNvSpPr/>
          <p:nvPr/>
        </p:nvSpPr>
        <p:spPr>
          <a:xfrm>
            <a:off x="5677172" y="4559299"/>
            <a:ext cx="3073128" cy="15556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6A00CDC9-8121-4F05-A153-E198D963C4F1}"/>
              </a:ext>
            </a:extLst>
          </p:cNvPr>
          <p:cNvSpPr/>
          <p:nvPr/>
        </p:nvSpPr>
        <p:spPr>
          <a:xfrm>
            <a:off x="10138606" y="3135071"/>
            <a:ext cx="1266137" cy="88844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8835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9273D8-0796-4DE7-A1A7-EEFD6F7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example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8133564D-AF82-45FD-822D-1C8D99BC5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77172" y="1829594"/>
            <a:ext cx="5793971" cy="4343400"/>
          </a:xfrm>
        </p:spPr>
      </p:pic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7E100A-1C67-4FA8-80D6-4F9167DD8E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289530A-9B49-4B2D-9E9C-FD167F346AC9}"/>
              </a:ext>
            </a:extLst>
          </p:cNvPr>
          <p:cNvSpPr txBox="1">
            <a:spLocks/>
          </p:cNvSpPr>
          <p:nvPr/>
        </p:nvSpPr>
        <p:spPr>
          <a:xfrm>
            <a:off x="838200" y="1763589"/>
            <a:ext cx="451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Then, we need to choose which part of the system to design next,</a:t>
            </a:r>
          </a:p>
          <a:p>
            <a:r>
              <a:rPr lang="en-US" sz="3600" dirty="0"/>
              <a:t>In iteration #3, which element should we choose to design?</a:t>
            </a:r>
          </a:p>
          <a:p>
            <a:pPr lvl="1"/>
            <a:r>
              <a:rPr lang="en-US" sz="3200" dirty="0">
                <a:highlight>
                  <a:srgbClr val="FFFF00"/>
                </a:highlight>
              </a:rPr>
              <a:t>Refine one of the remaining SOA elements?</a:t>
            </a:r>
          </a:p>
          <a:p>
            <a:pPr lvl="1"/>
            <a:r>
              <a:rPr lang="en-US" sz="3200" dirty="0">
                <a:highlight>
                  <a:srgbClr val="00FF00"/>
                </a:highlight>
              </a:rPr>
              <a:t>Refine one of the SOA infrastructure components?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1A0E94E3-333A-4CCD-AFF5-339E932BB8ED}"/>
              </a:ext>
            </a:extLst>
          </p:cNvPr>
          <p:cNvSpPr/>
          <p:nvPr/>
        </p:nvSpPr>
        <p:spPr>
          <a:xfrm>
            <a:off x="5486400" y="3135070"/>
            <a:ext cx="4847573" cy="979729"/>
          </a:xfrm>
          <a:prstGeom prst="ellipse">
            <a:avLst/>
          </a:prstGeom>
          <a:solidFill>
            <a:srgbClr val="FFFF00">
              <a:alpha val="31000"/>
            </a:srgbClr>
          </a:solidFill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4DF5D0C-312A-4CA1-9F40-2193F69387F0}"/>
              </a:ext>
            </a:extLst>
          </p:cNvPr>
          <p:cNvSpPr/>
          <p:nvPr/>
        </p:nvSpPr>
        <p:spPr>
          <a:xfrm>
            <a:off x="8872469" y="4673599"/>
            <a:ext cx="2481331" cy="979729"/>
          </a:xfrm>
          <a:prstGeom prst="ellipse">
            <a:avLst/>
          </a:prstGeom>
          <a:solidFill>
            <a:srgbClr val="00B050">
              <a:alpha val="31000"/>
            </a:srgbClr>
          </a:solidFill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19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Which Element Comes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basic refinement strategies:</a:t>
            </a:r>
          </a:p>
          <a:p>
            <a:pPr lvl="1"/>
            <a:r>
              <a:rPr lang="en-US" dirty="0"/>
              <a:t>Breadth first</a:t>
            </a:r>
          </a:p>
          <a:p>
            <a:pPr lvl="1"/>
            <a:r>
              <a:rPr lang="en-US" dirty="0"/>
              <a:t>Depth first</a:t>
            </a:r>
          </a:p>
          <a:p>
            <a:pPr lvl="0"/>
            <a:r>
              <a:rPr lang="en-US" dirty="0"/>
              <a:t>Which one to choose?</a:t>
            </a:r>
          </a:p>
          <a:p>
            <a:pPr lvl="0"/>
            <a:r>
              <a:rPr lang="en-US" dirty="0">
                <a:sym typeface="Wingdings" pitchFamily="2" charset="2"/>
              </a:rPr>
              <a:t>If using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new technology </a:t>
            </a:r>
            <a:r>
              <a:rPr lang="en-US" dirty="0">
                <a:sym typeface="Wingdings" pitchFamily="2" charset="2"/>
              </a:rPr>
              <a:t>=&gt;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depth</a:t>
            </a:r>
            <a:r>
              <a:rPr lang="en-US" dirty="0">
                <a:sym typeface="Wingdings" pitchFamily="2" charset="2"/>
              </a:rPr>
              <a:t> first: explore</a:t>
            </a:r>
            <a:r>
              <a:rPr lang="en-US" baseline="0" dirty="0">
                <a:sym typeface="Wingdings" pitchFamily="2" charset="2"/>
              </a:rPr>
              <a:t> the implications of using that technology.</a:t>
            </a:r>
          </a:p>
          <a:p>
            <a:pPr lvl="0"/>
            <a:r>
              <a:rPr lang="en-US" baseline="0" dirty="0">
                <a:sym typeface="Wingdings" pitchFamily="2" charset="2"/>
              </a:rPr>
              <a:t>If a </a:t>
            </a:r>
            <a:r>
              <a:rPr lang="en-US" baseline="0" dirty="0">
                <a:solidFill>
                  <a:schemeClr val="tx2"/>
                </a:solidFill>
                <a:sym typeface="Wingdings" pitchFamily="2" charset="2"/>
              </a:rPr>
              <a:t>team needs work </a:t>
            </a:r>
            <a:r>
              <a:rPr lang="en-US" baseline="0" dirty="0">
                <a:sym typeface="Wingdings" pitchFamily="2" charset="2"/>
              </a:rPr>
              <a:t>=&gt; </a:t>
            </a:r>
            <a:r>
              <a:rPr lang="en-US" b="1" baseline="0" dirty="0">
                <a:solidFill>
                  <a:srgbClr val="C00000"/>
                </a:solidFill>
                <a:sym typeface="Wingdings" pitchFamily="2" charset="2"/>
              </a:rPr>
              <a:t>depth</a:t>
            </a:r>
            <a:r>
              <a:rPr lang="en-US" baseline="0" dirty="0">
                <a:sym typeface="Wingdings" pitchFamily="2" charset="2"/>
              </a:rPr>
              <a:t> first: generate requirements for that team.</a:t>
            </a:r>
          </a:p>
          <a:p>
            <a:pPr lvl="0"/>
            <a:r>
              <a:rPr lang="en-US" baseline="0" dirty="0">
                <a:sym typeface="Wingdings" pitchFamily="2" charset="2"/>
              </a:rPr>
              <a:t>Otherwise =&gt; breadth first.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3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the ASRs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chosen element is the whole system, then use a utility tree (as described earlier).</a:t>
            </a:r>
          </a:p>
          <a:p>
            <a:r>
              <a:rPr lang="en-US" dirty="0"/>
              <a:t>If the chosen element is further down the decomposition tree, then generate a utility tree from the requirements for that element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52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3: Generate a Design Solution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>
                <a:solidFill>
                  <a:srgbClr val="C00000"/>
                </a:solidFill>
              </a:rPr>
              <a:t>generate and test</a:t>
            </a:r>
            <a:r>
              <a:rPr lang="en-US" dirty="0"/>
              <a:t> to the chosen element with its ASRs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Oval 5">
            <a:extLst>
              <a:ext uri="{FF2B5EF4-FFF2-40B4-BE49-F238E27FC236}">
                <a16:creationId xmlns="" xmlns:a16="http://schemas.microsoft.com/office/drawing/2014/main" id="{0F3CA5EE-EF1F-4020-B22D-A4276A766D8B}"/>
              </a:ext>
            </a:extLst>
          </p:cNvPr>
          <p:cNvSpPr/>
          <p:nvPr/>
        </p:nvSpPr>
        <p:spPr bwMode="auto">
          <a:xfrm>
            <a:off x="1991545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Initial Hypothesis</a:t>
            </a:r>
          </a:p>
        </p:txBody>
      </p:sp>
      <p:sp>
        <p:nvSpPr>
          <p:cNvPr id="6" name="Oval 7">
            <a:extLst>
              <a:ext uri="{FF2B5EF4-FFF2-40B4-BE49-F238E27FC236}">
                <a16:creationId xmlns="" xmlns:a16="http://schemas.microsoft.com/office/drawing/2014/main" id="{06C54C0C-6D3B-46C5-9B0F-E4176E8F2135}"/>
              </a:ext>
            </a:extLst>
          </p:cNvPr>
          <p:cNvSpPr/>
          <p:nvPr/>
        </p:nvSpPr>
        <p:spPr bwMode="auto">
          <a:xfrm>
            <a:off x="7797708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</a:t>
            </a:r>
            <a:r>
              <a:rPr lang="en-US" sz="2400" dirty="0"/>
              <a:t>Next </a:t>
            </a:r>
            <a:r>
              <a:rPr lang="en-US" sz="2400" dirty="0">
                <a:latin typeface="Arial" pitchFamily="34" charset="0"/>
              </a:rPr>
              <a:t>Hypothesis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="" xmlns:a16="http://schemas.microsoft.com/office/drawing/2014/main" id="{155BA93B-EDE4-462C-8A4C-86F08AC64C95}"/>
              </a:ext>
            </a:extLst>
          </p:cNvPr>
          <p:cNvCxnSpPr/>
          <p:nvPr/>
        </p:nvCxnSpPr>
        <p:spPr bwMode="auto">
          <a:xfrm>
            <a:off x="4466302" y="3982326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9">
            <a:extLst>
              <a:ext uri="{FF2B5EF4-FFF2-40B4-BE49-F238E27FC236}">
                <a16:creationId xmlns="" xmlns:a16="http://schemas.microsoft.com/office/drawing/2014/main" id="{65867EC1-7570-4627-A4E2-879BC0073775}"/>
              </a:ext>
            </a:extLst>
          </p:cNvPr>
          <p:cNvCxnSpPr/>
          <p:nvPr/>
        </p:nvCxnSpPr>
        <p:spPr bwMode="auto">
          <a:xfrm>
            <a:off x="7226608" y="3982326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10">
            <a:extLst>
              <a:ext uri="{FF2B5EF4-FFF2-40B4-BE49-F238E27FC236}">
                <a16:creationId xmlns="" xmlns:a16="http://schemas.microsoft.com/office/drawing/2014/main" id="{43427697-89FA-4DAB-AF18-213E71D9D2CE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9035085" y="2564905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1">
            <a:extLst>
              <a:ext uri="{FF2B5EF4-FFF2-40B4-BE49-F238E27FC236}">
                <a16:creationId xmlns="" xmlns:a16="http://schemas.microsoft.com/office/drawing/2014/main" id="{7A282724-75FC-4431-9BE2-4C93C02C5D4E}"/>
              </a:ext>
            </a:extLst>
          </p:cNvPr>
          <p:cNvCxnSpPr/>
          <p:nvPr/>
        </p:nvCxnSpPr>
        <p:spPr bwMode="auto">
          <a:xfrm flipH="1">
            <a:off x="6167181" y="2564905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2">
            <a:extLst>
              <a:ext uri="{FF2B5EF4-FFF2-40B4-BE49-F238E27FC236}">
                <a16:creationId xmlns="" xmlns:a16="http://schemas.microsoft.com/office/drawing/2014/main" id="{38FD8A20-1916-4436-8310-D109629A7829}"/>
              </a:ext>
            </a:extLst>
          </p:cNvPr>
          <p:cNvCxnSpPr>
            <a:endCxn id="12" idx="0"/>
          </p:cNvCxnSpPr>
          <p:nvPr/>
        </p:nvCxnSpPr>
        <p:spPr bwMode="auto">
          <a:xfrm>
            <a:off x="6167180" y="2564905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6">
            <a:extLst>
              <a:ext uri="{FF2B5EF4-FFF2-40B4-BE49-F238E27FC236}">
                <a16:creationId xmlns="" xmlns:a16="http://schemas.microsoft.com/office/drawing/2014/main" id="{6F076DB1-3C38-4AF8-BD8D-92C3A9C0721B}"/>
              </a:ext>
            </a:extLst>
          </p:cNvPr>
          <p:cNvSpPr/>
          <p:nvPr/>
        </p:nvSpPr>
        <p:spPr bwMode="auto">
          <a:xfrm>
            <a:off x="4942216" y="3080331"/>
            <a:ext cx="2449928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38040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Inventory remaining requirements and select the input for the next iteration</a:t>
            </a:r>
          </a:p>
          <a:p>
            <a:r>
              <a:rPr lang="en-US" sz="3600" dirty="0"/>
              <a:t>We need to consider 3 kinds of requirements</a:t>
            </a:r>
          </a:p>
          <a:p>
            <a:pPr lvl="1"/>
            <a:r>
              <a:rPr lang="en-US" sz="3200" dirty="0"/>
              <a:t>Functional requirements</a:t>
            </a:r>
          </a:p>
          <a:p>
            <a:pPr lvl="1"/>
            <a:r>
              <a:rPr lang="en-US" sz="3200" dirty="0"/>
              <a:t>Quality attribute requirements</a:t>
            </a:r>
          </a:p>
          <a:p>
            <a:pPr lvl="1"/>
            <a:r>
              <a:rPr lang="en-US" sz="3200" dirty="0"/>
              <a:t>Constraints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  <a:p>
            <a:r>
              <a:rPr lang="en-US" dirty="0"/>
              <a:t>Designing</a:t>
            </a:r>
            <a:r>
              <a:rPr lang="en-US" baseline="0" dirty="0"/>
              <a:t> to Architecturally Significant Requirements</a:t>
            </a:r>
          </a:p>
          <a:p>
            <a:r>
              <a:rPr lang="en-US" baseline="0" dirty="0"/>
              <a:t>Generate and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06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4: Select the Input for the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each </a:t>
            </a:r>
            <a:r>
              <a:rPr lang="en-US" sz="3600" b="1" dirty="0">
                <a:solidFill>
                  <a:schemeClr val="tx2"/>
                </a:solidFill>
              </a:rPr>
              <a:t>functional requirement </a:t>
            </a:r>
          </a:p>
          <a:p>
            <a:pPr lvl="1"/>
            <a:r>
              <a:rPr lang="en-US" sz="3200" dirty="0"/>
              <a:t>Ensure that requirement has been </a:t>
            </a:r>
            <a:r>
              <a:rPr lang="en-US" sz="3200" b="1" dirty="0">
                <a:solidFill>
                  <a:srgbClr val="C00000"/>
                </a:solidFill>
              </a:rPr>
              <a:t>satisfied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If not, then add responsibilities to satisfy the requirement.</a:t>
            </a:r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Add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them to container with similar requirements</a:t>
            </a:r>
          </a:p>
          <a:p>
            <a:pPr lvl="2"/>
            <a:r>
              <a:rPr lang="en-US" sz="2800" dirty="0"/>
              <a:t>If no such container, may need to </a:t>
            </a:r>
            <a:r>
              <a:rPr lang="en-US" sz="2800" b="1" dirty="0">
                <a:solidFill>
                  <a:srgbClr val="C00000"/>
                </a:solidFill>
              </a:rPr>
              <a:t>create new one </a:t>
            </a:r>
            <a:r>
              <a:rPr lang="en-US" sz="2800" dirty="0"/>
              <a:t>or add to container with dissimilar responsibilities</a:t>
            </a:r>
            <a:r>
              <a:rPr lang="en-US" sz="2800" baseline="0" dirty="0"/>
              <a:t> (coherence)</a:t>
            </a:r>
          </a:p>
          <a:p>
            <a:pPr lvl="2"/>
            <a:r>
              <a:rPr lang="en-US" sz="2800" baseline="0" dirty="0"/>
              <a:t>If container has too many requirements for a team, </a:t>
            </a:r>
            <a:r>
              <a:rPr lang="en-US" sz="2800" b="1" baseline="0" dirty="0">
                <a:solidFill>
                  <a:srgbClr val="C00000"/>
                </a:solidFill>
              </a:rPr>
              <a:t>split</a:t>
            </a:r>
            <a:r>
              <a:rPr lang="en-US" sz="2800" baseline="0" dirty="0">
                <a:solidFill>
                  <a:srgbClr val="C00000"/>
                </a:solidFill>
              </a:rPr>
              <a:t> </a:t>
            </a:r>
            <a:r>
              <a:rPr lang="en-US" sz="2800" baseline="0" dirty="0"/>
              <a:t>it into two portions. Try to achieve loose coupling when splitting.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612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Attribute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the quality attribute requirement has been </a:t>
            </a:r>
            <a:r>
              <a:rPr lang="en-US" sz="3000" b="1" dirty="0">
                <a:solidFill>
                  <a:srgbClr val="C00000"/>
                </a:solidFill>
              </a:rPr>
              <a:t>satisfied</a:t>
            </a:r>
            <a:r>
              <a:rPr lang="en-US" sz="3000" dirty="0"/>
              <a:t>, it does not need to be further considered.</a:t>
            </a:r>
          </a:p>
          <a:p>
            <a:r>
              <a:rPr lang="en-US" sz="3000" dirty="0"/>
              <a:t>If the quality attribute requirement has not been satisfied then either</a:t>
            </a:r>
          </a:p>
          <a:p>
            <a:pPr marL="857250" lvl="1" indent="-457200"/>
            <a:r>
              <a:rPr lang="en-US" b="1" baseline="0" dirty="0">
                <a:solidFill>
                  <a:srgbClr val="C00000"/>
                </a:solidFill>
              </a:rPr>
              <a:t>Delegate</a:t>
            </a:r>
            <a:r>
              <a:rPr lang="en-US" baseline="0" dirty="0"/>
              <a:t> it to one of the child elements</a:t>
            </a:r>
          </a:p>
          <a:p>
            <a:pPr marL="857250" lvl="1" indent="-457200"/>
            <a:r>
              <a:rPr lang="en-US" b="1" baseline="0" dirty="0">
                <a:solidFill>
                  <a:srgbClr val="C00000"/>
                </a:solidFill>
              </a:rPr>
              <a:t>Split</a:t>
            </a:r>
            <a:r>
              <a:rPr lang="en-US" baseline="0" dirty="0"/>
              <a:t> it among the child elements</a:t>
            </a:r>
          </a:p>
          <a:p>
            <a:pPr lvl="0"/>
            <a:r>
              <a:rPr lang="en-US" sz="3000" dirty="0"/>
              <a:t>If the quality attribute </a:t>
            </a:r>
            <a:r>
              <a:rPr lang="en-US" sz="3000" b="1" dirty="0">
                <a:solidFill>
                  <a:srgbClr val="C00000"/>
                </a:solidFill>
              </a:rPr>
              <a:t>cannot be satisfied</a:t>
            </a:r>
            <a:r>
              <a:rPr lang="en-US" sz="3000" dirty="0"/>
              <a:t>, see if it can be weakened. If it cannot be satisfied or weakened then it cannot be met.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12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Constraints are treated as quality attribute requirements have been treated.</a:t>
            </a:r>
          </a:p>
          <a:p>
            <a:pPr lvl="1"/>
            <a:r>
              <a:rPr lang="en-US" sz="3200" dirty="0"/>
              <a:t>Satisfied</a:t>
            </a:r>
          </a:p>
          <a:p>
            <a:pPr lvl="1"/>
            <a:r>
              <a:rPr lang="en-US" sz="3200" dirty="0"/>
              <a:t>Delegated</a:t>
            </a:r>
          </a:p>
          <a:p>
            <a:pPr lvl="1"/>
            <a:r>
              <a:rPr lang="en-US" sz="3200" dirty="0"/>
              <a:t>Split</a:t>
            </a:r>
          </a:p>
          <a:p>
            <a:pPr lvl="1"/>
            <a:r>
              <a:rPr lang="en-US" sz="3200" dirty="0" err="1"/>
              <a:t>Unsatisfiable</a:t>
            </a:r>
            <a:r>
              <a:rPr lang="en-US" sz="32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697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Repeat Steps 1–4 Until All ASRs are Satisfied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3600" dirty="0">
                <a:effectLst/>
              </a:rPr>
              <a:t>At</a:t>
            </a:r>
            <a:r>
              <a:rPr lang="en-US" sz="3600" baseline="0" dirty="0">
                <a:effectLst/>
              </a:rPr>
              <a:t> end of step 4, each child element will have associated with it a set of: </a:t>
            </a:r>
          </a:p>
          <a:p>
            <a:pPr lvl="1"/>
            <a:r>
              <a:rPr lang="en-US" sz="3200" baseline="0" dirty="0">
                <a:effectLst/>
              </a:rPr>
              <a:t>functional requirements, </a:t>
            </a:r>
          </a:p>
          <a:p>
            <a:pPr lvl="1"/>
            <a:r>
              <a:rPr lang="en-US" sz="3200" baseline="0" dirty="0">
                <a:effectLst/>
              </a:rPr>
              <a:t>quality attribute requirements, and </a:t>
            </a:r>
          </a:p>
          <a:p>
            <a:pPr lvl="1"/>
            <a:r>
              <a:rPr lang="en-US" sz="3200" baseline="0" dirty="0">
                <a:effectLst/>
              </a:rPr>
              <a:t>constraints.</a:t>
            </a:r>
          </a:p>
          <a:p>
            <a:pPr lvl="0" rtl="0" eaLnBrk="1" latinLnBrk="0" hangingPunct="1"/>
            <a:r>
              <a:rPr lang="en-US" sz="3600" baseline="0" dirty="0">
                <a:effectLst/>
              </a:rPr>
              <a:t>This sets up the child element for the next iteration of the method.</a:t>
            </a:r>
            <a:endParaRPr lang="en-US" sz="3600" dirty="0">
              <a:effectLst/>
            </a:endParaRP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998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are driven by Architecturally Significant Requirements (ASRs): </a:t>
            </a:r>
          </a:p>
          <a:p>
            <a:pPr lvl="1"/>
            <a:r>
              <a:rPr lang="en-US" dirty="0"/>
              <a:t>requirements that will have profound effects on the architecture. </a:t>
            </a:r>
          </a:p>
          <a:p>
            <a:r>
              <a:rPr lang="en-US" altLang="zh-CN" dirty="0"/>
              <a:t>ASRs</a:t>
            </a:r>
            <a:r>
              <a:rPr lang="en-US" dirty="0"/>
              <a:t> may be captured </a:t>
            </a:r>
          </a:p>
          <a:p>
            <a:pPr lvl="1"/>
            <a:r>
              <a:rPr lang="en-US" dirty="0"/>
              <a:t>from requirements documents, </a:t>
            </a:r>
          </a:p>
          <a:p>
            <a:pPr lvl="1"/>
            <a:r>
              <a:rPr lang="en-US" dirty="0"/>
              <a:t>by interviewing stakeholders, or </a:t>
            </a:r>
          </a:p>
          <a:p>
            <a:pPr lvl="1"/>
            <a:r>
              <a:rPr lang="en-US" dirty="0"/>
              <a:t>by conducting a Quality Attribute Workshop.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4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useful representation of quality attribute requirements is in a utility tree. </a:t>
            </a:r>
          </a:p>
          <a:p>
            <a:r>
              <a:rPr lang="en-US" dirty="0"/>
              <a:t>The utility tree helps to capture these requirements in a structured form.</a:t>
            </a:r>
          </a:p>
          <a:p>
            <a:r>
              <a:rPr lang="en-US" dirty="0"/>
              <a:t>Scenarios are prioritized.</a:t>
            </a:r>
          </a:p>
          <a:p>
            <a:r>
              <a:rPr lang="en-US" dirty="0"/>
              <a:t>This prioritized set defines your “marching orders” as an architect.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1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dirty="0">
                <a:effectLst/>
              </a:rPr>
              <a:t>Designing Strategies</a:t>
            </a:r>
          </a:p>
          <a:p>
            <a:pPr lvl="1"/>
            <a:r>
              <a:rPr lang="en-US" altLang="zh-CN" dirty="0"/>
              <a:t>Decomposition</a:t>
            </a:r>
          </a:p>
          <a:p>
            <a:pPr lvl="1"/>
            <a:r>
              <a:rPr lang="en-US" altLang="zh-CN" dirty="0"/>
              <a:t>Designing to Architecturally Significant Requirements</a:t>
            </a:r>
          </a:p>
          <a:p>
            <a:pPr lvl="1"/>
            <a:r>
              <a:rPr lang="en-US" altLang="zh-CN" dirty="0"/>
              <a:t>Generate and Test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15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determines</a:t>
            </a:r>
            <a:r>
              <a:rPr lang="en-US" sz="3200" baseline="0" dirty="0"/>
              <a:t> quality attributes</a:t>
            </a:r>
          </a:p>
          <a:p>
            <a:r>
              <a:rPr lang="en-US" sz="3200" b="1" baseline="0" dirty="0">
                <a:solidFill>
                  <a:schemeClr val="tx2"/>
                </a:solidFill>
              </a:rPr>
              <a:t>Important quality attributes </a:t>
            </a:r>
            <a:r>
              <a:rPr lang="en-US" sz="3200" baseline="0" dirty="0"/>
              <a:t>are characteristics of the </a:t>
            </a:r>
            <a:r>
              <a:rPr lang="en-US" sz="3200" i="1" baseline="0" dirty="0"/>
              <a:t>whole</a:t>
            </a:r>
            <a:r>
              <a:rPr lang="en-US" sz="3200" baseline="0" dirty="0"/>
              <a:t> system.</a:t>
            </a:r>
          </a:p>
          <a:p>
            <a:r>
              <a:rPr lang="en-US" sz="3200" baseline="0" dirty="0"/>
              <a:t>Design begins with the whole system</a:t>
            </a:r>
          </a:p>
          <a:p>
            <a:pPr lvl="1"/>
            <a:r>
              <a:rPr lang="en-US" sz="2800" dirty="0">
                <a:highlight>
                  <a:srgbClr val="FFFF00"/>
                </a:highlight>
              </a:rPr>
              <a:t>The</a:t>
            </a:r>
            <a:r>
              <a:rPr lang="en-US" sz="2800" baseline="0" dirty="0">
                <a:highlight>
                  <a:srgbClr val="FFFF00"/>
                </a:highlight>
              </a:rPr>
              <a:t> whole system is decomposed into parts</a:t>
            </a:r>
          </a:p>
          <a:p>
            <a:pPr lvl="1"/>
            <a:r>
              <a:rPr lang="en-US" sz="2800" baseline="0" dirty="0"/>
              <a:t>Each part may inherit all or part of the quality attribute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73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Doesn’t Mean Green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are given components to be used in the final design, then the </a:t>
            </a:r>
            <a:r>
              <a:rPr lang="en-US" b="1" baseline="0" dirty="0">
                <a:solidFill>
                  <a:schemeClr val="tx2"/>
                </a:solidFill>
              </a:rPr>
              <a:t>decomposition</a:t>
            </a:r>
            <a:r>
              <a:rPr lang="en-US" baseline="0" dirty="0"/>
              <a:t> must accommodate those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655840" y="450912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components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87688" y="3520898"/>
            <a:ext cx="1944216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component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1764" y="547308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60096" y="441609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51984" y="3501008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91741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to Architecturally Significant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Remember architecturally significant</a:t>
            </a:r>
            <a:r>
              <a:rPr lang="en-US" sz="3200" baseline="0" dirty="0"/>
              <a:t> requirements (ASRs)?</a:t>
            </a:r>
          </a:p>
          <a:p>
            <a:r>
              <a:rPr lang="en-US" sz="3200" dirty="0"/>
              <a:t>These are the requirements that you must</a:t>
            </a:r>
            <a:r>
              <a:rPr lang="en-US" sz="3200" baseline="0" dirty="0"/>
              <a:t> satisfy with the design</a:t>
            </a:r>
          </a:p>
          <a:p>
            <a:pPr lvl="1"/>
            <a:r>
              <a:rPr lang="en-US" sz="2800" dirty="0"/>
              <a:t>There are a </a:t>
            </a:r>
            <a:r>
              <a:rPr lang="en-US" sz="2800" dirty="0">
                <a:solidFill>
                  <a:srgbClr val="C00000"/>
                </a:solidFill>
              </a:rPr>
              <a:t>small</a:t>
            </a:r>
            <a:r>
              <a:rPr lang="en-US" sz="2800" baseline="0" dirty="0">
                <a:solidFill>
                  <a:srgbClr val="C00000"/>
                </a:solidFill>
              </a:rPr>
              <a:t> number </a:t>
            </a:r>
            <a:r>
              <a:rPr lang="en-US" sz="2800" baseline="0" dirty="0"/>
              <a:t>of these</a:t>
            </a:r>
          </a:p>
          <a:p>
            <a:pPr lvl="1"/>
            <a:r>
              <a:rPr lang="en-US" sz="2800" baseline="0" dirty="0"/>
              <a:t>They are the </a:t>
            </a:r>
            <a:r>
              <a:rPr lang="en-US" sz="2800" baseline="0" dirty="0">
                <a:solidFill>
                  <a:srgbClr val="C00000"/>
                </a:solidFill>
              </a:rPr>
              <a:t>most important </a:t>
            </a:r>
            <a:r>
              <a:rPr lang="en-US" sz="2800" baseline="0" dirty="0"/>
              <a:t>(by definition)</a:t>
            </a:r>
          </a:p>
          <a:p>
            <a:r>
              <a:rPr lang="en-US" sz="3200" dirty="0"/>
              <a:t>Two questions:</a:t>
            </a:r>
          </a:p>
          <a:p>
            <a:pPr lvl="1"/>
            <a:r>
              <a:rPr lang="en-US" altLang="zh-CN" sz="2800" dirty="0"/>
              <a:t>What happens to the other requirement?</a:t>
            </a:r>
            <a:endParaRPr lang="en-US" sz="2800" baseline="0" dirty="0"/>
          </a:p>
          <a:p>
            <a:pPr lvl="1"/>
            <a:r>
              <a:rPr lang="en-US" sz="2800" baseline="0" dirty="0"/>
              <a:t>Do</a:t>
            </a:r>
            <a:r>
              <a:rPr lang="en-US" sz="2800" dirty="0"/>
              <a:t> I design for one ASR at a time or all at once?</a:t>
            </a:r>
          </a:p>
          <a:p>
            <a:pPr lvl="1"/>
            <a:endParaRPr lang="en-US" sz="2800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5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Other Quality Requirements?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If your design does not satisfy a particular non ASR quality requirement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Adjust your design </a:t>
            </a:r>
            <a:r>
              <a:rPr lang="en-US" sz="2600" dirty="0"/>
              <a:t>so that the ASRs are still satisfied and so is this additional requirement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Weaken the additional requirement </a:t>
            </a:r>
            <a:r>
              <a:rPr lang="en-US" sz="2600" dirty="0"/>
              <a:t>so that it can be satisfied either by the current design or by a modification of the current design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Change the priorities </a:t>
            </a:r>
            <a:r>
              <a:rPr lang="en-US" sz="2600" dirty="0"/>
              <a:t>so that the one not satisfied becomes one of the ASRs or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Declare </a:t>
            </a:r>
            <a:r>
              <a:rPr lang="en-US" sz="2600" dirty="0"/>
              <a:t>the additional requirement non-</a:t>
            </a:r>
            <a:r>
              <a:rPr lang="en-US" sz="2600" dirty="0" err="1"/>
              <a:t>satisfiable</a:t>
            </a:r>
            <a:r>
              <a:rPr lang="en-US" sz="2600" dirty="0"/>
              <a:t> in conjunction with the ASRs.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35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ASRs Simultaneously?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are inexperienced in design then design for the ASRs one at a time beginning with the most important.</a:t>
            </a:r>
          </a:p>
          <a:p>
            <a:r>
              <a:rPr lang="en-US" sz="3200" dirty="0"/>
              <a:t>As you gain experience,</a:t>
            </a:r>
            <a:r>
              <a:rPr lang="en-US" sz="3200" baseline="0" dirty="0"/>
              <a:t> you will be able to design for multiple ASRs simultaneously.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91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b="1" dirty="0">
                <a:solidFill>
                  <a:schemeClr val="tx2"/>
                </a:solidFill>
              </a:rPr>
              <a:t>current design as a hypothesis</a:t>
            </a:r>
            <a:r>
              <a:rPr lang="en-US" dirty="0"/>
              <a:t>.</a:t>
            </a:r>
          </a:p>
          <a:p>
            <a:r>
              <a:rPr lang="en-US" dirty="0"/>
              <a:t>Ask</a:t>
            </a:r>
            <a:r>
              <a:rPr lang="en-US" baseline="0" dirty="0"/>
              <a:t> whether the current design satisfies the requirements (</a:t>
            </a:r>
            <a:r>
              <a:rPr lang="en-US" b="1" baseline="0" dirty="0">
                <a:solidFill>
                  <a:srgbClr val="C00000"/>
                </a:solidFill>
              </a:rPr>
              <a:t>test</a:t>
            </a:r>
            <a:r>
              <a:rPr lang="en-US" baseline="0" dirty="0"/>
              <a:t>)</a:t>
            </a:r>
          </a:p>
          <a:p>
            <a:r>
              <a:rPr lang="en-US" baseline="0" dirty="0"/>
              <a:t>If not, then </a:t>
            </a:r>
            <a:r>
              <a:rPr lang="en-US" b="1" baseline="0" dirty="0">
                <a:solidFill>
                  <a:srgbClr val="C00000"/>
                </a:solidFill>
              </a:rPr>
              <a:t>generate</a:t>
            </a:r>
            <a:r>
              <a:rPr lang="en-US" baseline="0" dirty="0"/>
              <a:t> a new hypothesis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1991545" y="4232458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Initial Hypothesis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797708" y="4232458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</a:t>
            </a:r>
            <a:r>
              <a:rPr lang="en-US" sz="2400" dirty="0"/>
              <a:t>Next </a:t>
            </a:r>
            <a:r>
              <a:rPr lang="en-US" sz="2400" dirty="0">
                <a:latin typeface="Arial" pitchFamily="34" charset="0"/>
              </a:rPr>
              <a:t>Hypothesis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466302" y="5134453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226608" y="5134453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>
            <a:stCxn id="8" idx="0"/>
          </p:cNvCxnSpPr>
          <p:nvPr/>
        </p:nvCxnSpPr>
        <p:spPr bwMode="auto">
          <a:xfrm flipV="1">
            <a:off x="9035085" y="3717032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6167181" y="3717032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 bwMode="auto">
          <a:xfrm>
            <a:off x="6167180" y="3717032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4942216" y="4232458"/>
            <a:ext cx="2449928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490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1551</Words>
  <Application>Microsoft Office PowerPoint</Application>
  <PresentationFormat>Custom</PresentationFormat>
  <Paragraphs>241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COMP3028  Software Architecture</vt:lpstr>
      <vt:lpstr>Designing an Architecture</vt:lpstr>
      <vt:lpstr>Design Strategy</vt:lpstr>
      <vt:lpstr>Decomposition</vt:lpstr>
      <vt:lpstr>Design Doesn’t Mean Green Field</vt:lpstr>
      <vt:lpstr>Designing to Architecturally Significant Requirements</vt:lpstr>
      <vt:lpstr>What About Other Quality Requirements?</vt:lpstr>
      <vt:lpstr>How Many ASRs Simultaneously?</vt:lpstr>
      <vt:lpstr>Generate and Test</vt:lpstr>
      <vt:lpstr>Raises the Following Questions</vt:lpstr>
      <vt:lpstr>Where Does the Initial Hypothesis Come From?</vt:lpstr>
      <vt:lpstr>Where Does the Initial Hypothesis Come From?</vt:lpstr>
      <vt:lpstr>How Do I Test a Hypothesis?</vt:lpstr>
      <vt:lpstr>How Do I Generate the Next Hypothesis?</vt:lpstr>
      <vt:lpstr>When Am I Done?</vt:lpstr>
      <vt:lpstr>The Attribute-Driven Design Method </vt:lpstr>
      <vt:lpstr>ADD Inputs</vt:lpstr>
      <vt:lpstr>ADD Outputs</vt:lpstr>
      <vt:lpstr>The Steps of ADD </vt:lpstr>
      <vt:lpstr>Step 1: Choose an Element of the System to Design</vt:lpstr>
      <vt:lpstr>PowerPoint Presentation</vt:lpstr>
      <vt:lpstr>Step 1 example</vt:lpstr>
      <vt:lpstr>Step 1 example</vt:lpstr>
      <vt:lpstr>Step 1 example</vt:lpstr>
      <vt:lpstr>Step 1 example</vt:lpstr>
      <vt:lpstr>Which Element Comes Next?</vt:lpstr>
      <vt:lpstr>Step 2: Identify the ASRs for the Chosen Element</vt:lpstr>
      <vt:lpstr>Step 3: Generate a Design Solution for the Chosen Element</vt:lpstr>
      <vt:lpstr>Step 4</vt:lpstr>
      <vt:lpstr>Step 4: Select the Input for the Next Iteration</vt:lpstr>
      <vt:lpstr>Quality Attribute Requirements </vt:lpstr>
      <vt:lpstr>Constraints</vt:lpstr>
      <vt:lpstr>Repeat Steps 1–4 Until All ASRs are Satisfied</vt:lpstr>
      <vt:lpstr>Summary</vt:lpstr>
      <vt:lpstr>Summary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COMP3028_Spring2023_week 07_F - design</dc:title>
  <dc:creator>Joanna Siebert</dc:creator>
  <cp:lastModifiedBy>lenovo</cp:lastModifiedBy>
  <cp:revision>390</cp:revision>
  <cp:lastPrinted>2023-02-23T06:49:27Z</cp:lastPrinted>
  <dcterms:created xsi:type="dcterms:W3CDTF">2020-03-15T08:11:10Z</dcterms:created>
  <dcterms:modified xsi:type="dcterms:W3CDTF">2023-04-03T08:06:25Z</dcterms:modified>
</cp:coreProperties>
</file>