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786" r:id="rId2"/>
    <p:sldId id="2141" r:id="rId3"/>
    <p:sldId id="2142" r:id="rId4"/>
    <p:sldId id="2159" r:id="rId5"/>
    <p:sldId id="2160" r:id="rId6"/>
    <p:sldId id="2161" r:id="rId7"/>
    <p:sldId id="2162" r:id="rId8"/>
    <p:sldId id="2163" r:id="rId9"/>
    <p:sldId id="2164" r:id="rId10"/>
    <p:sldId id="2165" r:id="rId11"/>
    <p:sldId id="2166" r:id="rId12"/>
    <p:sldId id="2167" r:id="rId13"/>
    <p:sldId id="2168" r:id="rId14"/>
    <p:sldId id="2169" r:id="rId15"/>
    <p:sldId id="2170" r:id="rId16"/>
    <p:sldId id="2171" r:id="rId17"/>
    <p:sldId id="2172" r:id="rId18"/>
    <p:sldId id="2173" r:id="rId19"/>
    <p:sldId id="2174" r:id="rId20"/>
    <p:sldId id="2175" r:id="rId21"/>
    <p:sldId id="2176" r:id="rId22"/>
    <p:sldId id="2177" r:id="rId23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2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20/04/2023</a:t>
            </a:fld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031" y="147418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Present the ATAM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evaluation leader </a:t>
            </a:r>
            <a:r>
              <a:rPr lang="en-US" dirty="0"/>
              <a:t>describes the ATAM steps in brief and the outputs of the evaluation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345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Present Business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rgbClr val="C00000"/>
                </a:solidFill>
              </a:rPr>
              <a:t>project decision maker </a:t>
            </a:r>
            <a:r>
              <a:rPr lang="en-US" sz="3000" dirty="0"/>
              <a:t>(ideally the project manager or the system’s customer) presents a system overview from a business perspective </a:t>
            </a:r>
          </a:p>
          <a:p>
            <a:r>
              <a:rPr lang="en-US" sz="3000" dirty="0"/>
              <a:t>The presentation should describe </a:t>
            </a:r>
          </a:p>
          <a:p>
            <a:pPr lvl="1"/>
            <a:r>
              <a:rPr lang="en-US" sz="2600" dirty="0"/>
              <a:t>important functions</a:t>
            </a:r>
          </a:p>
          <a:p>
            <a:pPr lvl="1"/>
            <a:r>
              <a:rPr lang="en-US" sz="2600" dirty="0"/>
              <a:t>relevant technical, managerial, economic, or political constraints </a:t>
            </a:r>
          </a:p>
          <a:p>
            <a:pPr lvl="1"/>
            <a:r>
              <a:rPr lang="en-US" sz="2600" dirty="0"/>
              <a:t>business goals and context</a:t>
            </a:r>
          </a:p>
          <a:p>
            <a:pPr lvl="1"/>
            <a:r>
              <a:rPr lang="en-US" sz="2600" dirty="0"/>
              <a:t>major stakeholders</a:t>
            </a:r>
          </a:p>
          <a:p>
            <a:pPr lvl="1"/>
            <a:r>
              <a:rPr lang="en-US" sz="2600" dirty="0"/>
              <a:t>architectural drivers (architecturally significant requirements)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262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 Present the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lead architect </a:t>
            </a:r>
            <a:r>
              <a:rPr lang="en-US" dirty="0"/>
              <a:t>makes a presentation describing the architecture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technical constraints </a:t>
            </a:r>
            <a:r>
              <a:rPr lang="en-US" dirty="0"/>
              <a:t>such as operating system, hardware, or middleware prescribed for use, and other systems with which the system must interact. 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architectural approaches</a:t>
            </a:r>
            <a:r>
              <a:rPr lang="en-US" dirty="0"/>
              <a:t>, i.e., patterns &amp; tactics used to meet the requirements</a:t>
            </a:r>
          </a:p>
          <a:p>
            <a:r>
              <a:rPr lang="en-US" dirty="0"/>
              <a:t>Should convey the essence of the architecture and NOT go too deeply into the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4: Identify Architectural Approaches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U</a:t>
            </a:r>
            <a:r>
              <a:rPr lang="en-US" sz="3000" dirty="0"/>
              <a:t>nderstand its architectural approaches, especially patterns and tactics.</a:t>
            </a:r>
          </a:p>
          <a:p>
            <a:r>
              <a:rPr lang="en-US" sz="3000" dirty="0"/>
              <a:t>The evaluation team </a:t>
            </a:r>
            <a:r>
              <a:rPr lang="en-US" sz="3000" dirty="0">
                <a:solidFill>
                  <a:srgbClr val="C00000"/>
                </a:solidFill>
              </a:rPr>
              <a:t>catalogs</a:t>
            </a:r>
            <a:r>
              <a:rPr lang="en-US" sz="3000" dirty="0"/>
              <a:t> the patterns and tactics that have been identified. </a:t>
            </a:r>
          </a:p>
          <a:p>
            <a:r>
              <a:rPr lang="en-US" sz="3000" dirty="0"/>
              <a:t>The list is publicly captured and will serve as the basis for later analysis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030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Generate Utility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evaluation team works with the project decision makers to </a:t>
            </a:r>
            <a:r>
              <a:rPr lang="en-US" dirty="0">
                <a:solidFill>
                  <a:srgbClr val="C00000"/>
                </a:solidFill>
              </a:rPr>
              <a:t>identify, prioritize, and refine </a:t>
            </a:r>
            <a:r>
              <a:rPr lang="en-US" dirty="0"/>
              <a:t>the system’s most important </a:t>
            </a:r>
            <a:r>
              <a:rPr lang="en-US" dirty="0">
                <a:solidFill>
                  <a:srgbClr val="C00000"/>
                </a:solidFill>
              </a:rPr>
              <a:t>quality attribute goals </a:t>
            </a:r>
          </a:p>
          <a:p>
            <a:r>
              <a:rPr lang="en-US" altLang="zh-CN" dirty="0"/>
              <a:t>The quality attribute goals are articulated in detail via a </a:t>
            </a:r>
            <a:r>
              <a:rPr lang="en-US" altLang="zh-CN" dirty="0">
                <a:solidFill>
                  <a:srgbClr val="C00000"/>
                </a:solidFill>
              </a:rPr>
              <a:t>quality attribute utility tree</a:t>
            </a:r>
            <a:r>
              <a:rPr lang="en-US" altLang="zh-CN" dirty="0"/>
              <a:t>.</a:t>
            </a:r>
          </a:p>
          <a:p>
            <a:r>
              <a:rPr lang="en-US" dirty="0"/>
              <a:t>The scenarios are assigned a rank of importance (High, Medium, Low)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065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Step 6: Analyze Architectural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evaluation team </a:t>
            </a:r>
            <a:r>
              <a:rPr lang="en-US" sz="2400" dirty="0">
                <a:solidFill>
                  <a:srgbClr val="C00000"/>
                </a:solidFill>
              </a:rPr>
              <a:t>examines</a:t>
            </a:r>
            <a:r>
              <a:rPr lang="en-US" sz="2400" dirty="0"/>
              <a:t> the highest-ranked </a:t>
            </a:r>
            <a:r>
              <a:rPr lang="en-US" sz="2400" dirty="0">
                <a:solidFill>
                  <a:srgbClr val="C00000"/>
                </a:solidFill>
              </a:rPr>
              <a:t>scenarios</a:t>
            </a:r>
            <a:r>
              <a:rPr lang="en-US" sz="2400" dirty="0"/>
              <a:t> one at a time; the architect is asked to explain how the architecture supports each one </a:t>
            </a:r>
          </a:p>
          <a:p>
            <a:r>
              <a:rPr lang="en-US" sz="2400" dirty="0"/>
              <a:t>Evaluation team members </a:t>
            </a:r>
            <a:r>
              <a:rPr lang="en-US" sz="2400" dirty="0">
                <a:solidFill>
                  <a:srgbClr val="C00000"/>
                </a:solidFill>
              </a:rPr>
              <a:t>probe for the architectural approaches </a:t>
            </a:r>
            <a:r>
              <a:rPr lang="en-US" sz="2400" dirty="0"/>
              <a:t>used to carry out the scenario </a:t>
            </a:r>
          </a:p>
          <a:p>
            <a:r>
              <a:rPr lang="en-US" sz="2400" dirty="0"/>
              <a:t>Evaluation team </a:t>
            </a:r>
            <a:r>
              <a:rPr lang="en-US" sz="2400" dirty="0">
                <a:solidFill>
                  <a:srgbClr val="C00000"/>
                </a:solidFill>
              </a:rPr>
              <a:t>documents</a:t>
            </a:r>
            <a:r>
              <a:rPr lang="en-US" sz="2400" dirty="0"/>
              <a:t> the relevant architectural decisions and </a:t>
            </a:r>
            <a:r>
              <a:rPr lang="en-US" sz="2400" dirty="0">
                <a:solidFill>
                  <a:srgbClr val="C00000"/>
                </a:solidFill>
              </a:rPr>
              <a:t>identifies</a:t>
            </a:r>
            <a:r>
              <a:rPr lang="en-US" sz="2400" dirty="0"/>
              <a:t> and catalogs their </a:t>
            </a:r>
            <a:r>
              <a:rPr lang="en-US" sz="2400" dirty="0">
                <a:solidFill>
                  <a:srgbClr val="C00000"/>
                </a:solidFill>
              </a:rPr>
              <a:t>risks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C00000"/>
                </a:solidFill>
              </a:rPr>
              <a:t>nonrisks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C00000"/>
                </a:solidFill>
              </a:rPr>
              <a:t>tradeoff points</a:t>
            </a:r>
            <a:r>
              <a:rPr lang="en-US" sz="2400" dirty="0"/>
              <a:t>.   Examples: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Risk</a:t>
            </a:r>
            <a:r>
              <a:rPr lang="en-US" sz="2000" dirty="0"/>
              <a:t>:  The frequency of heartbeats affects the time in which the system can detect a failed component. 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Tradeoff</a:t>
            </a:r>
            <a:r>
              <a:rPr lang="en-US" sz="2000" dirty="0"/>
              <a:t>: The heartbeat frequency determines the time for detecting a fault. Higher frequency leads to better availability but consumes more processing time and communication bandwidth (potentially reducing performance).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673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the ATAM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CF51D4-9B5C-4F00-B912-67F6628C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75520" y="1397000"/>
          <a:ext cx="8424936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Partnership and preparation:  Logistics, planning, stakeholder recruitment, team 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 team leadership</a:t>
                      </a:r>
                      <a:r>
                        <a:rPr lang="en-US" baseline="0" dirty="0"/>
                        <a:t> and key project decision-makers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Proceeds informally as required, perhaps over a few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  <a:r>
                        <a:rPr lang="en-US" baseline="0" dirty="0"/>
                        <a:t>:  Steps 1-6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  <a:r>
                        <a:rPr lang="en-US" baseline="0" dirty="0"/>
                        <a:t> team and project decision-makers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 days followed by a hiatus of 2-3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Evaluation:  Steps 7-9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  <a:r>
                        <a:rPr lang="en-US" baseline="0" dirty="0"/>
                        <a:t> team, project decision makers, stakeholders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Follow-up:  Report generation</a:t>
                      </a:r>
                      <a:r>
                        <a:rPr lang="en-US" baseline="0" dirty="0"/>
                        <a:t> and delivery, process improvement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  <a:r>
                        <a:rPr lang="en-US" baseline="0" dirty="0"/>
                        <a:t> team and evaluation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week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77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7:  Brainstorm and Prioritize Scenarios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purpose of scenario brainstorming is to understand what system success means for </a:t>
            </a:r>
            <a:r>
              <a:rPr lang="en-US" altLang="zh-CN" dirty="0"/>
              <a:t>stakeholders</a:t>
            </a:r>
            <a:r>
              <a:rPr lang="en-US" dirty="0"/>
              <a:t> </a:t>
            </a:r>
          </a:p>
          <a:p>
            <a:r>
              <a:rPr lang="en-US" dirty="0"/>
              <a:t>Once the scenarios have been collected, they are </a:t>
            </a:r>
            <a:r>
              <a:rPr lang="en-US" dirty="0">
                <a:solidFill>
                  <a:srgbClr val="C00000"/>
                </a:solidFill>
              </a:rPr>
              <a:t>prioritized</a:t>
            </a:r>
            <a:r>
              <a:rPr lang="en-US" dirty="0"/>
              <a:t> by voting.</a:t>
            </a:r>
          </a:p>
          <a:p>
            <a:r>
              <a:rPr lang="en-US" dirty="0"/>
              <a:t>The list of prioritized scenarios is </a:t>
            </a:r>
            <a:r>
              <a:rPr lang="en-US" dirty="0">
                <a:solidFill>
                  <a:srgbClr val="C00000"/>
                </a:solidFill>
              </a:rPr>
              <a:t>compared</a:t>
            </a:r>
            <a:r>
              <a:rPr lang="en-US" dirty="0"/>
              <a:t> with those from the </a:t>
            </a:r>
            <a:r>
              <a:rPr lang="en-US" dirty="0">
                <a:solidFill>
                  <a:srgbClr val="C00000"/>
                </a:solidFill>
              </a:rPr>
              <a:t>utility tree</a:t>
            </a:r>
            <a:r>
              <a:rPr lang="en-US" dirty="0"/>
              <a:t> exercise. </a:t>
            </a:r>
          </a:p>
          <a:p>
            <a:pPr lvl="1"/>
            <a:r>
              <a:rPr lang="en-US" dirty="0"/>
              <a:t>If they agree, it indicates good alignment between the architect had in mind and what the stakeholders actually wanted. </a:t>
            </a:r>
          </a:p>
          <a:p>
            <a:pPr lvl="1"/>
            <a:r>
              <a:rPr lang="en-US" dirty="0"/>
              <a:t>If additional driving scenarios are discovered, this may itself be a risk. some disagreement between the stakeholders and the architect. </a:t>
            </a:r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331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8: Analyze Architectural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step the evaluation team performs the same activities as in step 6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2262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Present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evaluation team </a:t>
            </a:r>
            <a:r>
              <a:rPr lang="en-US" dirty="0">
                <a:solidFill>
                  <a:srgbClr val="C00000"/>
                </a:solidFill>
              </a:rPr>
              <a:t>group risks into risk themes</a:t>
            </a:r>
            <a:r>
              <a:rPr lang="en-US" dirty="0"/>
              <a:t>, based on some systemic deficiency. </a:t>
            </a:r>
          </a:p>
          <a:p>
            <a:pPr lvl="1"/>
            <a:r>
              <a:rPr lang="en-US" dirty="0"/>
              <a:t>For example, a group of risks about the system’s inability to function in the face of various hardware and/or software failures might lead to a risk theme about insufficient attention to providing high availability. </a:t>
            </a:r>
          </a:p>
          <a:p>
            <a:r>
              <a:rPr lang="en-US" dirty="0"/>
              <a:t>For each risk theme, the evaluation team </a:t>
            </a:r>
            <a:r>
              <a:rPr lang="en-US" dirty="0">
                <a:solidFill>
                  <a:srgbClr val="C00000"/>
                </a:solidFill>
              </a:rPr>
              <a:t>identifies which of the business drivers </a:t>
            </a:r>
            <a:r>
              <a:rPr lang="en-US" dirty="0"/>
              <a:t>listed in step 2 are </a:t>
            </a:r>
            <a:r>
              <a:rPr lang="en-US" dirty="0">
                <a:solidFill>
                  <a:srgbClr val="C00000"/>
                </a:solidFill>
              </a:rPr>
              <a:t>affected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605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Evaluating 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8058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Present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collected information from the evaluation is summarized and presented to stakeholders. </a:t>
            </a:r>
          </a:p>
          <a:p>
            <a:r>
              <a:rPr lang="en-US" dirty="0"/>
              <a:t>The following outputs are presented:</a:t>
            </a:r>
          </a:p>
          <a:p>
            <a:pPr lvl="1"/>
            <a:r>
              <a:rPr lang="en-US" dirty="0"/>
              <a:t>The architectural approaches documented</a:t>
            </a:r>
          </a:p>
          <a:p>
            <a:pPr lvl="1"/>
            <a:r>
              <a:rPr lang="en-US" dirty="0"/>
              <a:t>The set of scenarios and their prioritization from the brainstorming</a:t>
            </a:r>
          </a:p>
          <a:p>
            <a:pPr lvl="1"/>
            <a:r>
              <a:rPr lang="en-US" dirty="0"/>
              <a:t>The utility tree </a:t>
            </a:r>
          </a:p>
          <a:p>
            <a:pPr lvl="1"/>
            <a:r>
              <a:rPr lang="en-US" dirty="0"/>
              <a:t>The risks discovered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nonrisks</a:t>
            </a:r>
            <a:r>
              <a:rPr lang="en-US" dirty="0"/>
              <a:t> documented</a:t>
            </a:r>
          </a:p>
          <a:p>
            <a:pPr lvl="1"/>
            <a:r>
              <a:rPr lang="en-US" dirty="0"/>
              <a:t>The sensitivity points and tradeoff points found</a:t>
            </a:r>
          </a:p>
          <a:p>
            <a:pPr lvl="1"/>
            <a:r>
              <a:rPr lang="en-US" dirty="0"/>
              <a:t>Risk themes and the business drivers threatened by each 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84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Lightweight Architectural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ATAM is a substantial undertaking </a:t>
            </a:r>
          </a:p>
          <a:p>
            <a:pPr lvl="1"/>
            <a:r>
              <a:rPr lang="en-US" dirty="0"/>
              <a:t>It requires some 20 to 30 person-days of effort from an evaluation team, plus even more for the architect and stakeholders. </a:t>
            </a:r>
          </a:p>
          <a:p>
            <a:pPr lvl="1"/>
            <a:r>
              <a:rPr lang="en-US" dirty="0"/>
              <a:t>Investing this amount of time makes sense on a large and costly project </a:t>
            </a:r>
          </a:p>
          <a:p>
            <a:r>
              <a:rPr lang="en-US" dirty="0">
                <a:solidFill>
                  <a:srgbClr val="C00000"/>
                </a:solidFill>
              </a:rPr>
              <a:t>A Lightweight Architecture Evaluation method </a:t>
            </a:r>
            <a:r>
              <a:rPr lang="en-US" dirty="0"/>
              <a:t>for smaller, less risky projects. </a:t>
            </a:r>
          </a:p>
          <a:p>
            <a:pPr lvl="1"/>
            <a:r>
              <a:rPr lang="en-US" dirty="0"/>
              <a:t>May take place in a single day, or even a half-day meeting. </a:t>
            </a:r>
          </a:p>
          <a:p>
            <a:pPr lvl="1"/>
            <a:r>
              <a:rPr lang="en-US" dirty="0"/>
              <a:t>May be carried out entirely by members </a:t>
            </a:r>
            <a:r>
              <a:rPr lang="en-US" dirty="0">
                <a:solidFill>
                  <a:srgbClr val="C00000"/>
                </a:solidFill>
              </a:rPr>
              <a:t>internal to the organization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Of course this may not probe the architecture as deeply.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110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Agenda: 4-6 Hours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D5EAB4-B78A-4C36-A67F-2151CDBD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03513" y="1340768"/>
          <a:ext cx="8736633" cy="4512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756">
                <a:tc>
                  <a:txBody>
                    <a:bodyPr/>
                    <a:lstStyle/>
                    <a:p>
                      <a:r>
                        <a:rPr lang="en-US" sz="14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7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1. Present the ATAM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Participants already familiar with process.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6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2. Present business</a:t>
                      </a:r>
                      <a:r>
                        <a:rPr lang="en-US" sz="1200" baseline="0" dirty="0">
                          <a:latin typeface="+mn-lt"/>
                        </a:rPr>
                        <a:t> drivers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0.25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The participants are expected to understand the system and its business goals and their priorities. A brief review ensures that these are fresh in everyone’s mind and that there are no surprises.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6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3. Present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0.5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All participants are expected to be familiar with the system. A brief overview of the architecture, using at least module and C&amp;C views, is presented.  1-2 scenarios are traced through these views.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4. Identify architectural 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0.25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The architecture approaches for specific quality attribute concerns are identified by the architect. This may be done as a portion of step 3.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6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5. Generate QA</a:t>
                      </a:r>
                      <a:r>
                        <a:rPr lang="en-US" sz="1200" baseline="0" dirty="0">
                          <a:latin typeface="+mn-lt"/>
                        </a:rPr>
                        <a:t> </a:t>
                      </a:r>
                      <a:r>
                        <a:rPr lang="en-US" sz="1200" dirty="0">
                          <a:latin typeface="+mn-lt"/>
                        </a:rPr>
                        <a:t>utility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0.5- 1.5</a:t>
                      </a:r>
                      <a:r>
                        <a:rPr lang="en-US" sz="1200" baseline="0" dirty="0">
                          <a:latin typeface="+mn-lt"/>
                        </a:rPr>
                        <a:t> hours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Scenarios might exist: part of previous evaluations, part of design, part of requirements elicitation.  Put these in a tree.  Or, a utility tree may already exist.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6. Analyze architectural 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2-3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This step—mapping the highly ranked scenarios onto the architecture—consumes the bulk of the time and can be expanded or contracted as needed.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6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7. Brainstorm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This step can be omitted as the assembled (internal) stakeholders are expected to contribute scenarios expressing their concerns in step 5.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88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8. Analyze architectural 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This step is also omitted, since all analysis is done in step 6.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6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9.</a:t>
                      </a:r>
                      <a:r>
                        <a:rPr lang="en-US" sz="1200" baseline="0" dirty="0">
                          <a:latin typeface="+mn-lt"/>
                        </a:rPr>
                        <a:t> Present results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0.5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At the end of an evaluation, the team reviews the existing and newly discovered risks,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nonrisks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, sensitivities, and tradeoffs and discusses whether any new risk themes have arisen.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64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Intended Learning Outcomes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By the end of this lesson you will be able to: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	</a:t>
            </a:r>
          </a:p>
          <a:p>
            <a:pPr lvl="1"/>
            <a:r>
              <a:rPr lang="en-GB" sz="3600" dirty="0"/>
              <a:t>evaluate an architecture using ATAM method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25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Architecture Tradeoff Analysis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Architecture Tradeoff Analysis Method (ATAM) has been used for over a decade to evaluate software architectures in domains ranging from automotive to financial to defense. </a:t>
            </a:r>
          </a:p>
          <a:p>
            <a:r>
              <a:rPr lang="en-US" dirty="0"/>
              <a:t>The ATAM is designed so that </a:t>
            </a:r>
          </a:p>
          <a:p>
            <a:pPr lvl="1"/>
            <a:r>
              <a:rPr lang="en-US" dirty="0"/>
              <a:t>evaluators need not be familiar with the architecture or its business goals</a:t>
            </a:r>
          </a:p>
          <a:p>
            <a:pPr lvl="1"/>
            <a:r>
              <a:rPr lang="en-US" dirty="0"/>
              <a:t>the system need not yet be constructed</a:t>
            </a:r>
          </a:p>
          <a:p>
            <a:pPr lvl="1"/>
            <a:r>
              <a:rPr lang="en-US" dirty="0"/>
              <a:t>there may be a large number of stakeholders.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03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 in the ATAM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evaluation team</a:t>
            </a:r>
          </a:p>
          <a:p>
            <a:pPr lvl="1"/>
            <a:r>
              <a:rPr lang="en-US" sz="2600" dirty="0"/>
              <a:t>3 to 5 people</a:t>
            </a:r>
          </a:p>
          <a:p>
            <a:pPr lvl="1"/>
            <a:r>
              <a:rPr lang="en-US" sz="2600" dirty="0"/>
              <a:t>Competent, unbiased outsiders</a:t>
            </a:r>
          </a:p>
          <a:p>
            <a:r>
              <a:rPr lang="en-US" dirty="0"/>
              <a:t>Project decision makers </a:t>
            </a:r>
          </a:p>
          <a:p>
            <a:pPr lvl="1"/>
            <a:r>
              <a:rPr lang="en-US" sz="2600" dirty="0"/>
              <a:t>the project manager, t</a:t>
            </a:r>
            <a:r>
              <a:rPr lang="en-US" altLang="zh-CN" sz="2600" dirty="0"/>
              <a:t>he architect</a:t>
            </a:r>
            <a:r>
              <a:rPr lang="en-US" sz="2600" dirty="0"/>
              <a:t> and the customer who bill for the development</a:t>
            </a:r>
          </a:p>
          <a:p>
            <a:r>
              <a:rPr lang="en-US" dirty="0"/>
              <a:t>Architecture stakeholders </a:t>
            </a:r>
          </a:p>
          <a:p>
            <a:pPr lvl="1"/>
            <a:r>
              <a:rPr lang="en-US" sz="2600" dirty="0"/>
              <a:t>developers, testers, integrators, maintainers, performance engineers, users, builders of systems </a:t>
            </a:r>
          </a:p>
          <a:p>
            <a:pPr lvl="1"/>
            <a:r>
              <a:rPr lang="en-US" sz="2600" dirty="0"/>
              <a:t>to articulate the specific quality attribute goals </a:t>
            </a:r>
          </a:p>
          <a:p>
            <a:pPr lvl="1"/>
            <a:r>
              <a:rPr lang="en-US" sz="2600" dirty="0"/>
              <a:t>12 to 15 stakeholders for a large enterprise-critical architecture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12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ATAM Evaluation Team Roles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F0B37F-787B-426F-B6FD-996C4036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19536" y="1397000"/>
          <a:ext cx="8352928" cy="530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131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509">
                <a:tc>
                  <a:txBody>
                    <a:bodyPr/>
                    <a:lstStyle/>
                    <a:p>
                      <a:r>
                        <a:rPr lang="en-US" dirty="0"/>
                        <a:t>Team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Sets up the evaluation; coordinates with client, making sure client’s needs are met; establishes evaluation contract; forms evaluation team; sees that final report is produced and delivered (although the writing may be delegated)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132">
                <a:tc>
                  <a:txBody>
                    <a:bodyPr/>
                    <a:lstStyle/>
                    <a:p>
                      <a:r>
                        <a:rPr lang="en-US" dirty="0"/>
                        <a:t>Evaluation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Runs evaluation; facilitates elicitation of scenarios; administers scenario selection/prioritization process; facilitates evaluation of scenarios against architecture; facilitates on-site analysis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132">
                <a:tc>
                  <a:txBody>
                    <a:bodyPr/>
                    <a:lstStyle/>
                    <a:p>
                      <a:r>
                        <a:rPr lang="en-US" dirty="0"/>
                        <a:t>Scenario 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Writes scenarios on flipchart or whiteboard during scenario elicitation; captures agreed-on wording of each scenario, halting discussion until exact wording is captured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263">
                <a:tc>
                  <a:txBody>
                    <a:bodyPr/>
                    <a:lstStyle/>
                    <a:p>
                      <a:r>
                        <a:rPr lang="en-US" dirty="0"/>
                        <a:t>Proceedings 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Captures proceedings in electronic form on laptop or workstation: raw scenarios, issue(s) that motivate each scenario (often lost in the wording of the scenario itself), and resolution of each scenario when applied to architecture(s); also generates a printed list of adopted scenarios for handout to all participants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1">
                <a:tc>
                  <a:txBody>
                    <a:bodyPr/>
                    <a:lstStyle/>
                    <a:p>
                      <a:r>
                        <a:rPr lang="en-US" dirty="0"/>
                        <a:t>Questioner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Raises issues of architectural interest, usually related to the quality attributes in which he or she has expertise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31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Outputs of the ATAM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set of risks and </a:t>
            </a:r>
            <a:r>
              <a:rPr lang="en-US" dirty="0" err="1"/>
              <a:t>nonrisks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risk</a:t>
            </a:r>
            <a:r>
              <a:rPr lang="en-US" dirty="0"/>
              <a:t> is defined as an architectural decision that may lead to undesirable consequences in light of quality attribute requirements. </a:t>
            </a:r>
          </a:p>
          <a:p>
            <a:pPr lvl="1"/>
            <a:r>
              <a:rPr lang="en-US" dirty="0"/>
              <a:t>A </a:t>
            </a:r>
            <a:r>
              <a:rPr lang="en-US" b="1" dirty="0" err="1">
                <a:solidFill>
                  <a:srgbClr val="C00000"/>
                </a:solidFill>
              </a:rPr>
              <a:t>nonrisk</a:t>
            </a:r>
            <a:r>
              <a:rPr lang="en-US" dirty="0"/>
              <a:t> is an architectural decision that is deemed safe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A set of </a:t>
            </a:r>
            <a:r>
              <a:rPr lang="en-US" altLang="zh-CN" b="1" dirty="0">
                <a:solidFill>
                  <a:srgbClr val="C00000"/>
                </a:solidFill>
              </a:rPr>
              <a:t>risk themes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examines the full set of risks to look for themes that identify </a:t>
            </a:r>
            <a:r>
              <a:rPr lang="en-US" altLang="zh-CN" dirty="0">
                <a:solidFill>
                  <a:srgbClr val="C00000"/>
                </a:solidFill>
              </a:rPr>
              <a:t>system weaknesses</a:t>
            </a:r>
            <a:r>
              <a:rPr lang="en-US" altLang="zh-CN" dirty="0"/>
              <a:t> in the architecture.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These risk themes will threaten the project’s business goals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737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Outputs of the ATAM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concise </a:t>
            </a:r>
            <a:r>
              <a:rPr lang="en-US" dirty="0">
                <a:solidFill>
                  <a:srgbClr val="C00000"/>
                </a:solidFill>
              </a:rPr>
              <a:t>presentation of the architecture</a:t>
            </a:r>
            <a:r>
              <a:rPr lang="en-US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Articulation of the business goals.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Prioritized</a:t>
            </a:r>
            <a:r>
              <a:rPr lang="en-US" dirty="0"/>
              <a:t> quality attribute requirements expressed as quality attribute scenarios.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</a:rPr>
              <a:t>Mapping</a:t>
            </a:r>
            <a:r>
              <a:rPr lang="en-US" altLang="zh-CN" dirty="0"/>
              <a:t> of architectural decisions to quality requirements.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 set of identified sensitivity and </a:t>
            </a:r>
            <a:r>
              <a:rPr lang="en-US" altLang="zh-CN" dirty="0">
                <a:solidFill>
                  <a:srgbClr val="C00000"/>
                </a:solidFill>
              </a:rPr>
              <a:t>tradeoff points</a:t>
            </a:r>
            <a:r>
              <a:rPr lang="en-US" altLang="zh-CN" dirty="0"/>
              <a:t>: architectural decisions that have a marked effect on one or more quality attributes.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954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the ATAM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CF51D4-9B5C-4F00-B912-67F6628C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75520" y="1397000"/>
          <a:ext cx="8424936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Partnership and preparation:  Logistics, planning, stakeholder recruitment, team 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 team leadership</a:t>
                      </a:r>
                      <a:r>
                        <a:rPr lang="en-US" baseline="0" dirty="0"/>
                        <a:t> and key project decision-makers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Proceeds informally as required, perhaps over a few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  <a:r>
                        <a:rPr lang="en-US" baseline="0" dirty="0"/>
                        <a:t>:  Steps 1-6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  <a:r>
                        <a:rPr lang="en-US" baseline="0" dirty="0"/>
                        <a:t> team and project decision-makers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 days followed by a hiatus of 2-3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Evaluation:  Steps 7-9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  <a:r>
                        <a:rPr lang="en-US" baseline="0" dirty="0"/>
                        <a:t> team, project decision makers, stakeholders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Follow-up:  Report generation</a:t>
                      </a:r>
                      <a:r>
                        <a:rPr lang="en-US" baseline="0" dirty="0"/>
                        <a:t> and delivery, process improvement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  <a:r>
                        <a:rPr lang="en-US" baseline="0" dirty="0"/>
                        <a:t> team and evaluation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week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95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6871</TotalTime>
  <Words>1743</Words>
  <Application>Microsoft Office PowerPoint</Application>
  <PresentationFormat>宽屏</PresentationFormat>
  <Paragraphs>204</Paragraphs>
  <Slides>22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COMP3028  Software Architecture</vt:lpstr>
      <vt:lpstr>Software Architecture</vt:lpstr>
      <vt:lpstr>Intended Learning Outcomes</vt:lpstr>
      <vt:lpstr>The Architecture Tradeoff Analysis Method</vt:lpstr>
      <vt:lpstr>Participants in the ATAM</vt:lpstr>
      <vt:lpstr>ATAM Evaluation Team Roles</vt:lpstr>
      <vt:lpstr>Primary Outputs of the ATAM</vt:lpstr>
      <vt:lpstr>Other Outputs of the ATAM</vt:lpstr>
      <vt:lpstr>Phases of the ATAM</vt:lpstr>
      <vt:lpstr>Step 1:  Present the ATAM</vt:lpstr>
      <vt:lpstr>Step 2: Present Business Drivers</vt:lpstr>
      <vt:lpstr>Step 3:  Present the Architecture</vt:lpstr>
      <vt:lpstr>Step 4: Identify Architectural Approaches </vt:lpstr>
      <vt:lpstr>Step 5: Generate Utility Tree</vt:lpstr>
      <vt:lpstr>Step 6: Analyze Architectural Approaches</vt:lpstr>
      <vt:lpstr>Phases of the ATAM</vt:lpstr>
      <vt:lpstr>Step 7:  Brainstorm and Prioritize Scenarios</vt:lpstr>
      <vt:lpstr>Step 8: Analyze Architectural Approaches</vt:lpstr>
      <vt:lpstr>Step 9: Present Results</vt:lpstr>
      <vt:lpstr>Step 9: Present Results</vt:lpstr>
      <vt:lpstr>Lightweight Architectural Evaluation</vt:lpstr>
      <vt:lpstr>Typical Agenda: 4-6 Hours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COMP3028_Spring2023_week 08_W - architecture evaluation</dc:title>
  <dc:creator>Joanna Siebert</dc:creator>
  <cp:lastModifiedBy>刘玄昊</cp:lastModifiedBy>
  <cp:revision>393</cp:revision>
  <cp:lastPrinted>2023-02-23T06:49:27Z</cp:lastPrinted>
  <dcterms:created xsi:type="dcterms:W3CDTF">2020-03-15T08:11:10Z</dcterms:created>
  <dcterms:modified xsi:type="dcterms:W3CDTF">2023-04-20T15:34:30Z</dcterms:modified>
</cp:coreProperties>
</file>