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786" r:id="rId2"/>
    <p:sldId id="805" r:id="rId3"/>
    <p:sldId id="1003" r:id="rId4"/>
    <p:sldId id="806" r:id="rId5"/>
    <p:sldId id="981" r:id="rId6"/>
    <p:sldId id="982" r:id="rId7"/>
    <p:sldId id="983" r:id="rId8"/>
    <p:sldId id="984" r:id="rId9"/>
    <p:sldId id="985" r:id="rId10"/>
    <p:sldId id="986" r:id="rId11"/>
    <p:sldId id="947" r:id="rId12"/>
    <p:sldId id="992" r:id="rId13"/>
    <p:sldId id="960" r:id="rId14"/>
    <p:sldId id="961" r:id="rId15"/>
    <p:sldId id="962" r:id="rId16"/>
    <p:sldId id="959" r:id="rId17"/>
    <p:sldId id="957" r:id="rId18"/>
    <p:sldId id="963" r:id="rId19"/>
    <p:sldId id="965" r:id="rId20"/>
    <p:sldId id="964" r:id="rId21"/>
    <p:sldId id="966" r:id="rId22"/>
    <p:sldId id="967" r:id="rId23"/>
    <p:sldId id="970" r:id="rId24"/>
    <p:sldId id="1005" r:id="rId25"/>
    <p:sldId id="971" r:id="rId26"/>
    <p:sldId id="972" r:id="rId27"/>
    <p:sldId id="975" r:id="rId28"/>
    <p:sldId id="949" r:id="rId29"/>
    <p:sldId id="987" r:id="rId30"/>
    <p:sldId id="988" r:id="rId31"/>
    <p:sldId id="989" r:id="rId32"/>
    <p:sldId id="990" r:id="rId33"/>
    <p:sldId id="808" r:id="rId34"/>
    <p:sldId id="809" r:id="rId35"/>
    <p:sldId id="948" r:id="rId36"/>
    <p:sldId id="1006" r:id="rId37"/>
    <p:sldId id="810" r:id="rId38"/>
    <p:sldId id="812" r:id="rId39"/>
    <p:sldId id="979" r:id="rId40"/>
    <p:sldId id="996" r:id="rId41"/>
    <p:sldId id="995" r:id="rId42"/>
    <p:sldId id="994" r:id="rId43"/>
    <p:sldId id="813" r:id="rId44"/>
    <p:sldId id="1007" r:id="rId45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0" y="2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79950.htm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软件架构是指在一定的设计原则基础上，从不同角度对组成系统的各部分进行搭配和安排，形成系统的多个结构而组成架构，它包括该系统的各个</a:t>
            </a:r>
            <a:r>
              <a:rPr lang="zh-CN" altLang="en-US">
                <a:hlinkClick r:id="rId3" action="ppaction://hlinkfile"/>
              </a:rPr>
              <a:t>组件</a:t>
            </a:r>
            <a:r>
              <a:rPr lang="zh-CN" altLang="en-US"/>
              <a:t>，组件的外部可见属性及组件之间的相互关系。组件的外部可见属性是指其他组件对该组件所做的假设。</a:t>
            </a:r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F79E21-1FA8-406F-A527-0E29A32F7410}" type="slidenum">
              <a:rPr lang="zh-CN" altLang="en-US"/>
              <a:pPr eaLnBrk="1" hangingPunct="1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95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s://en.wikiquote.org/wiki/Cognitive_architecture" TargetMode="External"/><Relationship Id="rId7" Type="http://schemas.openxmlformats.org/officeDocument/2006/relationships/hyperlink" Target="http://ja.wikipedia.org/wiki/r3000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en.wikipedia.org/wiki/New_Objectivity_(architecture)" TargetMode="External"/><Relationship Id="rId5" Type="http://schemas.openxmlformats.org/officeDocument/2006/relationships/hyperlink" Target="https://en.wikipedia.org/wiki/Software_architecture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11.png"/><Relationship Id="rId9" Type="http://schemas.openxmlformats.org/officeDocument/2006/relationships/hyperlink" Target="https://en.wikipedia.org/wiki/Business_architectur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w_Objectivity_(architecture)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siness_architecture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New_Objectivity_(architecture)" TargetMode="Externa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Cognitive_architecture" TargetMode="External"/><Relationship Id="rId7" Type="http://schemas.openxmlformats.org/officeDocument/2006/relationships/hyperlink" Target="https://en.wikipedia.org/wiki/New_Objectivity_(architecture)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s://en.wikipedia.org/wiki/Business_architecture" TargetMode="Externa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en.wikiquote.org/wiki/Cognitive_architecture" TargetMode="External"/><Relationship Id="rId7" Type="http://schemas.openxmlformats.org/officeDocument/2006/relationships/hyperlink" Target="https://en.wikipedia.org/wiki/Business_architecture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hyperlink" Target="http://ja.wikipedia.org/wiki/r3000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en.wikipedia.org/wiki/New_Objectivity_(architectur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D534771E-4108-45A3-80B7-C82AB4DF69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1052" y="68930"/>
            <a:ext cx="3194060" cy="32472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4445AE-0409-4BFE-A1A3-5B1CF511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0BC1-B8F6-4B00-8C38-80AC7B48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The process of planning, designing and constructing structures</a:t>
            </a:r>
          </a:p>
          <a:p>
            <a:pPr lvl="1"/>
            <a:r>
              <a:rPr lang="en-US" sz="3600" dirty="0"/>
              <a:t>Building </a:t>
            </a:r>
          </a:p>
          <a:p>
            <a:pPr lvl="1"/>
            <a:r>
              <a:rPr lang="en-US" sz="3600" dirty="0"/>
              <a:t>Business</a:t>
            </a:r>
          </a:p>
          <a:p>
            <a:pPr lvl="1"/>
            <a:r>
              <a:rPr lang="en-US" sz="3600" dirty="0"/>
              <a:t>Cognitive </a:t>
            </a:r>
          </a:p>
          <a:p>
            <a:pPr lvl="1"/>
            <a:r>
              <a:rPr lang="en-US" sz="3600" dirty="0"/>
              <a:t>Computer</a:t>
            </a:r>
          </a:p>
          <a:p>
            <a:pPr lvl="1"/>
            <a:r>
              <a:rPr lang="en-US" sz="3600" dirty="0"/>
              <a:t>Software </a:t>
            </a:r>
          </a:p>
          <a:p>
            <a:pPr lvl="1"/>
            <a:r>
              <a:rPr lang="en-US" sz="3600" dirty="0"/>
              <a:t>…..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8CF3B8-6BBD-499B-9C24-3E0B1CA0F3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23647" y="0"/>
            <a:ext cx="2931312" cy="1920620"/>
          </a:xfrm>
          <a:prstGeom prst="rect">
            <a:avLst/>
          </a:prstGeom>
        </p:spPr>
      </p:pic>
      <p:pic>
        <p:nvPicPr>
          <p:cNvPr id="11" name="Picture 10" descr="A picture containing object, clock, black, sitting&#10;&#10;Description automatically generated">
            <a:extLst>
              <a:ext uri="{FF2B5EF4-FFF2-40B4-BE49-F238E27FC236}">
                <a16:creationId xmlns:a16="http://schemas.microsoft.com/office/drawing/2014/main" id="{E992EE54-83D9-4C7A-9B3D-7F6B73250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363585" y="4954940"/>
            <a:ext cx="2857500" cy="17907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2BAADB9E-479D-4219-A993-81DCE1C201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61088" y="4473932"/>
            <a:ext cx="3489325" cy="2384068"/>
          </a:xfrm>
          <a:prstGeom prst="rect">
            <a:avLst/>
          </a:prstGeom>
        </p:spPr>
      </p:pic>
      <p:pic>
        <p:nvPicPr>
          <p:cNvPr id="26" name="Picture 25" descr="A large white building&#10;&#10;Description automatically generated">
            <a:extLst>
              <a:ext uri="{FF2B5EF4-FFF2-40B4-BE49-F238E27FC236}">
                <a16:creationId xmlns:a16="http://schemas.microsoft.com/office/drawing/2014/main" id="{FD507D4D-490D-46E2-9A97-B919A5D628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962337" y="2812864"/>
            <a:ext cx="2857500" cy="19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definition from our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152"/>
            <a:ext cx="10515600" cy="3782072"/>
          </a:xfrm>
        </p:spPr>
        <p:txBody>
          <a:bodyPr>
            <a:normAutofit/>
          </a:bodyPr>
          <a:lstStyle/>
          <a:p>
            <a:endParaRPr lang="en-US" sz="3600" i="1" dirty="0"/>
          </a:p>
          <a:p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The software architecture of a system is the set of structures needed to reason about the system, which comprise software elements, relations among them, and properties of both.</a:t>
            </a:r>
          </a:p>
        </p:txBody>
      </p:sp>
    </p:spTree>
    <p:extLst>
      <p:ext uri="{BB962C8B-B14F-4D97-AF65-F5344CB8AC3E}">
        <p14:creationId xmlns:p14="http://schemas.microsoft.com/office/powerpoint/2010/main" val="120859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understand together what “software </a:t>
            </a:r>
            <a:r>
              <a:rPr lang="en-GB" dirty="0" err="1"/>
              <a:t>architecture”means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4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 this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You work as a software developer and your client asked you to develop </a:t>
            </a:r>
            <a:r>
              <a:rPr lang="en-GB" sz="4000" dirty="0">
                <a:solidFill>
                  <a:srgbClr val="FF0000"/>
                </a:solidFill>
              </a:rPr>
              <a:t>a file sharing application </a:t>
            </a:r>
            <a:r>
              <a:rPr lang="en-GB" sz="4000" dirty="0"/>
              <a:t>for them</a:t>
            </a:r>
          </a:p>
          <a:p>
            <a:pPr lvl="1"/>
            <a:r>
              <a:rPr lang="en-GB" sz="3600" i="1" dirty="0"/>
              <a:t>What kind of questions do you need to ask your client before you start your work? What information do you need to know? 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98359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1. Perhaps you ask your client what functions the software needs to have</a:t>
            </a:r>
          </a:p>
        </p:txBody>
      </p:sp>
    </p:spTree>
    <p:extLst>
      <p:ext uri="{BB962C8B-B14F-4D97-AF65-F5344CB8AC3E}">
        <p14:creationId xmlns:p14="http://schemas.microsoft.com/office/powerpoint/2010/main" val="194530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 this example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client gave you these simple functional requirements</a:t>
            </a:r>
          </a:p>
          <a:p>
            <a:pPr lvl="1"/>
            <a:r>
              <a:rPr lang="en-GB" sz="3200" dirty="0"/>
              <a:t>The application should enable sharing files with other </a:t>
            </a:r>
            <a:r>
              <a:rPr lang="en-GB" sz="3200" dirty="0">
                <a:solidFill>
                  <a:srgbClr val="FF0000"/>
                </a:solidFill>
              </a:rPr>
              <a:t>users all around the world</a:t>
            </a:r>
          </a:p>
          <a:p>
            <a:pPr lvl="1"/>
            <a:r>
              <a:rPr lang="en-GB" sz="3200" dirty="0"/>
              <a:t>Users need to be able to </a:t>
            </a:r>
            <a:r>
              <a:rPr lang="en-GB" sz="3200" dirty="0">
                <a:solidFill>
                  <a:srgbClr val="FF0000"/>
                </a:solidFill>
              </a:rPr>
              <a:t>upload</a:t>
            </a:r>
            <a:r>
              <a:rPr lang="en-GB" sz="3200" dirty="0"/>
              <a:t> the files for sharing</a:t>
            </a:r>
          </a:p>
          <a:p>
            <a:pPr lvl="1"/>
            <a:r>
              <a:rPr lang="en-GB" sz="3200" dirty="0"/>
              <a:t>Users need to be able to </a:t>
            </a:r>
            <a:r>
              <a:rPr lang="en-GB" sz="3200" dirty="0">
                <a:solidFill>
                  <a:srgbClr val="FF0000"/>
                </a:solidFill>
              </a:rPr>
              <a:t>download</a:t>
            </a:r>
            <a:r>
              <a:rPr lang="en-GB" sz="3200" dirty="0"/>
              <a:t> the files they are interested in </a:t>
            </a:r>
          </a:p>
          <a:p>
            <a:r>
              <a:rPr lang="en-GB" sz="4000" b="1" i="1" dirty="0">
                <a:solidFill>
                  <a:srgbClr val="FF0000"/>
                </a:solidFill>
              </a:rPr>
              <a:t>How will you design this software?</a:t>
            </a:r>
          </a:p>
          <a:p>
            <a:pPr lvl="1"/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787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You decide to use a client-server model </a:t>
            </a:r>
          </a:p>
          <a:p>
            <a:r>
              <a:rPr lang="en-GB" sz="3200" dirty="0"/>
              <a:t>There will be 2 main components</a:t>
            </a:r>
          </a:p>
          <a:p>
            <a:pPr lvl="1"/>
            <a:r>
              <a:rPr lang="en-GB" sz="2800" dirty="0"/>
              <a:t>Client - clients initiate the transfer</a:t>
            </a:r>
          </a:p>
          <a:p>
            <a:pPr lvl="1"/>
            <a:r>
              <a:rPr lang="en-GB" sz="2800" dirty="0"/>
              <a:t>Server – servers satisfy the request</a:t>
            </a:r>
          </a:p>
          <a:p>
            <a:r>
              <a:rPr lang="en-GB" sz="3200" dirty="0"/>
              <a:t>In your design, the server is centralized and there can be many clients requesting the files from the server</a:t>
            </a:r>
          </a:p>
          <a:p>
            <a:endParaRPr lang="en-GB" sz="3200" dirty="0"/>
          </a:p>
          <a:p>
            <a:pPr lvl="1"/>
            <a:endParaRPr lang="en-GB" sz="2800" dirty="0"/>
          </a:p>
          <a:p>
            <a:pPr lvl="1"/>
            <a:endParaRPr lang="en-GB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811" y="277525"/>
            <a:ext cx="42862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2435" y="5798361"/>
            <a:ext cx="1091912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In fact, the same model is used in The File Transfer Protocol (FTP) - a standard communication protocol used for the transfer of computer files from a server to a client on a computer network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187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You develop the software based on this design, deploy it, and receive a feedback from the client that they are satisfied with the software.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812" y="273497"/>
            <a:ext cx="42862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198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After a while, another client asks you to develop a software for them. After initial consultation, you find out that the functional requirements are almost the same</a:t>
            </a:r>
          </a:p>
          <a:p>
            <a:pPr lvl="1"/>
            <a:r>
              <a:rPr lang="en-GB" sz="2800" dirty="0"/>
              <a:t>The application should enable sharing files with other users all around the world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i="1" dirty="0">
                <a:sym typeface="Wingdings" panose="05000000000000000000" pitchFamily="2" charset="2"/>
              </a:rPr>
              <a:t>the same</a:t>
            </a:r>
            <a:endParaRPr lang="en-GB" sz="2800" i="1" dirty="0"/>
          </a:p>
          <a:p>
            <a:pPr lvl="1"/>
            <a:r>
              <a:rPr lang="en-GB" sz="2800" dirty="0"/>
              <a:t>Users need to be able to upload the files for sharing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i="1" dirty="0">
                <a:sym typeface="Wingdings" panose="05000000000000000000" pitchFamily="2" charset="2"/>
              </a:rPr>
              <a:t>the same</a:t>
            </a:r>
            <a:endParaRPr lang="en-GB" sz="2800" i="1" dirty="0"/>
          </a:p>
          <a:p>
            <a:pPr lvl="1"/>
            <a:r>
              <a:rPr lang="en-GB" sz="2800" dirty="0"/>
              <a:t>Users need to be able to download the files they are interested in 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r>
              <a:rPr lang="en-GB" sz="2800" i="1" dirty="0">
                <a:sym typeface="Wingdings" panose="05000000000000000000" pitchFamily="2" charset="2"/>
              </a:rPr>
              <a:t>the same</a:t>
            </a:r>
            <a:endParaRPr lang="en-GB" sz="2800" i="1" dirty="0"/>
          </a:p>
          <a:p>
            <a:pPr lvl="1"/>
            <a:r>
              <a:rPr lang="en-GB" sz="2800" dirty="0">
                <a:solidFill>
                  <a:srgbClr val="FF0000"/>
                </a:solidFill>
              </a:rPr>
              <a:t>Users need to be able to delete the uploaded files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i="1" dirty="0">
                <a:sym typeface="Wingdings" panose="05000000000000000000" pitchFamily="2" charset="2"/>
              </a:rPr>
              <a:t>new function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643415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Since the functional requirements are the same, and the first client was happy with the software, you decide to use a client-server model for this project as well </a:t>
            </a:r>
          </a:p>
          <a:p>
            <a:r>
              <a:rPr lang="en-GB" sz="3200" dirty="0"/>
              <a:t>You also add additional functions for the users to meet the new functional requirements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79" y="4188611"/>
            <a:ext cx="42862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90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7073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Introduction to Software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D1646-79BE-4A9A-8CC3-7A5D7564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80" y="121921"/>
            <a:ext cx="3732196" cy="36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27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You develop the software based on this design, deploy it, and receive a feedback from the client that they are </a:t>
            </a:r>
            <a:r>
              <a:rPr lang="en-GB" sz="4000" dirty="0">
                <a:solidFill>
                  <a:srgbClr val="FF0000"/>
                </a:solidFill>
              </a:rPr>
              <a:t>NOT </a:t>
            </a:r>
            <a:r>
              <a:rPr lang="en-GB" sz="4000" dirty="0"/>
              <a:t>satisfied with the software. </a:t>
            </a:r>
          </a:p>
          <a:p>
            <a:r>
              <a:rPr lang="en-GB" sz="4000" i="1" dirty="0"/>
              <a:t>What went wrong?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529" y="4462818"/>
            <a:ext cx="42862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461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After discussion with the client, you find out that the server crashes often and none of the users are able to download the file at this time</a:t>
            </a:r>
          </a:p>
          <a:p>
            <a:r>
              <a:rPr lang="en-GB" sz="3200" dirty="0"/>
              <a:t>You investigate further and find out that while the first client had less than a hundred of users of the software, the second client had thousands of users that made requests from the same server at the same time</a:t>
            </a:r>
          </a:p>
          <a:p>
            <a:pPr lvl="1"/>
            <a:r>
              <a:rPr lang="en-GB" sz="2800" dirty="0"/>
              <a:t>The server became overloaded and this resulted in crashes or slowing down of the connection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16" y="-166476"/>
            <a:ext cx="2427779" cy="251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01" y="234896"/>
            <a:ext cx="3720635" cy="142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00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went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454" y="1829653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Although the two clients had the same functional requirements, but their quality requirements were different</a:t>
            </a:r>
          </a:p>
          <a:p>
            <a:pPr lvl="1"/>
            <a:r>
              <a:rPr lang="en-GB" sz="2800" dirty="0"/>
              <a:t>The quality requirements were not discussed at the early stages of software design </a:t>
            </a:r>
          </a:p>
          <a:p>
            <a:pPr lvl="1"/>
            <a:r>
              <a:rPr lang="en-GB" sz="2800" dirty="0">
                <a:solidFill>
                  <a:srgbClr val="FF0000"/>
                </a:solidFill>
              </a:rPr>
              <a:t>The choice of software architecture was not guided by the quality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05034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avoid this problem?</a:t>
            </a:r>
          </a:p>
        </p:txBody>
      </p:sp>
    </p:spTree>
    <p:extLst>
      <p:ext uri="{BB962C8B-B14F-4D97-AF65-F5344CB8AC3E}">
        <p14:creationId xmlns:p14="http://schemas.microsoft.com/office/powerpoint/2010/main" val="2123148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avoid this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27309" cy="4351338"/>
          </a:xfrm>
        </p:spPr>
        <p:txBody>
          <a:bodyPr>
            <a:normAutofit/>
          </a:bodyPr>
          <a:lstStyle/>
          <a:p>
            <a:r>
              <a:rPr lang="en-GB" sz="3600" dirty="0"/>
              <a:t>Select the software architecture that will be more fit for the quality requirements in the second scenario</a:t>
            </a:r>
          </a:p>
          <a:p>
            <a:r>
              <a:rPr lang="en-GB" sz="3600" dirty="0"/>
              <a:t>For example, for the second file sharing system, to avoid the bottleneck caused by the central server in client-server model, you can choose </a:t>
            </a:r>
            <a:r>
              <a:rPr lang="en-GB" sz="3600" dirty="0">
                <a:solidFill>
                  <a:srgbClr val="FF0000"/>
                </a:solidFill>
              </a:rPr>
              <a:t>P2P architecture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107" y="4527369"/>
            <a:ext cx="2558406" cy="233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38" y="4206710"/>
            <a:ext cx="2718591" cy="281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533533" y="5359137"/>
            <a:ext cx="551468" cy="254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4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Two systems with the same functionality can have different architectures</a:t>
            </a:r>
          </a:p>
          <a:p>
            <a:pPr lvl="1"/>
            <a:r>
              <a:rPr lang="en-GB" sz="4000" dirty="0"/>
              <a:t>Architectural decisions are NOT made based on functional requirements</a:t>
            </a:r>
          </a:p>
          <a:p>
            <a:pPr lvl="1"/>
            <a:r>
              <a:rPr lang="en-GB" sz="4000" dirty="0"/>
              <a:t>Architecture is driven by quality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76040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Two systems with different functionality can have the same architectures</a:t>
            </a:r>
          </a:p>
          <a:p>
            <a:r>
              <a:rPr lang="en-GB" sz="3200" dirty="0"/>
              <a:t>Example</a:t>
            </a:r>
            <a:r>
              <a:rPr lang="en-GB" sz="3200" dirty="0">
                <a:sym typeface="Wingdings" panose="05000000000000000000" pitchFamily="2" charset="2"/>
              </a:rPr>
              <a:t> client-server model can be used in</a:t>
            </a:r>
          </a:p>
          <a:p>
            <a:pPr lvl="1"/>
            <a:r>
              <a:rPr lang="en-GB" sz="2800" dirty="0">
                <a:sym typeface="Wingdings" panose="05000000000000000000" pitchFamily="2" charset="2"/>
              </a:rPr>
              <a:t>File sharing systems</a:t>
            </a:r>
          </a:p>
          <a:p>
            <a:pPr lvl="1"/>
            <a:r>
              <a:rPr lang="en-GB" sz="2800" dirty="0">
                <a:sym typeface="Wingdings" panose="05000000000000000000" pitchFamily="2" charset="2"/>
              </a:rPr>
              <a:t>Online banking</a:t>
            </a:r>
          </a:p>
          <a:p>
            <a:pPr lvl="1"/>
            <a:r>
              <a:rPr lang="en-GB" sz="2800" dirty="0">
                <a:sym typeface="Wingdings" panose="05000000000000000000" pitchFamily="2" charset="2"/>
              </a:rPr>
              <a:t>Email </a:t>
            </a:r>
          </a:p>
          <a:p>
            <a:pPr lvl="1"/>
            <a:r>
              <a:rPr lang="en-GB" sz="2800" dirty="0">
                <a:sym typeface="Wingdings" panose="05000000000000000000" pitchFamily="2" charset="2"/>
              </a:rPr>
              <a:t>Network printing</a:t>
            </a:r>
          </a:p>
          <a:p>
            <a:pPr lvl="1"/>
            <a:r>
              <a:rPr lang="en-GB" sz="2800" dirty="0">
                <a:sym typeface="Wingdings" panose="05000000000000000000" pitchFamily="2" charset="2"/>
              </a:rPr>
              <a:t>Ecommerce</a:t>
            </a:r>
          </a:p>
          <a:p>
            <a:pPr lvl="1"/>
            <a:r>
              <a:rPr lang="en-GB" sz="2800" dirty="0">
                <a:sym typeface="Wingdings" panose="05000000000000000000" pitchFamily="2" charset="2"/>
              </a:rPr>
              <a:t>…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18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Recall our course objectives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Master the basic knowledge and methods of software architecture</a:t>
            </a:r>
          </a:p>
          <a:p>
            <a:pPr lvl="1"/>
            <a:r>
              <a:rPr lang="en-GB" sz="2800" dirty="0"/>
              <a:t>have the ability of system analysis, modelling and design oriented to </a:t>
            </a: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FF0000"/>
                </a:solidFill>
              </a:rPr>
              <a:t>particular scenario</a:t>
            </a:r>
          </a:p>
          <a:p>
            <a:pPr lvl="1"/>
            <a:r>
              <a:rPr lang="en-GB" sz="2800" dirty="0"/>
              <a:t>be able to make the </a:t>
            </a:r>
            <a:r>
              <a:rPr lang="en-GB" sz="2800" dirty="0">
                <a:solidFill>
                  <a:srgbClr val="FF0000"/>
                </a:solidFill>
              </a:rPr>
              <a:t>best architectural design decisions </a:t>
            </a:r>
            <a:r>
              <a:rPr lang="en-GB" sz="2800" dirty="0"/>
              <a:t>according to the </a:t>
            </a:r>
            <a:r>
              <a:rPr lang="en-GB" sz="2800" dirty="0">
                <a:solidFill>
                  <a:srgbClr val="FF0000"/>
                </a:solidFill>
              </a:rPr>
              <a:t>actual architectural requirements </a:t>
            </a:r>
            <a:r>
              <a:rPr lang="en-GB" sz="2800" dirty="0"/>
              <a:t>of large and complex software systems</a:t>
            </a:r>
          </a:p>
          <a:p>
            <a:r>
              <a:rPr lang="en-GB" sz="3200" dirty="0"/>
              <a:t>Master the architecture technology of constructing modern large-scale and complex software system</a:t>
            </a:r>
          </a:p>
          <a:p>
            <a:pPr lvl="1"/>
            <a:r>
              <a:rPr lang="en-GB" sz="2800" dirty="0"/>
              <a:t>be able to select the best technology</a:t>
            </a:r>
            <a:r>
              <a:rPr lang="en-GB" sz="2800" dirty="0">
                <a:solidFill>
                  <a:srgbClr val="FF0000"/>
                </a:solidFill>
              </a:rPr>
              <a:t> according to the architectural requirements</a:t>
            </a:r>
            <a:r>
              <a:rPr lang="en-GB" sz="2800" dirty="0"/>
              <a:t> of the actual software project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78105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Software Architecture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152"/>
            <a:ext cx="10515600" cy="3782072"/>
          </a:xfrm>
        </p:spPr>
        <p:txBody>
          <a:bodyPr>
            <a:normAutofit/>
          </a:bodyPr>
          <a:lstStyle/>
          <a:p>
            <a:endParaRPr lang="en-US" sz="3600" i="1" dirty="0"/>
          </a:p>
          <a:p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The software architecture of a system is </a:t>
            </a:r>
            <a:r>
              <a:rPr lang="en-US" sz="3600" i="1" dirty="0">
                <a:solidFill>
                  <a:srgbClr val="FF0000"/>
                </a:solidFill>
              </a:rPr>
              <a:t>the set of structures</a:t>
            </a:r>
            <a:r>
              <a:rPr lang="en-US" sz="3600" i="1" dirty="0"/>
              <a:t> needed to reason about the system, </a:t>
            </a:r>
            <a:r>
              <a:rPr lang="en-US" sz="3600" i="1" dirty="0">
                <a:solidFill>
                  <a:srgbClr val="FF0000"/>
                </a:solidFill>
              </a:rPr>
              <a:t>which comprise software elements, relations among them, and properties of both.</a:t>
            </a:r>
          </a:p>
        </p:txBody>
      </p:sp>
      <p:pic>
        <p:nvPicPr>
          <p:cNvPr id="5122" name="Picture 2" descr="What is FTP? | Softwares use for FTP - Planet of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223" y="4039103"/>
            <a:ext cx="45148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95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D71D-1CCF-4DED-BD5B-FE0E0304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DE61-8E94-44F3-8BB0-C6BE4973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Structures of a software system</a:t>
            </a:r>
          </a:p>
          <a:p>
            <a:r>
              <a:rPr lang="en-US" sz="4000" dirty="0"/>
              <a:t>The discipline of creating such structures and systems</a:t>
            </a:r>
          </a:p>
        </p:txBody>
      </p:sp>
    </p:spTree>
    <p:extLst>
      <p:ext uri="{BB962C8B-B14F-4D97-AF65-F5344CB8AC3E}">
        <p14:creationId xmlns:p14="http://schemas.microsoft.com/office/powerpoint/2010/main" val="154683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architecture - main concepts</a:t>
            </a:r>
          </a:p>
        </p:txBody>
      </p:sp>
    </p:spTree>
    <p:extLst>
      <p:ext uri="{BB962C8B-B14F-4D97-AF65-F5344CB8AC3E}">
        <p14:creationId xmlns:p14="http://schemas.microsoft.com/office/powerpoint/2010/main" val="668007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D71D-1CCF-4DED-BD5B-FE0E0304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= Structures of a software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DE61-8E94-44F3-8BB0-C6BE4973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Each structure compromises </a:t>
            </a:r>
          </a:p>
          <a:p>
            <a:pPr lvl="1"/>
            <a:r>
              <a:rPr lang="en-US" sz="3600" dirty="0"/>
              <a:t>Software elements</a:t>
            </a:r>
          </a:p>
          <a:p>
            <a:pPr lvl="1"/>
            <a:r>
              <a:rPr lang="en-US" sz="3600" dirty="0"/>
              <a:t>Relations among the elements</a:t>
            </a:r>
          </a:p>
          <a:p>
            <a:pPr lvl="1"/>
            <a:r>
              <a:rPr lang="en-US" sz="3600" dirty="0"/>
              <a:t>Properties of elements</a:t>
            </a:r>
          </a:p>
          <a:p>
            <a:pPr lvl="1"/>
            <a:r>
              <a:rPr lang="en-US" sz="3600" dirty="0"/>
              <a:t>Properties of relations</a:t>
            </a:r>
          </a:p>
        </p:txBody>
      </p:sp>
    </p:spTree>
    <p:extLst>
      <p:ext uri="{BB962C8B-B14F-4D97-AF65-F5344CB8AC3E}">
        <p14:creationId xmlns:p14="http://schemas.microsoft.com/office/powerpoint/2010/main" val="19680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D71D-1CCF-4DED-BD5B-FE0E0304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= the discipline of creating such structures and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DE61-8E94-44F3-8BB0-C6BE4973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Blueprint for the system and the developing project, laying out the task necessary to be executed by the design teams</a:t>
            </a:r>
          </a:p>
        </p:txBody>
      </p:sp>
    </p:spTree>
    <p:extLst>
      <p:ext uri="{BB962C8B-B14F-4D97-AF65-F5344CB8AC3E}">
        <p14:creationId xmlns:p14="http://schemas.microsoft.com/office/powerpoint/2010/main" val="303587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Software Architecture</a:t>
            </a:r>
            <a:endParaRPr lang="zh-CN" altLang="en-US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The software architecture of a program or computing system is the </a:t>
            </a:r>
            <a:r>
              <a:rPr lang="en-US" altLang="zh-CN" sz="3600" dirty="0">
                <a:solidFill>
                  <a:srgbClr val="FF0000"/>
                </a:solidFill>
              </a:rPr>
              <a:t>structure or structures </a:t>
            </a:r>
            <a:r>
              <a:rPr lang="en-US" altLang="zh-CN" sz="3600" dirty="0"/>
              <a:t>of the system, which comprise software elements, the externally visible properties of those elements, and the relationships among them.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494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"/>
    </mc:Choice>
    <mc:Fallback xmlns="">
      <p:transition spd="slow" advTm="13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Is a Set of Software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structure is a set of elements held together by a relation. </a:t>
            </a:r>
          </a:p>
          <a:p>
            <a:r>
              <a:rPr lang="en-US" sz="3200" dirty="0"/>
              <a:t>Software systems are composed of many structures, and no single structure holds claim to being the  architecture.</a:t>
            </a:r>
          </a:p>
          <a:p>
            <a:r>
              <a:rPr lang="en-US" sz="3200" dirty="0"/>
              <a:t>There are three important categories of architectural structures.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Component and Connector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Allocation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7105734" y="5409864"/>
            <a:ext cx="4922453" cy="1385698"/>
          </a:xfrm>
          <a:prstGeom prst="wedgeEllipseCallout">
            <a:avLst>
              <a:gd name="adj1" fmla="val -63264"/>
              <a:gd name="adj2" fmla="val -7690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1" dirty="0">
                <a:solidFill>
                  <a:schemeClr val="tx1"/>
                </a:solidFill>
              </a:rPr>
              <a:t>We will learn more about them this semester</a:t>
            </a:r>
          </a:p>
        </p:txBody>
      </p:sp>
    </p:spTree>
    <p:extLst>
      <p:ext uri="{BB962C8B-B14F-4D97-AF65-F5344CB8AC3E}">
        <p14:creationId xmlns:p14="http://schemas.microsoft.com/office/powerpoint/2010/main" val="1138307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DF75E1-AFC2-42B8-80DD-E04C6B3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vs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4B7A90-EB2B-4AF3-8EE4-AF7073A3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architecture - the selection of architectural elements, their interaction and the restrictions on those elements and their interactions.</a:t>
            </a:r>
          </a:p>
          <a:p>
            <a:r>
              <a:rPr lang="en-GB" sz="3600" dirty="0"/>
              <a:t>The design - modularization and the detailed interfaces of the elements of the system, their algorithms and procedures, and the kinds of data needed to support the architecture and satisfy the requirements.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93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152"/>
            <a:ext cx="10515600" cy="3782072"/>
          </a:xfrm>
        </p:spPr>
        <p:txBody>
          <a:bodyPr>
            <a:normAutofit/>
          </a:bodyPr>
          <a:lstStyle/>
          <a:p>
            <a:endParaRPr lang="en-US" sz="3600" i="1" dirty="0"/>
          </a:p>
          <a:p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The software architecture of a system is the set of structures needed to reason about the system, which comprise software elements, relations among them, and properties of both.</a:t>
            </a:r>
          </a:p>
        </p:txBody>
      </p:sp>
      <p:pic>
        <p:nvPicPr>
          <p:cNvPr id="4" name="Picture 2" descr="What is FTP? | Softwares use for FTP - Planet of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223" y="4039103"/>
            <a:ext cx="45148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95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152"/>
            <a:ext cx="10515600" cy="3782072"/>
          </a:xfrm>
        </p:spPr>
        <p:txBody>
          <a:bodyPr>
            <a:normAutofit/>
          </a:bodyPr>
          <a:lstStyle/>
          <a:p>
            <a:endParaRPr lang="en-US" sz="3600" i="1" dirty="0"/>
          </a:p>
          <a:p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The software architecture of a system is the set of structures </a:t>
            </a:r>
            <a:r>
              <a:rPr lang="en-US" sz="3600" i="1" dirty="0">
                <a:solidFill>
                  <a:srgbClr val="FF0000"/>
                </a:solidFill>
              </a:rPr>
              <a:t>needed to reason about the system</a:t>
            </a:r>
            <a:r>
              <a:rPr lang="en-US" sz="3600" i="1" dirty="0"/>
              <a:t>, which comprise software elements, relations among them, and properties of both.</a:t>
            </a:r>
          </a:p>
        </p:txBody>
      </p:sp>
      <p:pic>
        <p:nvPicPr>
          <p:cNvPr id="4" name="Picture 2" descr="What is FTP? | Softwares use for FTP - Planet of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223" y="4039103"/>
            <a:ext cx="45148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920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is an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An architecture specifically omits certain information about elements that is </a:t>
            </a:r>
            <a:r>
              <a:rPr lang="pl-PL" sz="3600" dirty="0">
                <a:solidFill>
                  <a:srgbClr val="FF0000"/>
                </a:solidFill>
              </a:rPr>
              <a:t>not useful for reasoning about the system.</a:t>
            </a:r>
          </a:p>
          <a:p>
            <a:r>
              <a:rPr lang="pl-PL" sz="3600" dirty="0"/>
              <a:t>The architectural abstraction lets us </a:t>
            </a:r>
            <a:r>
              <a:rPr lang="pl-PL" sz="3600" dirty="0">
                <a:solidFill>
                  <a:srgbClr val="FF0000"/>
                </a:solidFill>
              </a:rPr>
              <a:t>look at the system in terms of its elements, how they are arranged, how they interact, how they are composed</a:t>
            </a:r>
            <a:r>
              <a:rPr lang="pl-PL" sz="3600" dirty="0"/>
              <a:t>, and so forth. </a:t>
            </a:r>
            <a:endParaRPr lang="en-US" sz="3600" dirty="0"/>
          </a:p>
          <a:p>
            <a:r>
              <a:rPr lang="pl-PL" altLang="zh-CN" sz="3600" dirty="0"/>
              <a:t>This abstraction is essential to taming the complexity of an architecture.</a:t>
            </a:r>
          </a:p>
          <a:p>
            <a:pPr marL="0" indent="0">
              <a:buNone/>
            </a:pPr>
            <a:endParaRPr lang="pl-PL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4698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view</a:t>
            </a:r>
            <a:r>
              <a:rPr lang="en-US" dirty="0"/>
              <a:t> is a representation of a coherent set of architectural elements, as written by and read by system stakeholders. </a:t>
            </a:r>
          </a:p>
          <a:p>
            <a:r>
              <a:rPr lang="en-US" dirty="0"/>
              <a:t>A </a:t>
            </a:r>
            <a:r>
              <a:rPr lang="en-US" i="1" dirty="0"/>
              <a:t>structure</a:t>
            </a:r>
            <a:r>
              <a:rPr lang="en-US" dirty="0"/>
              <a:t> is the set of elements itself, as they exist in software or hardware.</a:t>
            </a:r>
          </a:p>
          <a:p>
            <a:r>
              <a:rPr lang="en-US" dirty="0"/>
              <a:t>In short, a view is a representation of a structure. </a:t>
            </a:r>
          </a:p>
          <a:p>
            <a:pPr lvl="1"/>
            <a:r>
              <a:rPr lang="en-US" dirty="0"/>
              <a:t>For example, a module </a:t>
            </a:r>
            <a:r>
              <a:rPr lang="en-US" i="1" dirty="0"/>
              <a:t>structure</a:t>
            </a:r>
            <a:r>
              <a:rPr lang="en-US" dirty="0"/>
              <a:t> is the set of the system’s modules and their organization. </a:t>
            </a:r>
          </a:p>
          <a:p>
            <a:pPr lvl="1"/>
            <a:r>
              <a:rPr lang="en-US" dirty="0"/>
              <a:t>A module </a:t>
            </a:r>
            <a:r>
              <a:rPr lang="en-US" i="1" dirty="0"/>
              <a:t>view</a:t>
            </a:r>
            <a:r>
              <a:rPr lang="en-US" dirty="0"/>
              <a:t> is the representation of that structure, documented according to a template in a chosen notation, and used by some system stakeholders.</a:t>
            </a:r>
          </a:p>
          <a:p>
            <a:r>
              <a:rPr lang="en-US" dirty="0"/>
              <a:t>Architects design structures. They document views of those structures.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7880808" y="278091"/>
            <a:ext cx="4175660" cy="1134766"/>
          </a:xfrm>
          <a:prstGeom prst="wedgeEllipseCallout">
            <a:avLst>
              <a:gd name="adj1" fmla="val -62689"/>
              <a:gd name="adj2" fmla="val 5915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1" dirty="0">
                <a:solidFill>
                  <a:schemeClr val="tx1"/>
                </a:solidFill>
              </a:rPr>
              <a:t>We will learn more about them this semester</a:t>
            </a:r>
          </a:p>
        </p:txBody>
      </p:sp>
    </p:spTree>
    <p:extLst>
      <p:ext uri="{BB962C8B-B14F-4D97-AF65-F5344CB8AC3E}">
        <p14:creationId xmlns:p14="http://schemas.microsoft.com/office/powerpoint/2010/main" val="42400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views of a file sharing system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05" y="1637335"/>
            <a:ext cx="47625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77" y="2420673"/>
            <a:ext cx="4183163" cy="213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27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56D0C-299A-4F8B-BBF6-F8114F3D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9" name="Picture 8" descr="A picture containing map, text, table, photo&#10;&#10;Description automatically generated">
            <a:extLst>
              <a:ext uri="{FF2B5EF4-FFF2-40B4-BE49-F238E27FC236}">
                <a16:creationId xmlns:a16="http://schemas.microsoft.com/office/drawing/2014/main" id="{F8F11FA7-1553-4A00-AC76-68886992E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39" y="0"/>
            <a:ext cx="5603240" cy="3151823"/>
          </a:xfrm>
          <a:prstGeom prst="rect">
            <a:avLst/>
          </a:prstGeom>
        </p:spPr>
      </p:pic>
      <p:pic>
        <p:nvPicPr>
          <p:cNvPr id="11" name="Picture 10" descr="A picture containing computer, table, keyboard, desk&#10;&#10;Description automatically generated">
            <a:extLst>
              <a:ext uri="{FF2B5EF4-FFF2-40B4-BE49-F238E27FC236}">
                <a16:creationId xmlns:a16="http://schemas.microsoft.com/office/drawing/2014/main" id="{F6C37330-BAEA-46B8-ACE2-AD85AE065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739" y="2611120"/>
            <a:ext cx="6354951" cy="4233217"/>
          </a:xfrm>
          <a:prstGeom prst="rect">
            <a:avLst/>
          </a:prstGeom>
        </p:spPr>
      </p:pic>
      <p:pic>
        <p:nvPicPr>
          <p:cNvPr id="13" name="Picture 12" descr="A large building&#10;&#10;Description automatically generated">
            <a:extLst>
              <a:ext uri="{FF2B5EF4-FFF2-40B4-BE49-F238E27FC236}">
                <a16:creationId xmlns:a16="http://schemas.microsoft.com/office/drawing/2014/main" id="{2A2B918C-C349-455E-9CD8-DF2FF46CB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39" y="3912190"/>
            <a:ext cx="3897536" cy="2932147"/>
          </a:xfrm>
          <a:prstGeom prst="rect">
            <a:avLst/>
          </a:prstGeom>
        </p:spPr>
      </p:pic>
      <p:pic>
        <p:nvPicPr>
          <p:cNvPr id="15" name="Picture 14" descr="A picture containing building, outdoor, large, bridge&#10;&#10;Description automatically generated">
            <a:extLst>
              <a:ext uri="{FF2B5EF4-FFF2-40B4-BE49-F238E27FC236}">
                <a16:creationId xmlns:a16="http://schemas.microsoft.com/office/drawing/2014/main" id="{BB708644-8989-49A0-B2E0-F1E5B32A2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197" y="3114196"/>
            <a:ext cx="4762803" cy="3732847"/>
          </a:xfrm>
          <a:prstGeom prst="rect">
            <a:avLst/>
          </a:prstGeom>
        </p:spPr>
      </p:pic>
      <p:pic>
        <p:nvPicPr>
          <p:cNvPr id="7" name="Content Placeholder 6" descr="A picture containing building, water, bridge, large&#10;&#10;Description automatically generated">
            <a:extLst>
              <a:ext uri="{FF2B5EF4-FFF2-40B4-BE49-F238E27FC236}">
                <a16:creationId xmlns:a16="http://schemas.microsoft.com/office/drawing/2014/main" id="{D26A6BF4-0AE6-4A58-8CAB-2BA8954AF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39" y="1895883"/>
            <a:ext cx="3583579" cy="2014349"/>
          </a:xfrm>
        </p:spPr>
      </p:pic>
    </p:spTree>
    <p:extLst>
      <p:ext uri="{BB962C8B-B14F-4D97-AF65-F5344CB8AC3E}">
        <p14:creationId xmlns:p14="http://schemas.microsoft.com/office/powerpoint/2010/main" val="42232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2732808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 model or design used as a guide </a:t>
            </a:r>
          </a:p>
          <a:p>
            <a:r>
              <a:rPr lang="en-GB" sz="4000" dirty="0"/>
              <a:t>an example for others to follow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559" y="3362793"/>
            <a:ext cx="3102990" cy="305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144" y="3282665"/>
            <a:ext cx="2911263" cy="295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652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6795"/>
            <a:ext cx="4270342" cy="463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68" y="2969443"/>
            <a:ext cx="2814742" cy="36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479" y="185793"/>
            <a:ext cx="3994182" cy="492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243" y="185793"/>
            <a:ext cx="3830968" cy="253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7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elements can be composed in ways that solve particular problems. </a:t>
            </a:r>
          </a:p>
          <a:p>
            <a:pPr lvl="1"/>
            <a:r>
              <a:rPr lang="en-US" dirty="0"/>
              <a:t>The compositions have been found useful over time, and over many different domains</a:t>
            </a:r>
          </a:p>
          <a:p>
            <a:pPr lvl="1"/>
            <a:r>
              <a:rPr lang="en-US" dirty="0"/>
              <a:t>They have been documented and disseminated. </a:t>
            </a:r>
          </a:p>
          <a:p>
            <a:pPr lvl="1"/>
            <a:r>
              <a:rPr lang="en-US" dirty="0"/>
              <a:t>These compositions of architectural elements, called architectural patterns.</a:t>
            </a:r>
          </a:p>
          <a:p>
            <a:pPr lvl="1"/>
            <a:r>
              <a:rPr lang="en-US" dirty="0"/>
              <a:t>Patterns provide packaged strategies for solving some of the problems facing a system.</a:t>
            </a:r>
          </a:p>
          <a:p>
            <a:r>
              <a:rPr lang="pl-PL" dirty="0"/>
              <a:t>An architectural pattern delineates the element types and their forms of interaction used in solving the problem.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8611385" y="64865"/>
            <a:ext cx="3430941" cy="1372721"/>
          </a:xfrm>
          <a:prstGeom prst="wedgeEllipseCallout">
            <a:avLst>
              <a:gd name="adj1" fmla="val -58456"/>
              <a:gd name="adj2" fmla="val 6318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1" dirty="0">
                <a:solidFill>
                  <a:schemeClr val="tx1"/>
                </a:solidFill>
              </a:rPr>
              <a:t>We will learn more about them this semester</a:t>
            </a:r>
          </a:p>
        </p:txBody>
      </p:sp>
    </p:spTree>
    <p:extLst>
      <p:ext uri="{BB962C8B-B14F-4D97-AF65-F5344CB8AC3E}">
        <p14:creationId xmlns:p14="http://schemas.microsoft.com/office/powerpoint/2010/main" val="4128689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continue this lecture </a:t>
            </a:r>
            <a:r>
              <a:rPr lang="en-GB"/>
              <a:t>on Wednesday</a:t>
            </a:r>
          </a:p>
        </p:txBody>
      </p:sp>
    </p:spTree>
    <p:extLst>
      <p:ext uri="{BB962C8B-B14F-4D97-AF65-F5344CB8AC3E}">
        <p14:creationId xmlns:p14="http://schemas.microsoft.com/office/powerpoint/2010/main" val="263247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45AE-0409-4BFE-A1A3-5B1CF511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0BC1-B8F6-4B00-8C38-80AC7B48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process of planning, designing and constructing structures</a:t>
            </a:r>
          </a:p>
        </p:txBody>
      </p:sp>
    </p:spTree>
    <p:extLst>
      <p:ext uri="{BB962C8B-B14F-4D97-AF65-F5344CB8AC3E}">
        <p14:creationId xmlns:p14="http://schemas.microsoft.com/office/powerpoint/2010/main" val="229032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45AE-0409-4BFE-A1A3-5B1CF511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0BC1-B8F6-4B00-8C38-80AC7B48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process of planning, designing and constructing structures</a:t>
            </a:r>
          </a:p>
          <a:p>
            <a:pPr lvl="1"/>
            <a:r>
              <a:rPr lang="en-US" sz="3600" dirty="0"/>
              <a:t>Building </a:t>
            </a:r>
          </a:p>
          <a:p>
            <a:pPr lvl="1"/>
            <a:endParaRPr lang="en-US" sz="3600" dirty="0"/>
          </a:p>
        </p:txBody>
      </p:sp>
      <p:pic>
        <p:nvPicPr>
          <p:cNvPr id="26" name="Picture 25" descr="A large white building&#10;&#10;Description automatically generated">
            <a:extLst>
              <a:ext uri="{FF2B5EF4-FFF2-40B4-BE49-F238E27FC236}">
                <a16:creationId xmlns:a16="http://schemas.microsoft.com/office/drawing/2014/main" id="{FD507D4D-490D-46E2-9A97-B919A5D628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62337" y="2812864"/>
            <a:ext cx="2857500" cy="19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7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45AE-0409-4BFE-A1A3-5B1CF511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0BC1-B8F6-4B00-8C38-80AC7B48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process of planning, designing and constructing structures</a:t>
            </a:r>
          </a:p>
          <a:p>
            <a:pPr lvl="1"/>
            <a:r>
              <a:rPr lang="en-US" sz="3600" dirty="0"/>
              <a:t>Building </a:t>
            </a:r>
          </a:p>
          <a:p>
            <a:pPr lvl="1"/>
            <a:r>
              <a:rPr lang="en-US" sz="3600" dirty="0"/>
              <a:t>Business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2BAADB9E-479D-4219-A993-81DCE1C20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1088" y="4473932"/>
            <a:ext cx="3489325" cy="2384068"/>
          </a:xfrm>
          <a:prstGeom prst="rect">
            <a:avLst/>
          </a:prstGeom>
        </p:spPr>
      </p:pic>
      <p:pic>
        <p:nvPicPr>
          <p:cNvPr id="26" name="Picture 25" descr="A large white building&#10;&#10;Description automatically generated">
            <a:extLst>
              <a:ext uri="{FF2B5EF4-FFF2-40B4-BE49-F238E27FC236}">
                <a16:creationId xmlns:a16="http://schemas.microsoft.com/office/drawing/2014/main" id="{FD507D4D-490D-46E2-9A97-B919A5D628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62337" y="2812864"/>
            <a:ext cx="2857500" cy="19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9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D534771E-4108-45A3-80B7-C82AB4DF69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1052" y="68930"/>
            <a:ext cx="3194060" cy="32472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4445AE-0409-4BFE-A1A3-5B1CF511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0BC1-B8F6-4B00-8C38-80AC7B48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process of planning, designing and constructing structures</a:t>
            </a:r>
          </a:p>
          <a:p>
            <a:pPr lvl="1"/>
            <a:r>
              <a:rPr lang="en-US" sz="3600" dirty="0"/>
              <a:t>Building </a:t>
            </a:r>
          </a:p>
          <a:p>
            <a:pPr lvl="1"/>
            <a:r>
              <a:rPr lang="en-US" sz="3600" dirty="0"/>
              <a:t>Business</a:t>
            </a:r>
          </a:p>
          <a:p>
            <a:pPr lvl="1"/>
            <a:r>
              <a:rPr lang="en-US" sz="3600" dirty="0"/>
              <a:t>Cognitive 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2BAADB9E-479D-4219-A993-81DCE1C20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61088" y="4473932"/>
            <a:ext cx="3489325" cy="2384068"/>
          </a:xfrm>
          <a:prstGeom prst="rect">
            <a:avLst/>
          </a:prstGeom>
        </p:spPr>
      </p:pic>
      <p:pic>
        <p:nvPicPr>
          <p:cNvPr id="26" name="Picture 25" descr="A large white building&#10;&#10;Description automatically generated">
            <a:extLst>
              <a:ext uri="{FF2B5EF4-FFF2-40B4-BE49-F238E27FC236}">
                <a16:creationId xmlns:a16="http://schemas.microsoft.com/office/drawing/2014/main" id="{FD507D4D-490D-46E2-9A97-B919A5D628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962337" y="2812864"/>
            <a:ext cx="2857500" cy="19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9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D534771E-4108-45A3-80B7-C82AB4DF69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1052" y="68930"/>
            <a:ext cx="3194060" cy="32472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4445AE-0409-4BFE-A1A3-5B1CF511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0BC1-B8F6-4B00-8C38-80AC7B48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process of planning, designing and constructing structures</a:t>
            </a:r>
          </a:p>
          <a:p>
            <a:pPr lvl="1"/>
            <a:r>
              <a:rPr lang="en-US" sz="3600" dirty="0"/>
              <a:t>Building </a:t>
            </a:r>
          </a:p>
          <a:p>
            <a:pPr lvl="1"/>
            <a:r>
              <a:rPr lang="en-US" sz="3600" dirty="0"/>
              <a:t>Business</a:t>
            </a:r>
          </a:p>
          <a:p>
            <a:pPr lvl="1"/>
            <a:r>
              <a:rPr lang="en-US" sz="3600" dirty="0"/>
              <a:t>Cognitive </a:t>
            </a:r>
          </a:p>
          <a:p>
            <a:pPr lvl="1"/>
            <a:r>
              <a:rPr lang="en-US" sz="3600" dirty="0"/>
              <a:t>Computer</a:t>
            </a:r>
          </a:p>
        </p:txBody>
      </p:sp>
      <p:pic>
        <p:nvPicPr>
          <p:cNvPr id="11" name="Picture 10" descr="A picture containing object, clock, black, sitting&#10;&#10;Description automatically generated">
            <a:extLst>
              <a:ext uri="{FF2B5EF4-FFF2-40B4-BE49-F238E27FC236}">
                <a16:creationId xmlns:a16="http://schemas.microsoft.com/office/drawing/2014/main" id="{E992EE54-83D9-4C7A-9B3D-7F6B73250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63585" y="4954940"/>
            <a:ext cx="2857500" cy="17907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2BAADB9E-479D-4219-A993-81DCE1C201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61088" y="4473932"/>
            <a:ext cx="3489325" cy="2384068"/>
          </a:xfrm>
          <a:prstGeom prst="rect">
            <a:avLst/>
          </a:prstGeom>
        </p:spPr>
      </p:pic>
      <p:pic>
        <p:nvPicPr>
          <p:cNvPr id="26" name="Picture 25" descr="A large white building&#10;&#10;Description automatically generated">
            <a:extLst>
              <a:ext uri="{FF2B5EF4-FFF2-40B4-BE49-F238E27FC236}">
                <a16:creationId xmlns:a16="http://schemas.microsoft.com/office/drawing/2014/main" id="{FD507D4D-490D-46E2-9A97-B919A5D628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62337" y="2812864"/>
            <a:ext cx="2857500" cy="19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1599</Words>
  <Application>Microsoft Office PowerPoint</Application>
  <PresentationFormat>宽屏</PresentationFormat>
  <Paragraphs>168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Office Theme</vt:lpstr>
      <vt:lpstr>COMP3028  Software Architecture</vt:lpstr>
      <vt:lpstr>Introduction to Software Architecture</vt:lpstr>
      <vt:lpstr>Software architecture - main concepts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Software Architecture – definition from our textbook</vt:lpstr>
      <vt:lpstr>Let’s understand together what “software architecture”means</vt:lpstr>
      <vt:lpstr>Consider this example</vt:lpstr>
      <vt:lpstr>PowerPoint 演示文稿</vt:lpstr>
      <vt:lpstr>Consider this example – cont.</vt:lpstr>
      <vt:lpstr>A simple solution</vt:lpstr>
      <vt:lpstr>Example – cont.</vt:lpstr>
      <vt:lpstr>Example – cont.</vt:lpstr>
      <vt:lpstr>Example – cont.</vt:lpstr>
      <vt:lpstr>Example – cont.</vt:lpstr>
      <vt:lpstr>Example – cont.</vt:lpstr>
      <vt:lpstr>So what went wrong?</vt:lpstr>
      <vt:lpstr>How to avoid this problem?</vt:lpstr>
      <vt:lpstr>How to avoid this problem?</vt:lpstr>
      <vt:lpstr>Example - conclusions</vt:lpstr>
      <vt:lpstr>Bonus conclusion</vt:lpstr>
      <vt:lpstr>Recall our course objectives</vt:lpstr>
      <vt:lpstr>Recall Software Architecture definition</vt:lpstr>
      <vt:lpstr>Software Architecture</vt:lpstr>
      <vt:lpstr>Software Architecture = Structures of a software system </vt:lpstr>
      <vt:lpstr>Software Architecture = the discipline of creating such structures and systems </vt:lpstr>
      <vt:lpstr>Software Architecture</vt:lpstr>
      <vt:lpstr>Architecture Is a Set of Software Structures </vt:lpstr>
      <vt:lpstr>Architecture vs Design</vt:lpstr>
      <vt:lpstr>What is Software Architecture?</vt:lpstr>
      <vt:lpstr>What is Software Architecture?</vt:lpstr>
      <vt:lpstr>Architecture is an Abstraction</vt:lpstr>
      <vt:lpstr>Structures and Views</vt:lpstr>
      <vt:lpstr>Example of views of a file sharing system</vt:lpstr>
      <vt:lpstr>Architectural patterns</vt:lpstr>
      <vt:lpstr>Pattern</vt:lpstr>
      <vt:lpstr>Pattern</vt:lpstr>
      <vt:lpstr>Architectural Patterns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COMP3028_Spring2023_Main concepts and importance_part 1</dc:title>
  <dc:creator>Joanna Siebert</dc:creator>
  <cp:lastModifiedBy>刘玄昊</cp:lastModifiedBy>
  <cp:revision>186</cp:revision>
  <cp:lastPrinted>2023-02-18T04:32:49Z</cp:lastPrinted>
  <dcterms:created xsi:type="dcterms:W3CDTF">2020-03-15T08:11:10Z</dcterms:created>
  <dcterms:modified xsi:type="dcterms:W3CDTF">2023-04-27T01:42:38Z</dcterms:modified>
</cp:coreProperties>
</file>