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786" r:id="rId2"/>
    <p:sldId id="805" r:id="rId3"/>
    <p:sldId id="1003" r:id="rId4"/>
    <p:sldId id="1008" r:id="rId5"/>
    <p:sldId id="947" r:id="rId6"/>
    <p:sldId id="971" r:id="rId7"/>
    <p:sldId id="972" r:id="rId8"/>
    <p:sldId id="1012" r:id="rId9"/>
    <p:sldId id="1014" r:id="rId10"/>
    <p:sldId id="1013" r:id="rId11"/>
    <p:sldId id="809" r:id="rId12"/>
    <p:sldId id="810" r:id="rId13"/>
    <p:sldId id="987" r:id="rId14"/>
    <p:sldId id="1015" r:id="rId15"/>
    <p:sldId id="1016" r:id="rId16"/>
    <p:sldId id="1017" r:id="rId17"/>
    <p:sldId id="812" r:id="rId18"/>
    <p:sldId id="979" r:id="rId19"/>
    <p:sldId id="1018" r:id="rId20"/>
    <p:sldId id="1020" r:id="rId21"/>
    <p:sldId id="1021" r:id="rId22"/>
    <p:sldId id="995" r:id="rId23"/>
    <p:sldId id="813" r:id="rId24"/>
    <p:sldId id="1022" r:id="rId25"/>
    <p:sldId id="1009" r:id="rId26"/>
    <p:sldId id="1007" r:id="rId27"/>
    <p:sldId id="814" r:id="rId28"/>
    <p:sldId id="1023" r:id="rId29"/>
    <p:sldId id="1010" r:id="rId30"/>
    <p:sldId id="1024" r:id="rId31"/>
    <p:sldId id="815" r:id="rId32"/>
    <p:sldId id="816" r:id="rId33"/>
    <p:sldId id="817" r:id="rId34"/>
    <p:sldId id="1002" r:id="rId35"/>
    <p:sldId id="1000" r:id="rId36"/>
    <p:sldId id="997" r:id="rId37"/>
    <p:sldId id="998" r:id="rId38"/>
    <p:sldId id="999" r:id="rId39"/>
    <p:sldId id="1004" r:id="rId40"/>
    <p:sldId id="819" r:id="rId41"/>
    <p:sldId id="820" r:id="rId42"/>
    <p:sldId id="821" r:id="rId43"/>
    <p:sldId id="1025" r:id="rId44"/>
    <p:sldId id="822" r:id="rId45"/>
    <p:sldId id="823" r:id="rId46"/>
    <p:sldId id="824" r:id="rId47"/>
    <p:sldId id="825" r:id="rId48"/>
    <p:sldId id="826" r:id="rId49"/>
    <p:sldId id="827" r:id="rId50"/>
    <p:sldId id="828" r:id="rId51"/>
    <p:sldId id="829" r:id="rId52"/>
    <p:sldId id="830" r:id="rId53"/>
    <p:sldId id="831" r:id="rId54"/>
    <p:sldId id="832" r:id="rId55"/>
    <p:sldId id="1026" r:id="rId56"/>
    <p:sldId id="833" r:id="rId57"/>
    <p:sldId id="834" r:id="rId58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the </a:t>
            </a:r>
            <a:r>
              <a:rPr lang="pl-PL" sz="2000" dirty="0" err="1"/>
              <a:t>product</a:t>
            </a:r>
            <a:r>
              <a:rPr lang="pl-PL" sz="2000" dirty="0"/>
              <a:t> of a single </a:t>
            </a:r>
            <a:r>
              <a:rPr lang="pl-PL" sz="2000" dirty="0" err="1"/>
              <a:t>architect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a small </a:t>
            </a:r>
            <a:r>
              <a:rPr lang="pl-PL" sz="2000" dirty="0" err="1"/>
              <a:t>group</a:t>
            </a:r>
            <a:r>
              <a:rPr lang="pl-PL" sz="2000" dirty="0"/>
              <a:t> of </a:t>
            </a:r>
            <a:r>
              <a:rPr lang="pl-PL" sz="2000" dirty="0" err="1"/>
              <a:t>architects</a:t>
            </a:r>
            <a:r>
              <a:rPr lang="pl-PL" sz="2000" dirty="0"/>
              <a:t> with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identified</a:t>
            </a:r>
            <a:r>
              <a:rPr lang="pl-PL" sz="2000" dirty="0"/>
              <a:t> </a:t>
            </a:r>
            <a:r>
              <a:rPr lang="pl-PL" sz="2000" dirty="0" err="1"/>
              <a:t>technical</a:t>
            </a:r>
            <a:r>
              <a:rPr lang="pl-PL" sz="2000" dirty="0"/>
              <a:t> leader.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approach</a:t>
            </a:r>
            <a:r>
              <a:rPr lang="pl-PL" sz="1600" dirty="0"/>
              <a:t> </a:t>
            </a:r>
            <a:r>
              <a:rPr lang="pl-PL" sz="1600" dirty="0" err="1"/>
              <a:t>gives</a:t>
            </a:r>
            <a:r>
              <a:rPr lang="pl-PL" sz="1600" dirty="0"/>
              <a:t> the </a:t>
            </a:r>
            <a:r>
              <a:rPr lang="pl-PL" sz="1600" dirty="0" err="1"/>
              <a:t>architecture</a:t>
            </a:r>
            <a:r>
              <a:rPr lang="pl-PL" sz="1600" dirty="0"/>
              <a:t> </a:t>
            </a:r>
            <a:r>
              <a:rPr lang="pl-PL" sz="1600" dirty="0" err="1"/>
              <a:t>its</a:t>
            </a:r>
            <a:r>
              <a:rPr lang="pl-PL" sz="1600" dirty="0"/>
              <a:t> </a:t>
            </a:r>
            <a:r>
              <a:rPr lang="pl-PL" sz="1600" dirty="0" err="1"/>
              <a:t>conceptual</a:t>
            </a:r>
            <a:r>
              <a:rPr lang="pl-PL" sz="1600" dirty="0"/>
              <a:t> </a:t>
            </a:r>
            <a:r>
              <a:rPr lang="pl-PL" sz="1600" dirty="0" err="1"/>
              <a:t>integrity</a:t>
            </a:r>
            <a:r>
              <a:rPr lang="pl-PL" sz="1600" dirty="0"/>
              <a:t> and </a:t>
            </a:r>
            <a:r>
              <a:rPr lang="pl-PL" sz="1600" dirty="0" err="1"/>
              <a:t>technical</a:t>
            </a:r>
            <a:r>
              <a:rPr lang="pl-PL" sz="1600" dirty="0"/>
              <a:t> </a:t>
            </a:r>
            <a:r>
              <a:rPr lang="pl-PL" sz="1600" dirty="0" err="1"/>
              <a:t>consistency</a:t>
            </a:r>
            <a:r>
              <a:rPr lang="pl-PL" sz="1600" dirty="0"/>
              <a:t>. </a:t>
            </a:r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recommendation</a:t>
            </a:r>
            <a:r>
              <a:rPr lang="pl-PL" sz="1600" dirty="0"/>
              <a:t> </a:t>
            </a:r>
            <a:r>
              <a:rPr lang="pl-PL" sz="1600" dirty="0" err="1"/>
              <a:t>holds</a:t>
            </a:r>
            <a:r>
              <a:rPr lang="pl-PL" sz="1600" dirty="0"/>
              <a:t> for Agile and open </a:t>
            </a:r>
            <a:r>
              <a:rPr lang="pl-PL" sz="1600" dirty="0" err="1"/>
              <a:t>source</a:t>
            </a:r>
            <a:r>
              <a:rPr lang="pl-PL" sz="1600" dirty="0"/>
              <a:t> </a:t>
            </a:r>
            <a:r>
              <a:rPr lang="pl-PL" sz="1600" dirty="0" err="1"/>
              <a:t>projects</a:t>
            </a:r>
            <a:r>
              <a:rPr lang="pl-PL" sz="1600" dirty="0"/>
              <a:t> as </a:t>
            </a:r>
            <a:r>
              <a:rPr lang="pl-PL" sz="1600" dirty="0" err="1"/>
              <a:t>well</a:t>
            </a:r>
            <a:r>
              <a:rPr lang="pl-PL" sz="1600" dirty="0"/>
              <a:t> as “</a:t>
            </a:r>
            <a:r>
              <a:rPr lang="pl-PL" sz="1600" dirty="0" err="1"/>
              <a:t>traditional</a:t>
            </a:r>
            <a:r>
              <a:rPr lang="pl-PL" sz="1600" dirty="0"/>
              <a:t>” </a:t>
            </a:r>
            <a:r>
              <a:rPr lang="pl-PL" sz="1600" dirty="0" err="1"/>
              <a:t>ones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There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be a </a:t>
            </a:r>
            <a:r>
              <a:rPr lang="pl-PL" sz="1600" dirty="0" err="1"/>
              <a:t>strong</a:t>
            </a:r>
            <a:r>
              <a:rPr lang="pl-PL" sz="1600" dirty="0"/>
              <a:t> </a:t>
            </a:r>
            <a:r>
              <a:rPr lang="pl-PL" sz="1600" dirty="0" err="1"/>
              <a:t>connection</a:t>
            </a:r>
            <a:r>
              <a:rPr lang="pl-PL" sz="1600" dirty="0"/>
              <a:t> </a:t>
            </a:r>
            <a:r>
              <a:rPr lang="pl-PL" sz="1600" dirty="0" err="1"/>
              <a:t>between</a:t>
            </a:r>
            <a:r>
              <a:rPr lang="pl-PL" sz="1600" dirty="0"/>
              <a:t> the </a:t>
            </a:r>
            <a:r>
              <a:rPr lang="pl-PL" sz="1600" dirty="0" err="1"/>
              <a:t>architect</a:t>
            </a:r>
            <a:r>
              <a:rPr lang="pl-PL" sz="1600" dirty="0"/>
              <a:t>(s) and the development team.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</a:t>
            </a:r>
            <a:r>
              <a:rPr lang="pl-PL" sz="2000" dirty="0"/>
              <a:t> (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team)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base</a:t>
            </a:r>
            <a:r>
              <a:rPr lang="pl-PL" sz="2000" dirty="0"/>
              <a:t> the </a:t>
            </a:r>
            <a:r>
              <a:rPr lang="pl-PL" sz="2000" dirty="0" err="1"/>
              <a:t>architecture</a:t>
            </a:r>
            <a:r>
              <a:rPr lang="pl-PL" sz="2000" dirty="0"/>
              <a:t> on a </a:t>
            </a:r>
            <a:r>
              <a:rPr lang="pl-PL" sz="2000" dirty="0" err="1"/>
              <a:t>prioritized</a:t>
            </a:r>
            <a:r>
              <a:rPr lang="pl-PL" sz="2000" dirty="0"/>
              <a:t> list of </a:t>
            </a:r>
            <a:r>
              <a:rPr lang="pl-PL" sz="2000" dirty="0" err="1"/>
              <a:t>well-specified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</a:t>
            </a:r>
            <a:r>
              <a:rPr lang="pl-PL" sz="2000" dirty="0"/>
              <a:t> </a:t>
            </a:r>
            <a:r>
              <a:rPr lang="pl-PL" sz="2000" dirty="0" err="1"/>
              <a:t>requirements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These</a:t>
            </a:r>
            <a:r>
              <a:rPr lang="pl-PL" sz="1600" dirty="0"/>
              <a:t> </a:t>
            </a:r>
            <a:r>
              <a:rPr lang="pl-PL" sz="1600" dirty="0" err="1"/>
              <a:t>will</a:t>
            </a:r>
            <a:r>
              <a:rPr lang="pl-PL" sz="1600" dirty="0"/>
              <a:t> </a:t>
            </a:r>
            <a:r>
              <a:rPr lang="pl-PL" sz="1600" dirty="0" err="1"/>
              <a:t>inform</a:t>
            </a:r>
            <a:r>
              <a:rPr lang="pl-PL" sz="1600" dirty="0"/>
              <a:t> the </a:t>
            </a:r>
            <a:r>
              <a:rPr lang="pl-PL" sz="1600" dirty="0" err="1"/>
              <a:t>tradeoffs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</a:t>
            </a:r>
            <a:r>
              <a:rPr lang="pl-PL" sz="1600" dirty="0" err="1"/>
              <a:t>always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Functionality</a:t>
            </a:r>
            <a:r>
              <a:rPr lang="pl-PL" sz="1600" dirty="0"/>
              <a:t> </a:t>
            </a:r>
            <a:r>
              <a:rPr lang="pl-PL" sz="1600" dirty="0" err="1"/>
              <a:t>matters</a:t>
            </a:r>
            <a:r>
              <a:rPr lang="pl-PL" sz="1600" dirty="0"/>
              <a:t> less.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documented</a:t>
            </a:r>
            <a:r>
              <a:rPr lang="pl-PL" sz="2000" dirty="0"/>
              <a:t>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. The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address</a:t>
            </a:r>
            <a:r>
              <a:rPr lang="pl-PL" sz="2000" dirty="0"/>
              <a:t> the </a:t>
            </a:r>
            <a:r>
              <a:rPr lang="pl-PL" sz="2000" dirty="0" err="1"/>
              <a:t>concerns</a:t>
            </a:r>
            <a:r>
              <a:rPr lang="pl-PL" sz="2000" dirty="0"/>
              <a:t> of the most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stakeholders</a:t>
            </a:r>
            <a:r>
              <a:rPr lang="pl-PL" sz="2000" dirty="0"/>
              <a:t> in </a:t>
            </a:r>
            <a:r>
              <a:rPr lang="pl-PL" sz="2000" dirty="0" err="1"/>
              <a:t>support</a:t>
            </a:r>
            <a:r>
              <a:rPr lang="pl-PL" sz="2000" dirty="0"/>
              <a:t> of the </a:t>
            </a:r>
            <a:r>
              <a:rPr lang="pl-PL" sz="2000" dirty="0" err="1"/>
              <a:t>project</a:t>
            </a:r>
            <a:r>
              <a:rPr lang="pl-PL" sz="2000" dirty="0"/>
              <a:t> </a:t>
            </a:r>
            <a:r>
              <a:rPr lang="pl-PL" sz="2000" dirty="0" err="1"/>
              <a:t>timeline</a:t>
            </a:r>
            <a:r>
              <a:rPr lang="pl-PL" sz="2000" dirty="0"/>
              <a:t>. 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evaluated</a:t>
            </a:r>
            <a:r>
              <a:rPr lang="pl-PL" sz="2000" dirty="0"/>
              <a:t> for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ability</a:t>
            </a:r>
            <a:r>
              <a:rPr lang="pl-PL" sz="2000" dirty="0"/>
              <a:t> to </a:t>
            </a:r>
            <a:r>
              <a:rPr lang="pl-PL" sz="2000" dirty="0" err="1"/>
              <a:t>deliver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 </a:t>
            </a:r>
            <a:r>
              <a:rPr lang="pl-PL" sz="1600" dirty="0" err="1"/>
              <a:t>early</a:t>
            </a:r>
            <a:r>
              <a:rPr lang="pl-PL" sz="1600" dirty="0"/>
              <a:t> in the life </a:t>
            </a:r>
            <a:r>
              <a:rPr lang="pl-PL" sz="1600" dirty="0" err="1"/>
              <a:t>cycle</a:t>
            </a:r>
            <a:r>
              <a:rPr lang="pl-PL" sz="1600" dirty="0"/>
              <a:t>, </a:t>
            </a:r>
            <a:r>
              <a:rPr lang="pl-PL" sz="1600" dirty="0" err="1"/>
              <a:t>when</a:t>
            </a:r>
            <a:r>
              <a:rPr lang="pl-PL" sz="1600" dirty="0"/>
              <a:t> </a:t>
            </a:r>
            <a:r>
              <a:rPr lang="pl-PL" sz="1600" dirty="0" err="1"/>
              <a:t>it</a:t>
            </a:r>
            <a:r>
              <a:rPr lang="pl-PL" sz="1600" dirty="0"/>
              <a:t> </a:t>
            </a:r>
            <a:r>
              <a:rPr lang="pl-PL" sz="1600" dirty="0" err="1"/>
              <a:t>returns</a:t>
            </a:r>
            <a:r>
              <a:rPr lang="pl-PL" sz="1600" dirty="0"/>
              <a:t> the most benefit, and </a:t>
            </a:r>
            <a:r>
              <a:rPr lang="pl-PL" sz="1600" dirty="0" err="1"/>
              <a:t>repeated</a:t>
            </a:r>
            <a:r>
              <a:rPr lang="pl-PL" sz="1600" dirty="0"/>
              <a:t> as </a:t>
            </a:r>
            <a:r>
              <a:rPr lang="pl-PL" sz="1600" dirty="0" err="1"/>
              <a:t>appropriate</a:t>
            </a:r>
            <a:r>
              <a:rPr lang="pl-PL" sz="1600" dirty="0"/>
              <a:t>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lend</a:t>
            </a:r>
            <a:r>
              <a:rPr lang="pl-PL" sz="2000" dirty="0"/>
              <a:t> </a:t>
            </a:r>
            <a:r>
              <a:rPr lang="pl-PL" sz="2000" dirty="0" err="1"/>
              <a:t>itself</a:t>
            </a:r>
            <a:r>
              <a:rPr lang="pl-PL" sz="2000" dirty="0"/>
              <a:t> to </a:t>
            </a:r>
            <a:r>
              <a:rPr lang="pl-PL" sz="2000" dirty="0" err="1"/>
              <a:t>incremental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, </a:t>
            </a:r>
          </a:p>
          <a:p>
            <a:pPr lvl="1"/>
            <a:r>
              <a:rPr lang="pl-PL" sz="1600" dirty="0" err="1"/>
              <a:t>Create</a:t>
            </a:r>
            <a:r>
              <a:rPr lang="pl-PL" sz="1600" dirty="0"/>
              <a:t> a “</a:t>
            </a:r>
            <a:r>
              <a:rPr lang="pl-PL" sz="1600" dirty="0" err="1"/>
              <a:t>skeletal</a:t>
            </a:r>
            <a:r>
              <a:rPr lang="pl-PL" sz="1600" dirty="0"/>
              <a:t>” system in </a:t>
            </a:r>
            <a:r>
              <a:rPr lang="pl-PL" sz="1600" dirty="0" err="1"/>
              <a:t>which</a:t>
            </a:r>
            <a:r>
              <a:rPr lang="pl-PL" sz="1600" dirty="0"/>
              <a:t> the </a:t>
            </a:r>
            <a:r>
              <a:rPr lang="pl-PL" sz="1600" dirty="0" err="1"/>
              <a:t>communication</a:t>
            </a:r>
            <a:r>
              <a:rPr lang="pl-PL" sz="1600" dirty="0"/>
              <a:t> </a:t>
            </a:r>
            <a:r>
              <a:rPr lang="pl-PL" sz="1600" dirty="0" err="1"/>
              <a:t>paths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exercised</a:t>
            </a:r>
            <a:r>
              <a:rPr lang="pl-PL" sz="1600" dirty="0"/>
              <a:t> but </a:t>
            </a:r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first</a:t>
            </a:r>
            <a:r>
              <a:rPr lang="pl-PL" sz="1600" dirty="0"/>
              <a:t> </a:t>
            </a:r>
            <a:r>
              <a:rPr lang="pl-PL" sz="1600" dirty="0" err="1"/>
              <a:t>has</a:t>
            </a:r>
            <a:r>
              <a:rPr lang="pl-PL" sz="1600" dirty="0"/>
              <a:t> </a:t>
            </a:r>
            <a:r>
              <a:rPr lang="pl-PL" sz="1600" dirty="0" err="1"/>
              <a:t>minimal</a:t>
            </a:r>
            <a:r>
              <a:rPr lang="pl-PL" sz="1600" dirty="0"/>
              <a:t> </a:t>
            </a:r>
            <a:r>
              <a:rPr lang="pl-PL" sz="1600" dirty="0" err="1"/>
              <a:t>functionality</a:t>
            </a:r>
            <a:r>
              <a:rPr lang="pl-PL" sz="16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150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28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image" Target="../media/image3.tmp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image" Target="../media/image3.tmp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image" Target="../media/image3.tmp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image" Target="../media/image3.tmp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tags" Target="../tags/tag1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image" Target="../media/image3.tmp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image" Target="../media/image3.tmp"/><Relationship Id="rId2" Type="http://schemas.openxmlformats.org/officeDocument/2006/relationships/tags" Target="../tags/tag14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5" Type="http://schemas.openxmlformats.org/officeDocument/2006/relationships/image" Target="../media/image3.tmp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3.tmp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5262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64D77AB-782E-4AFF-8D50-2CBBA82ACE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BD79B8-9ACF-4606-A152-652CA05E9F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does it mean that architecture is an abstraction?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E4A2A9-479C-46CF-ACB5-1AA3F77FE68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400" dirty="0"/>
              <a:t>If the information about element is no useful for reasoning about the system, architecture will </a:t>
            </a:r>
            <a:r>
              <a:rPr lang="en-AU" sz="2400" u="sng" dirty="0"/>
              <a:t>omit</a:t>
            </a:r>
            <a:r>
              <a:rPr lang="en-AU" sz="2400" dirty="0"/>
              <a:t> it.</a:t>
            </a:r>
            <a:endParaRPr lang="pl-PL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E92C6C-A3D0-4C13-8DB6-34D1148956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07606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400" dirty="0"/>
              <a:t>Architecture shows</a:t>
            </a:r>
            <a:r>
              <a:rPr lang="pl-PL" sz="2400" dirty="0"/>
              <a:t> the system</a:t>
            </a:r>
            <a:r>
              <a:rPr lang="en-AU" sz="2400" dirty="0"/>
              <a:t> in an abstract way -</a:t>
            </a:r>
            <a:r>
              <a:rPr lang="pl-PL" sz="2400" dirty="0"/>
              <a:t> in terms of its </a:t>
            </a:r>
            <a:r>
              <a:rPr lang="pl-PL" sz="2400" u="sng" dirty="0"/>
              <a:t>elements</a:t>
            </a:r>
            <a:r>
              <a:rPr lang="en-AU" sz="2400" u="sng" dirty="0"/>
              <a:t> and their relationships.</a:t>
            </a:r>
            <a:endParaRPr lang="x-none" sz="2400" u="sng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BD9FF9-E5EE-41D1-B9DB-7E4DE31C51D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GB" sz="2400" dirty="0"/>
              <a:t>Architecture describes the </a:t>
            </a:r>
            <a:r>
              <a:rPr lang="en-GB" sz="2400" u="sng" dirty="0"/>
              <a:t>detailed</a:t>
            </a:r>
            <a:r>
              <a:rPr lang="en-GB" sz="2400" dirty="0"/>
              <a:t> interfaces of the elements of the system.</a:t>
            </a:r>
            <a:endParaRPr lang="x-none" sz="2400" dirty="0"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DE9EE0-91B5-45DE-B68D-C45FF9C6BA7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GB" sz="2400" dirty="0"/>
              <a:t>The algorithms and procedures of the elements are always described by the architecture.</a:t>
            </a:r>
            <a:endParaRPr lang="x-none" sz="2400" dirty="0"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628E8C-84E8-4830-94EF-0D9DACB1DC2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DD5154-35D9-43F7-B347-53D33BF08DF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B99E9E-1790-4D73-BB88-8DB25663E23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98B508-3678-4E2A-A14C-6A503555F3A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36E2BA0-F5E3-40AF-A081-698B25E1130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FBD01F4-25F8-459B-857A-84E3878C28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  <a:endParaRPr lang="x-none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96F00-E11B-4FB8-A081-0D2F73E078B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1331645"/>
            <a:ext cx="3332480" cy="224676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Answers C and D – this information </a:t>
            </a:r>
            <a:r>
              <a:rPr kumimoji="0" lang="en-AU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is too detailed </a:t>
            </a: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to be decided on the architecture level. Issues like this will be decided during the </a:t>
            </a:r>
            <a:r>
              <a:rPr kumimoji="0" lang="en-AU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design</a:t>
            </a: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 </a:t>
            </a: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phase. </a:t>
            </a:r>
            <a:endParaRPr kumimoji="0" lang="x-none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D94418B-44F0-446C-9FC2-D53A8EB2F9E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537F7CAD-A977-4F68-A4E1-1698C6FD8FF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DE2BA6A2-0505-428E-8565-5696C50C4EA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B4F39CAB-4C0B-4D31-B762-7F6B5F152D8F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AF252AD-810B-4C6D-B9AC-3EED5EF15EC1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5F46B42-F2BF-4B8A-8738-8BE4F1CBA26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4B0A04A-608D-4DF7-96B6-75290116937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FBC34D6-6828-4109-AEF2-16A41DA98917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FDD4742-EFFC-4373-92AB-696B805EF698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85C3FCA-1EBE-4680-B5D5-C5FE1705AD52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613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DF75E1-AFC2-42B8-80DD-E04C6B3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vs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B7A90-EB2B-4AF3-8EE4-AF7073A3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architecture - the selection of architectural elements, their interaction and the restrictions on those elements and their interactions.</a:t>
            </a:r>
          </a:p>
          <a:p>
            <a:r>
              <a:rPr lang="en-GB" sz="3600" dirty="0"/>
              <a:t>The design - modularization and the detailed interfaces of the elements of the system, their algorithms and procedures, and the kinds of data needed to support the architecture and satisfy the requirements.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939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is an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An architecture specifically omits certain information about elements that is </a:t>
            </a:r>
            <a:r>
              <a:rPr lang="pl-PL" sz="3600" dirty="0">
                <a:solidFill>
                  <a:srgbClr val="FF0000"/>
                </a:solidFill>
              </a:rPr>
              <a:t>not useful for reasoning about the system.</a:t>
            </a:r>
          </a:p>
          <a:p>
            <a:r>
              <a:rPr lang="pl-PL" sz="3600" dirty="0"/>
              <a:t>The architectural abstraction lets us </a:t>
            </a:r>
            <a:r>
              <a:rPr lang="pl-PL" sz="3600" dirty="0">
                <a:solidFill>
                  <a:srgbClr val="FF0000"/>
                </a:solidFill>
              </a:rPr>
              <a:t>look at the system in terms of its elements, how they are arranged, how they interact, how they are composed</a:t>
            </a:r>
            <a:r>
              <a:rPr lang="pl-PL" sz="3600" dirty="0"/>
              <a:t>, and so forth. </a:t>
            </a:r>
            <a:endParaRPr lang="en-US" sz="3600" dirty="0"/>
          </a:p>
          <a:p>
            <a:r>
              <a:rPr lang="pl-PL" altLang="zh-CN" sz="3600" dirty="0"/>
              <a:t>This abstraction is essential to taming the complexity of an architecture.</a:t>
            </a:r>
          </a:p>
          <a:p>
            <a:pPr marL="0" indent="0">
              <a:buNone/>
            </a:pPr>
            <a:endParaRPr lang="pl-PL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469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71D-1CCF-4DED-BD5B-FE0E0304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DE61-8E94-44F3-8BB0-C6BE4973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Structures of a software system</a:t>
            </a:r>
          </a:p>
          <a:p>
            <a:r>
              <a:rPr lang="en-US" sz="4000" dirty="0"/>
              <a:t>The discipline of creating such structures and systems</a:t>
            </a:r>
          </a:p>
        </p:txBody>
      </p:sp>
    </p:spTree>
    <p:extLst>
      <p:ext uri="{BB962C8B-B14F-4D97-AF65-F5344CB8AC3E}">
        <p14:creationId xmlns:p14="http://schemas.microsoft.com/office/powerpoint/2010/main" val="154683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Architects design structures. </a:t>
            </a:r>
          </a:p>
          <a:p>
            <a:r>
              <a:rPr lang="en-US" sz="3600" dirty="0"/>
              <a:t>Architects document views of those structures.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186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63C11756-A9E1-41AF-ACE4-9EE22FF980B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2E2836-ECBD-43B1-8FD1-046EC8A325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sentences refer to a view?</a:t>
            </a:r>
            <a:endParaRPr lang="x-none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0DC742-866E-4AB7-810F-CC9DB6B5569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set of elements itself, as they exist in software or hardware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22E7C5-B71E-4093-82B1-0F5EEB98E2F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</a:t>
            </a:r>
            <a:r>
              <a:rPr lang="en-US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representation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of a coherent set of architectural elements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E1F7E4-6272-4FED-8CB7-A74294ED0B4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is written by the architects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F52995-B557-420D-8673-E14904BA0B7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may be read by the testers or the project clients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BEC7D6-92D9-4CC1-85A2-46324DD6538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838F33-E426-473B-B300-7DEFF75C1C4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AB4522-D54E-40D7-A821-2000AE773D6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787FD3-2A86-4C85-A443-09DBDAFD5C16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45131F1-DA50-4110-B8F0-457CFF702A1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390E3-366C-4119-88B4-2BE01C8BB6D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  <a:endParaRPr lang="x-none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1710105-7D64-4D9B-A74B-95A90902E5FE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724258" y="1331645"/>
            <a:ext cx="3332480" cy="224676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Answer “a” refers to the </a:t>
            </a:r>
            <a:r>
              <a:rPr kumimoji="0" lang="en-AU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structure</a:t>
            </a: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. Architects design structures and document them with views, therefore views are the representation of structures. </a:t>
            </a:r>
            <a:endParaRPr kumimoji="0" lang="x-none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FFB7C4C-B9E2-41BF-8832-E068F024C4F1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90FA9BD6-0040-4307-8160-55C3C1572B8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18D0975B-080C-4626-B3D2-5DB7F2BCA26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A3122E8A-5019-4052-AB72-E5869F693531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22" name="Group 21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 answer(s) at most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29C4EAF-47C3-4DFA-9C6B-7DCA2B3D33A0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638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63C11756-A9E1-41AF-ACE4-9EE22FF980B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2E2836-ECBD-43B1-8FD1-046EC8A325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sentences refer to a view?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0DC742-866E-4AB7-810F-CC9DB6B5569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set of elements itself, as they exist in software or hardware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22E7C5-B71E-4093-82B1-0F5EEB98E2F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</a:t>
            </a:r>
            <a:r>
              <a:rPr lang="en-US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representation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of a coherent set of architectural elements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E1F7E4-6272-4FED-8CB7-A74294ED0B4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is written by the architects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F52995-B557-420D-8673-E14904BA0B7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may be read by the testers or the project clients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BEC7D6-92D9-4CC1-85A2-46324DD6538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838F33-E426-473B-B300-7DEFF75C1C4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AB4522-D54E-40D7-A821-2000AE773D6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787FD3-2A86-4C85-A443-09DBDAFD5C16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45131F1-DA50-4110-B8F0-457CFF702A1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390E3-366C-4119-88B4-2BE01C8BB6D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  <a:endParaRPr lang="x-none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1710105-7D64-4D9B-A74B-95A90902E5FE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724258" y="1331645"/>
            <a:ext cx="3332480" cy="224676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Answer “a” refers to the </a:t>
            </a:r>
            <a:r>
              <a:rPr kumimoji="0" lang="en-AU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structure</a:t>
            </a: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. Architects design structures and document them with views, therefore views are the representation of structures. </a:t>
            </a:r>
            <a:endParaRPr kumimoji="0" lang="x-none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FFB7C4C-B9E2-41BF-8832-E068F024C4F1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90FA9BD6-0040-4307-8160-55C3C1572B8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18D0975B-080C-4626-B3D2-5DB7F2BCA26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A3122E8A-5019-4052-AB72-E5869F693531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51314F9-416F-4A01-BBCC-F763E4AE84F4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07EA2CB-4CFD-4D04-8290-6186E8590B3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7C65F78-E1F9-4755-8275-AC49CA3C673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C1947F3-8A52-42E4-97EE-EA246972C20B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7920CCA-3BAA-40D0-91AB-3E2D97460069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29C4EAF-47C3-4DFA-9C6B-7DCA2B3D33A0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65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view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a representation</a:t>
            </a:r>
            <a:r>
              <a:rPr lang="en-US" dirty="0"/>
              <a:t> of a coherent set of architectural elements, as written by and read by system stakeholders. </a:t>
            </a:r>
          </a:p>
          <a:p>
            <a:r>
              <a:rPr lang="en-US" dirty="0"/>
              <a:t>A </a:t>
            </a:r>
            <a:r>
              <a:rPr lang="en-US" i="1" dirty="0"/>
              <a:t>structure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the set of elements itself</a:t>
            </a:r>
            <a:r>
              <a:rPr lang="en-US" dirty="0"/>
              <a:t>, as they exist in software or hardware.</a:t>
            </a:r>
          </a:p>
          <a:p>
            <a:r>
              <a:rPr lang="en-US" dirty="0"/>
              <a:t>In short, a view is a representation of a structure. </a:t>
            </a:r>
          </a:p>
          <a:p>
            <a:pPr lvl="1"/>
            <a:r>
              <a:rPr lang="en-US" dirty="0"/>
              <a:t>For example, a module </a:t>
            </a:r>
            <a:r>
              <a:rPr lang="en-US" i="1" dirty="0"/>
              <a:t>structure</a:t>
            </a:r>
            <a:r>
              <a:rPr lang="en-US" dirty="0"/>
              <a:t> is the set of the system’s modules and their organization. </a:t>
            </a:r>
          </a:p>
          <a:p>
            <a:pPr lvl="1"/>
            <a:r>
              <a:rPr lang="en-US" dirty="0"/>
              <a:t>A module </a:t>
            </a:r>
            <a:r>
              <a:rPr lang="en-US" i="1" dirty="0"/>
              <a:t>view</a:t>
            </a:r>
            <a:r>
              <a:rPr lang="en-US" dirty="0"/>
              <a:t> is the representation of that structure, documented according to a template in a chosen notation, and used by some system stakeholders.</a:t>
            </a:r>
          </a:p>
          <a:p>
            <a:r>
              <a:rPr lang="en-US" dirty="0"/>
              <a:t>Architects design structures. They document views of those structures.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400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views of a file sharing system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05" y="1637335"/>
            <a:ext cx="47625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77" y="2420673"/>
            <a:ext cx="4183163" cy="213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27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540"/>
            <a:ext cx="10515600" cy="4877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architects design structures – make decisions on what architectural elements should be used in a system to solve the problems that the system will face. </a:t>
            </a:r>
          </a:p>
          <a:p>
            <a:pPr marL="0" indent="0">
              <a:buNone/>
            </a:pPr>
            <a:r>
              <a:rPr lang="en-US" sz="4000" dirty="0"/>
              <a:t>Some </a:t>
            </a:r>
            <a:r>
              <a:rPr lang="en-US" sz="4000" u="sng" dirty="0"/>
              <a:t>compositions of architectural elements that solve particular problems</a:t>
            </a:r>
            <a:r>
              <a:rPr lang="en-US" sz="4000" dirty="0"/>
              <a:t> may be used again in </a:t>
            </a:r>
            <a:r>
              <a:rPr lang="en-US" sz="4000" dirty="0">
                <a:highlight>
                  <a:srgbClr val="FFFF00"/>
                </a:highlight>
              </a:rPr>
              <a:t>different systems </a:t>
            </a:r>
            <a:r>
              <a:rPr lang="en-US" sz="4000" dirty="0"/>
              <a:t>facing </a:t>
            </a:r>
            <a:r>
              <a:rPr lang="en-US" sz="4000" dirty="0">
                <a:highlight>
                  <a:srgbClr val="FFFF00"/>
                </a:highlight>
              </a:rPr>
              <a:t>similar problems</a:t>
            </a:r>
            <a:r>
              <a:rPr lang="en-US" sz="4000" dirty="0"/>
              <a:t>. 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>
              <a:buNone/>
            </a:pP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26810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7073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Introduction to Software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D1646-79BE-4A9A-8CC3-7A5D7564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0" y="121921"/>
            <a:ext cx="3732196" cy="36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27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 hidden="1">
            <a:extLst>
              <a:ext uri="{FF2B5EF4-FFF2-40B4-BE49-F238E27FC236}">
                <a16:creationId xmlns:a16="http://schemas.microsoft.com/office/drawing/2014/main" id="{2BA90868-85E3-4026-95D4-23EF89990D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F2050B-E7EA-477F-84DC-02157FBCC3E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1462176"/>
            <a:ext cx="9753600" cy="194829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800" dirty="0"/>
              <a:t>If a certain </a:t>
            </a:r>
            <a:r>
              <a:rPr lang="en-US" sz="2800" u="sng" dirty="0"/>
              <a:t>composition of architectural elements that solves a  particular problem</a:t>
            </a:r>
            <a:r>
              <a:rPr lang="en-US" sz="2800" dirty="0"/>
              <a:t> was found useful over time and over many domains, has been documented and disseminated, it may become a/an….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A776CC-39C3-45B5-85C2-852C735CEE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69544" y="3898317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Tactics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DD2507-A9E0-4ABF-9EA0-6384E2FDF0D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69544" y="469127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Strategy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C80768-7BB3-4617-8BE7-AD71D59323E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54852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Architectural pattern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E51E3D-0442-4809-A32A-3EC41526ED3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602769" y="389831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176B07-476E-4748-ADEA-B46DD7AED9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602769" y="475556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C1F856-3BAA-4597-852A-8C6CF2BDD7B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602769" y="56128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4839B5-C713-4F74-AEA9-298024D9F75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文本框 24" hidden="1">
            <a:extLst>
              <a:ext uri="{FF2B5EF4-FFF2-40B4-BE49-F238E27FC236}">
                <a16:creationId xmlns:a16="http://schemas.microsoft.com/office/drawing/2014/main" id="{C70AC618-F466-481D-A107-68D04E119B2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  <a:endParaRPr lang="x-none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文本框 25" hidden="1">
            <a:extLst>
              <a:ext uri="{FF2B5EF4-FFF2-40B4-BE49-F238E27FC236}">
                <a16:creationId xmlns:a16="http://schemas.microsoft.com/office/drawing/2014/main" id="{927F8800-B01F-40E7-ABE6-C418ED47F6C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2724259" y="1331645"/>
            <a:ext cx="333248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Tactics is another term </a:t>
            </a:r>
            <a:r>
              <a:rPr lang="en-AU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taht</a:t>
            </a:r>
            <a:r>
              <a:rPr lang="en-AU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will learn about later. </a:t>
            </a:r>
            <a:endParaRPr lang="x-none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 hidden="1">
            <a:extLst>
              <a:ext uri="{FF2B5EF4-FFF2-40B4-BE49-F238E27FC236}">
                <a16:creationId xmlns:a16="http://schemas.microsoft.com/office/drawing/2014/main" id="{75C3C34E-B208-4F85-AA00-F5C7BFEBBD2E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12585700" y="-143838"/>
            <a:ext cx="3815080" cy="647700"/>
            <a:chOff x="12585700" y="0"/>
            <a:chExt cx="3815080" cy="647700"/>
          </a:xfrm>
        </p:grpSpPr>
        <p:sp>
          <p:nvSpPr>
            <p:cNvPr id="21" name="RemarkBack" hidden="1">
              <a:extLst>
                <a:ext uri="{FF2B5EF4-FFF2-40B4-BE49-F238E27FC236}">
                  <a16:creationId xmlns:a16="http://schemas.microsoft.com/office/drawing/2014/main" id="{4531C6CE-6552-497D-9764-9C8810B7C11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2" name="RemarkBlock" hidden="1">
              <a:extLst>
                <a:ext uri="{FF2B5EF4-FFF2-40B4-BE49-F238E27FC236}">
                  <a16:creationId xmlns:a16="http://schemas.microsoft.com/office/drawing/2014/main" id="{9D23D124-CF9B-4388-9229-8BD7F690AEE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3" name="RemarkTitleText" hidden="1">
              <a:extLst>
                <a:ext uri="{FF2B5EF4-FFF2-40B4-BE49-F238E27FC236}">
                  <a16:creationId xmlns:a16="http://schemas.microsoft.com/office/drawing/2014/main" id="{E3374842-965B-4231-989B-0C42EDBC6D33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27" name="Group 2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 answer(s) at most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C896EAF-C456-4D67-9EC7-B29B7CEBC6DA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268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 hidden="1">
            <a:extLst>
              <a:ext uri="{FF2B5EF4-FFF2-40B4-BE49-F238E27FC236}">
                <a16:creationId xmlns:a16="http://schemas.microsoft.com/office/drawing/2014/main" id="{2BA90868-85E3-4026-95D4-23EF89990D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F2050B-E7EA-477F-84DC-02157FBCC3E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1462176"/>
            <a:ext cx="9753600" cy="194829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800" dirty="0"/>
              <a:t>If a certain </a:t>
            </a:r>
            <a:r>
              <a:rPr lang="en-US" sz="2800" u="sng" dirty="0"/>
              <a:t>composition of architectural elements that solves a  particular problem</a:t>
            </a:r>
            <a:r>
              <a:rPr lang="en-US" sz="2800" dirty="0"/>
              <a:t> was found useful over time and over many domains, has been documented and disseminated, it may become a/an….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A776CC-39C3-45B5-85C2-852C735CEE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69544" y="3898317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Tactics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DD2507-A9E0-4ABF-9EA0-6384E2FDF0D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69544" y="469127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Strategy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C80768-7BB3-4617-8BE7-AD71D59323E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54852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Architectural pattern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E51E3D-0442-4809-A32A-3EC41526ED3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602769" y="389831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176B07-476E-4748-ADEA-B46DD7AED9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602769" y="475556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C1F856-3BAA-4597-852A-8C6CF2BDD7B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602769" y="561281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4839B5-C713-4F74-AEA9-298024D9F75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文本框 24" hidden="1">
            <a:extLst>
              <a:ext uri="{FF2B5EF4-FFF2-40B4-BE49-F238E27FC236}">
                <a16:creationId xmlns:a16="http://schemas.microsoft.com/office/drawing/2014/main" id="{C70AC618-F466-481D-A107-68D04E119B2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  <a:endParaRPr lang="x-none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文本框 25" hidden="1">
            <a:extLst>
              <a:ext uri="{FF2B5EF4-FFF2-40B4-BE49-F238E27FC236}">
                <a16:creationId xmlns:a16="http://schemas.microsoft.com/office/drawing/2014/main" id="{927F8800-B01F-40E7-ABE6-C418ED47F6C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2724259" y="1331645"/>
            <a:ext cx="333248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Tactics is another term </a:t>
            </a:r>
            <a:r>
              <a:rPr lang="en-AU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taht</a:t>
            </a:r>
            <a:r>
              <a:rPr lang="en-AU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will learn about later. </a:t>
            </a:r>
            <a:endParaRPr lang="x-none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 hidden="1">
            <a:extLst>
              <a:ext uri="{FF2B5EF4-FFF2-40B4-BE49-F238E27FC236}">
                <a16:creationId xmlns:a16="http://schemas.microsoft.com/office/drawing/2014/main" id="{75C3C34E-B208-4F85-AA00-F5C7BFEBBD2E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12585700" y="-143838"/>
            <a:ext cx="3815080" cy="647700"/>
            <a:chOff x="12585700" y="0"/>
            <a:chExt cx="3815080" cy="647700"/>
          </a:xfrm>
        </p:grpSpPr>
        <p:sp>
          <p:nvSpPr>
            <p:cNvPr id="21" name="RemarkBack" hidden="1">
              <a:extLst>
                <a:ext uri="{FF2B5EF4-FFF2-40B4-BE49-F238E27FC236}">
                  <a16:creationId xmlns:a16="http://schemas.microsoft.com/office/drawing/2014/main" id="{4531C6CE-6552-497D-9764-9C8810B7C11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2" name="RemarkBlock" hidden="1">
              <a:extLst>
                <a:ext uri="{FF2B5EF4-FFF2-40B4-BE49-F238E27FC236}">
                  <a16:creationId xmlns:a16="http://schemas.microsoft.com/office/drawing/2014/main" id="{9D23D124-CF9B-4388-9229-8BD7F690AEE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3" name="RemarkTitleText" hidden="1">
              <a:extLst>
                <a:ext uri="{FF2B5EF4-FFF2-40B4-BE49-F238E27FC236}">
                  <a16:creationId xmlns:a16="http://schemas.microsoft.com/office/drawing/2014/main" id="{E3374842-965B-4231-989B-0C42EDBC6D33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D1905E-D2F2-4168-813C-41E6CE898311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086F1A-A8F1-49E1-8E7B-18C1D3B0D05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9D170C0D-8F68-489C-A09E-144C845F6A0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12A41F1B-1BA4-4675-9DF5-0631C1F0D361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17A4FC9A-542B-4E34-97E4-C0C8A27A76D4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3022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C896EAF-C456-4D67-9EC7-B29B7CEBC6DA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046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 model or design used as a guide </a:t>
            </a:r>
          </a:p>
          <a:p>
            <a:r>
              <a:rPr lang="en-GB" sz="4000" dirty="0"/>
              <a:t>an example for others to follow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559" y="3362793"/>
            <a:ext cx="3102990" cy="305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144" y="3282665"/>
            <a:ext cx="2911263" cy="295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65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elements can be composed in ways that solve particular problems. </a:t>
            </a:r>
          </a:p>
          <a:p>
            <a:pPr lvl="1"/>
            <a:r>
              <a:rPr lang="en-US" dirty="0"/>
              <a:t>The compositions have been found useful over time, and over many different domains</a:t>
            </a:r>
          </a:p>
          <a:p>
            <a:pPr lvl="1"/>
            <a:r>
              <a:rPr lang="en-US" dirty="0"/>
              <a:t>They have been documented and disseminated. </a:t>
            </a:r>
          </a:p>
          <a:p>
            <a:pPr lvl="1"/>
            <a:r>
              <a:rPr lang="en-US" dirty="0"/>
              <a:t>These compositions of architectural elements, called architectural patterns.</a:t>
            </a:r>
          </a:p>
          <a:p>
            <a:pPr lvl="1"/>
            <a:r>
              <a:rPr lang="en-US" dirty="0"/>
              <a:t>Patterns provide packaged strategies for solving some of the problems facing a system.</a:t>
            </a:r>
          </a:p>
          <a:p>
            <a:r>
              <a:rPr lang="pl-PL" dirty="0"/>
              <a:t>An architectural pattern delineates the element types and their forms of interaction used in solving the problem.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8611385" y="64865"/>
            <a:ext cx="3430941" cy="1372721"/>
          </a:xfrm>
          <a:prstGeom prst="wedgeEllipseCallout">
            <a:avLst>
              <a:gd name="adj1" fmla="val -58456"/>
              <a:gd name="adj2" fmla="val 6318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>
                <a:solidFill>
                  <a:schemeClr val="tx1"/>
                </a:solidFill>
              </a:rPr>
              <a:t>We will learn more about them this semester</a:t>
            </a:r>
          </a:p>
        </p:txBody>
      </p:sp>
    </p:spTree>
    <p:extLst>
      <p:ext uri="{BB962C8B-B14F-4D97-AF65-F5344CB8AC3E}">
        <p14:creationId xmlns:p14="http://schemas.microsoft.com/office/powerpoint/2010/main" val="412868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the review</a:t>
            </a:r>
          </a:p>
        </p:txBody>
      </p:sp>
    </p:spTree>
    <p:extLst>
      <p:ext uri="{BB962C8B-B14F-4D97-AF65-F5344CB8AC3E}">
        <p14:creationId xmlns:p14="http://schemas.microsoft.com/office/powerpoint/2010/main" val="387813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patterns vs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Architectural patterns are </a:t>
            </a:r>
            <a:r>
              <a:rPr lang="en-GB" dirty="0">
                <a:solidFill>
                  <a:srgbClr val="FF0000"/>
                </a:solidFill>
              </a:rPr>
              <a:t>broader in scope </a:t>
            </a:r>
            <a:r>
              <a:rPr lang="en-GB" dirty="0"/>
              <a:t>than Design patterns</a:t>
            </a:r>
          </a:p>
          <a:p>
            <a:pPr lvl="1"/>
            <a:r>
              <a:rPr lang="en-GB" dirty="0"/>
              <a:t>Architectural pattern focuses more on the abstract view of idea while Design pattern focuses on the implementation view of idea</a:t>
            </a:r>
          </a:p>
          <a:p>
            <a:pPr lvl="1"/>
            <a:r>
              <a:rPr lang="en-GB" dirty="0"/>
              <a:t>Design patterns provide very specific software related tasks where as Architectural pattern are solutions for business problems</a:t>
            </a:r>
          </a:p>
          <a:p>
            <a:r>
              <a:rPr lang="en-GB" dirty="0"/>
              <a:t>One Architectural pattern can be implemented by using many design patterns</a:t>
            </a:r>
          </a:p>
          <a:p>
            <a:pPr lvl="1"/>
            <a:r>
              <a:rPr lang="en-GB" dirty="0"/>
              <a:t>There is one to many relationship between architectural pattern and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432767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System has a Software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But the architecture may not be known to anyone. </a:t>
            </a:r>
          </a:p>
          <a:p>
            <a:pPr lvl="1"/>
            <a:r>
              <a:rPr lang="en-US" sz="3200" dirty="0"/>
              <a:t>Perhaps all of the people who designed the system are long gone</a:t>
            </a:r>
          </a:p>
          <a:p>
            <a:pPr lvl="1"/>
            <a:r>
              <a:rPr lang="en-US" sz="3200" dirty="0"/>
              <a:t>Perhaps the documentation has vanished (or was never produced)</a:t>
            </a:r>
          </a:p>
          <a:p>
            <a:pPr lvl="1"/>
            <a:r>
              <a:rPr lang="en-US" sz="3200" dirty="0"/>
              <a:t>Perhaps the source code has been lost (or was never delivered)</a:t>
            </a:r>
          </a:p>
          <a:p>
            <a:r>
              <a:rPr lang="en-US" sz="3600" dirty="0"/>
              <a:t>An architecture can exist independently of its description or specification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8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“Good”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discussion</a:t>
            </a:r>
            <a:endParaRPr lang="pl-PL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7793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“Good”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Can we compare two architectures and say that one is better than the other?</a:t>
            </a:r>
          </a:p>
          <a:p>
            <a:r>
              <a:rPr lang="en-AU" sz="3600" dirty="0">
                <a:sym typeface="Microsoft Yahei" panose="020B0503020204020204" pitchFamily="34" charset="-122"/>
              </a:rPr>
              <a:t>When can we say that the architecture is good?</a:t>
            </a:r>
            <a:endParaRPr lang="x-none" sz="3600">
              <a:sym typeface="Microsoft Yahei" panose="020B0503020204020204" pitchFamily="34" charset="-122"/>
            </a:endParaRPr>
          </a:p>
          <a:p>
            <a:r>
              <a:rPr lang="en-GB" sz="3600" dirty="0"/>
              <a:t>What can we do to produce a good architecture?</a:t>
            </a:r>
            <a:endParaRPr lang="pl-PL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3988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“Good”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 is no such thing as an inherently good or bad architecture. </a:t>
            </a:r>
          </a:p>
          <a:p>
            <a:r>
              <a:rPr lang="pl-PL" sz="3600" dirty="0"/>
              <a:t>Architectures can be evaluated but only in the context of specific stated goals.</a:t>
            </a:r>
            <a:endParaRPr lang="en-US" sz="3600" dirty="0"/>
          </a:p>
          <a:p>
            <a:r>
              <a:rPr lang="en-US" altLang="zh-CN" sz="3600" dirty="0"/>
              <a:t>Architectures are either more or less fit for some purpose</a:t>
            </a:r>
          </a:p>
          <a:p>
            <a:r>
              <a:rPr lang="pl-PL" sz="3600" dirty="0"/>
              <a:t>There are, however, good rules of thumb.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341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- main concepts</a:t>
            </a:r>
          </a:p>
        </p:txBody>
      </p:sp>
    </p:spTree>
    <p:extLst>
      <p:ext uri="{BB962C8B-B14F-4D97-AF65-F5344CB8AC3E}">
        <p14:creationId xmlns:p14="http://schemas.microsoft.com/office/powerpoint/2010/main" val="668007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“Good” Architecture?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Process “Rules of Thumb”</a:t>
            </a:r>
          </a:p>
          <a:p>
            <a:pPr lvl="1"/>
            <a:r>
              <a:rPr lang="en-US" sz="2800" dirty="0"/>
              <a:t>how the work should be organized to produce a “good” architecture</a:t>
            </a:r>
          </a:p>
          <a:p>
            <a:r>
              <a:rPr lang="en-US" sz="3200" dirty="0"/>
              <a:t>Structural “Rules of Thumb”</a:t>
            </a:r>
          </a:p>
          <a:p>
            <a:pPr lvl="1"/>
            <a:r>
              <a:rPr lang="en-US" sz="2800" dirty="0"/>
              <a:t>how a “good” architecture should look like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81314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“Rules of Thumb”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dirty="0"/>
              <a:t>The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the </a:t>
            </a:r>
            <a:r>
              <a:rPr lang="pl-PL" dirty="0" err="1"/>
              <a:t>product</a:t>
            </a:r>
            <a:r>
              <a:rPr lang="pl-PL" dirty="0"/>
              <a:t> of a single </a:t>
            </a:r>
            <a:r>
              <a:rPr lang="pl-PL" dirty="0" err="1"/>
              <a:t>architect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a small </a:t>
            </a:r>
            <a:r>
              <a:rPr lang="pl-PL" dirty="0" err="1"/>
              <a:t>group</a:t>
            </a:r>
            <a:r>
              <a:rPr lang="pl-PL" dirty="0"/>
              <a:t> of </a:t>
            </a:r>
            <a:r>
              <a:rPr lang="pl-PL" dirty="0" err="1"/>
              <a:t>architects</a:t>
            </a:r>
            <a:r>
              <a:rPr lang="pl-PL" dirty="0"/>
              <a:t> with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identified</a:t>
            </a:r>
            <a:r>
              <a:rPr lang="pl-PL" dirty="0"/>
              <a:t> </a:t>
            </a:r>
            <a:r>
              <a:rPr lang="pl-PL" dirty="0" err="1"/>
              <a:t>technical</a:t>
            </a:r>
            <a:r>
              <a:rPr lang="pl-PL" dirty="0"/>
              <a:t> leader. </a:t>
            </a:r>
          </a:p>
          <a:p>
            <a:r>
              <a:rPr lang="pl-PL" dirty="0"/>
              <a:t>The architect (or architecture team) should base the architecture on a prioritized list of well-specified quality attribute requirements. </a:t>
            </a:r>
          </a:p>
          <a:p>
            <a:r>
              <a:rPr lang="pl-PL" dirty="0"/>
              <a:t>The architecture should be documented using views. </a:t>
            </a:r>
          </a:p>
          <a:p>
            <a:r>
              <a:rPr lang="pl-PL" dirty="0"/>
              <a:t>The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evaluated</a:t>
            </a:r>
            <a:r>
              <a:rPr lang="pl-PL" dirty="0"/>
              <a:t> for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ability</a:t>
            </a:r>
            <a:r>
              <a:rPr lang="pl-PL" dirty="0"/>
              <a:t> to </a:t>
            </a:r>
            <a:r>
              <a:rPr lang="pl-PL" dirty="0" err="1"/>
              <a:t>deliver</a:t>
            </a:r>
            <a:r>
              <a:rPr lang="pl-PL" dirty="0"/>
              <a:t> the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 </a:t>
            </a:r>
            <a:r>
              <a:rPr lang="pl-PL" dirty="0" err="1"/>
              <a:t>quality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. </a:t>
            </a:r>
          </a:p>
          <a:p>
            <a:r>
              <a:rPr lang="pl-PL" dirty="0"/>
              <a:t>The architecture should lend itself to incremental implementation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59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“Rules of Thumb”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architecture should feature well-defined modules </a:t>
            </a:r>
            <a:endParaRPr lang="en-US" dirty="0"/>
          </a:p>
          <a:p>
            <a:r>
              <a:rPr lang="en-US" dirty="0"/>
              <a:t>The architecture should never depend on a particular version of a commercial product or tool</a:t>
            </a:r>
          </a:p>
          <a:p>
            <a:r>
              <a:rPr lang="en-US" dirty="0"/>
              <a:t>Modules that produce data should be separate from modules that consume data. </a:t>
            </a:r>
          </a:p>
          <a:p>
            <a:pPr lvl="1"/>
            <a:r>
              <a:rPr lang="en-US" dirty="0"/>
              <a:t>This tends to increase modifiability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181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“Rules of Thumb”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expect a one-to-one correspondence between modules and components. </a:t>
            </a:r>
          </a:p>
          <a:p>
            <a:r>
              <a:rPr lang="en-US" dirty="0"/>
              <a:t>Every process should be written so that its assignment to a specific processor can be easily changed, perhaps even at runtime.</a:t>
            </a:r>
          </a:p>
          <a:p>
            <a:r>
              <a:rPr lang="en-US" dirty="0"/>
              <a:t>The architecture should feature a small number of ways for components to interact. </a:t>
            </a:r>
          </a:p>
          <a:p>
            <a:pPr lvl="1"/>
            <a:r>
              <a:rPr lang="en-US" dirty="0"/>
              <a:t>The system should do the same things in the same way throughout.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750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of our course objectives and topics</a:t>
            </a:r>
          </a:p>
        </p:txBody>
      </p:sp>
    </p:spTree>
    <p:extLst>
      <p:ext uri="{BB962C8B-B14F-4D97-AF65-F5344CB8AC3E}">
        <p14:creationId xmlns:p14="http://schemas.microsoft.com/office/powerpoint/2010/main" val="3160507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Subject Objectives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Master the basic knowledge and methods of software architecture</a:t>
            </a:r>
          </a:p>
          <a:p>
            <a:pPr lvl="1"/>
            <a:r>
              <a:rPr lang="en-GB" sz="3200" dirty="0"/>
              <a:t>have the ability of system analysis, modelling and design oriented to </a:t>
            </a:r>
            <a:r>
              <a:rPr lang="en-US" altLang="zh-CN" sz="3200" dirty="0"/>
              <a:t>the particular scenario</a:t>
            </a:r>
          </a:p>
          <a:p>
            <a:pPr lvl="1"/>
            <a:r>
              <a:rPr lang="en-GB" sz="3200" dirty="0"/>
              <a:t>be able to make the best architecture design decisions according to the actual architectural requirements of large and complex software systems</a:t>
            </a:r>
          </a:p>
          <a:p>
            <a:r>
              <a:rPr lang="en-GB" sz="3600" dirty="0"/>
              <a:t>Master the architecture technology of constructing modern large-scale and complex software system</a:t>
            </a:r>
          </a:p>
          <a:p>
            <a:pPr lvl="1"/>
            <a:r>
              <a:rPr lang="en-GB" sz="3200" dirty="0"/>
              <a:t>be able to select the best technology according to the architectural requirements of the actual software project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84536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(1)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Introduction to the subject: objectives, plan, assessment. Introduction to the concepts and importance of software architecture 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Architecture modelling and representation: architectural structures and views, UML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Quality attributes: Understanding quality attributes and availability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Quality attributes: interoperability and modifiability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Quality attributes: performance and security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Quality attributes: testability, usability and other 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4177010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(2)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7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Achieving quality attribute through tactics and patterns: architectural tactics and patterns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7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Achieving quality attribute through tactics and patterns: architectural tactics and patterns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7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Achieving quality attribute through tactics and patterns: quality attribute modelling and analysis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7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Achieving quality attribute through tactics and patterns: designing for architecturally significant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87921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(3)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Designing and evaluating an architecture: TOGAF, ADD and ATAM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Architecture reuse: software product  lines, frameworks and middleware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Capturing ASR in practice (practical exercises)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Designing an architecture in practice (practical exercises)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Documenting software architecture in practice (practical exercises)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Architecture evaluation in practice (practical exercises)</a:t>
            </a:r>
          </a:p>
        </p:txBody>
      </p:sp>
    </p:spTree>
    <p:extLst>
      <p:ext uri="{BB962C8B-B14F-4D97-AF65-F5344CB8AC3E}">
        <p14:creationId xmlns:p14="http://schemas.microsoft.com/office/powerpoint/2010/main" val="2863010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- importance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is Software Architecture Important?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6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start with a quick review</a:t>
            </a:r>
          </a:p>
        </p:txBody>
      </p:sp>
    </p:spTree>
    <p:extLst>
      <p:ext uri="{BB962C8B-B14F-4D97-AF65-F5344CB8AC3E}">
        <p14:creationId xmlns:p14="http://schemas.microsoft.com/office/powerpoint/2010/main" val="3382161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Inhibiting or </a:t>
            </a:r>
            <a:r>
              <a:rPr lang="en-US"/>
              <a:t>Enabling System’s </a:t>
            </a:r>
            <a:r>
              <a:rPr lang="en-US" dirty="0"/>
              <a:t>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Whether a system will be able to exhibit its desired (or required) quality attributes is substantially determined by its architecture.</a:t>
            </a:r>
          </a:p>
          <a:p>
            <a:pPr lvl="1"/>
            <a:r>
              <a:rPr lang="en-US" sz="3200" dirty="0"/>
              <a:t>Performance</a:t>
            </a:r>
          </a:p>
          <a:p>
            <a:pPr lvl="1"/>
            <a:r>
              <a:rPr lang="en-US" sz="3200" dirty="0"/>
              <a:t>Modifiability</a:t>
            </a:r>
          </a:p>
          <a:p>
            <a:pPr lvl="1"/>
            <a:r>
              <a:rPr lang="en-US" sz="3200" dirty="0"/>
              <a:t>Security</a:t>
            </a:r>
          </a:p>
          <a:p>
            <a:pPr lvl="1"/>
            <a:r>
              <a:rPr lang="en-US" sz="3200" dirty="0"/>
              <a:t>Scalability</a:t>
            </a:r>
          </a:p>
          <a:p>
            <a:pPr lvl="1"/>
            <a:r>
              <a:rPr lang="en-US" sz="3200" dirty="0"/>
              <a:t>Reusability</a:t>
            </a:r>
          </a:p>
          <a:p>
            <a:pPr lvl="1"/>
            <a:r>
              <a:rPr lang="en-US" sz="3200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3418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 About and Managing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About 80 percent of a typical software system’s total cost occurs after initial deployment</a:t>
            </a:r>
          </a:p>
          <a:p>
            <a:pPr lvl="1"/>
            <a:r>
              <a:rPr lang="en-US" sz="3200" dirty="0"/>
              <a:t>accommodate new features</a:t>
            </a:r>
          </a:p>
          <a:p>
            <a:pPr lvl="1"/>
            <a:r>
              <a:rPr lang="en-US" sz="3200" dirty="0"/>
              <a:t>adapt to new environments,</a:t>
            </a:r>
          </a:p>
          <a:p>
            <a:pPr lvl="1"/>
            <a:r>
              <a:rPr lang="en-US" sz="3200" dirty="0"/>
              <a:t>fix bugs, and so forth.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16217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 About and Managing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 architecture partitions possible changes into three categories</a:t>
            </a:r>
          </a:p>
          <a:p>
            <a:pPr lvl="1"/>
            <a:r>
              <a:rPr lang="en-US" sz="2800" dirty="0"/>
              <a:t>A </a:t>
            </a:r>
            <a:r>
              <a:rPr lang="en-US" sz="2800" i="1" dirty="0"/>
              <a:t>local</a:t>
            </a:r>
            <a:r>
              <a:rPr lang="en-US" sz="2800" dirty="0"/>
              <a:t> change can be accomplished by modifying a single element. </a:t>
            </a:r>
          </a:p>
          <a:p>
            <a:pPr lvl="1"/>
            <a:r>
              <a:rPr lang="en-US" sz="2800" dirty="0"/>
              <a:t>A </a:t>
            </a:r>
            <a:r>
              <a:rPr lang="en-US" sz="2800" i="1" dirty="0"/>
              <a:t>nonlocal</a:t>
            </a:r>
            <a:r>
              <a:rPr lang="en-US" sz="2800" dirty="0"/>
              <a:t> change requires multiple element modifications but leaves the underlying architectural approach intact. </a:t>
            </a:r>
          </a:p>
          <a:p>
            <a:pPr lvl="1"/>
            <a:r>
              <a:rPr lang="en-US" sz="2800" dirty="0"/>
              <a:t>An </a:t>
            </a:r>
            <a:r>
              <a:rPr lang="en-US" sz="2800" i="1" dirty="0"/>
              <a:t>architectural</a:t>
            </a:r>
            <a:r>
              <a:rPr lang="en-US" sz="2800" dirty="0"/>
              <a:t> change affects the fundamental ways in which the elements interact with each other and will require changes all over the system.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47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716EF13-05C4-42D0-BD74-D4B9E0A9CCA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kind of a change in the system is most desirable?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F1AFBC-A87A-423C-B936-66561E5ACE4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local change that can be accomplished by modifying a single element.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EDF8E8-6FA6-4EFD-B751-CC566CBE972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941259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nonlocal change that requires multiple element modifications but leaves the underlying architectural approach intact.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214AF7-D7E1-4B34-9997-D328878AB7A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5291671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 architectural change that affects the fundamental ways in which the elements interact with each other and will require changes all over the system.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2F276C-B68D-4DD8-B06B-EDE12E21864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D2392D8-068F-483C-8F36-D25C45D20C9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974692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0D5CF5-A644-42A0-BC3B-881B8670929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5355964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E5BA3F4-9654-4139-9E2E-1D9DC2870AA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699140-CFFC-4E3F-8DAB-7B943D9D9A61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CE7892E-436A-4E9B-972F-CCE80B5A73A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E8D298D-11F3-4879-9499-2DF131AAD09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B3E752D-8F3A-4008-890E-D43F3C1927D2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Poll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2965E917-E414-4E4E-891F-C14AC5DF86D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 answer(s) at most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C37BD18-23DE-49C8-AF30-4DC0C621E1AB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8582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 About and Managing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Obviously, local changes are the most desirable</a:t>
            </a:r>
          </a:p>
          <a:p>
            <a:r>
              <a:rPr lang="pl-PL" sz="3600" dirty="0"/>
              <a:t>A </a:t>
            </a:r>
            <a:r>
              <a:rPr lang="pl-PL" sz="3600" dirty="0" err="1"/>
              <a:t>good</a:t>
            </a:r>
            <a:r>
              <a:rPr lang="pl-PL" sz="3600" dirty="0"/>
              <a:t> </a:t>
            </a:r>
            <a:r>
              <a:rPr lang="pl-PL" sz="3600" dirty="0" err="1"/>
              <a:t>architecture</a:t>
            </a:r>
            <a:r>
              <a:rPr lang="pl-PL" sz="3600" dirty="0"/>
              <a:t> </a:t>
            </a:r>
            <a:r>
              <a:rPr lang="pl-PL" sz="3600" dirty="0" err="1"/>
              <a:t>is</a:t>
            </a:r>
            <a:r>
              <a:rPr lang="pl-PL" sz="3600" dirty="0"/>
              <a:t> one in </a:t>
            </a:r>
            <a:r>
              <a:rPr lang="pl-PL" sz="3600" dirty="0" err="1"/>
              <a:t>which</a:t>
            </a:r>
            <a:r>
              <a:rPr lang="pl-PL" sz="3600" dirty="0"/>
              <a:t> the most </a:t>
            </a:r>
            <a:r>
              <a:rPr lang="pl-PL" sz="3600" dirty="0" err="1"/>
              <a:t>common</a:t>
            </a:r>
            <a:r>
              <a:rPr lang="pl-PL" sz="3600" dirty="0"/>
              <a:t> </a:t>
            </a:r>
            <a:r>
              <a:rPr lang="pl-PL" sz="3600" dirty="0" err="1"/>
              <a:t>changes</a:t>
            </a:r>
            <a:r>
              <a:rPr lang="pl-PL" sz="3600" dirty="0"/>
              <a:t> </a:t>
            </a:r>
            <a:r>
              <a:rPr lang="pl-PL" sz="3600" dirty="0" err="1"/>
              <a:t>are</a:t>
            </a:r>
            <a:r>
              <a:rPr lang="pl-PL" sz="3600" dirty="0"/>
              <a:t> </a:t>
            </a:r>
            <a:r>
              <a:rPr lang="pl-PL" sz="3600" dirty="0" err="1"/>
              <a:t>local</a:t>
            </a:r>
            <a:r>
              <a:rPr lang="pl-PL" sz="3600" dirty="0"/>
              <a:t>, and </a:t>
            </a:r>
            <a:r>
              <a:rPr lang="pl-PL" sz="3600" dirty="0" err="1"/>
              <a:t>hence</a:t>
            </a:r>
            <a:r>
              <a:rPr lang="pl-PL" sz="3600" dirty="0"/>
              <a:t> </a:t>
            </a:r>
            <a:r>
              <a:rPr lang="pl-PL" sz="3600" dirty="0" err="1"/>
              <a:t>easy</a:t>
            </a:r>
            <a:r>
              <a:rPr lang="pl-PL" sz="3600" dirty="0"/>
              <a:t> to </a:t>
            </a:r>
            <a:r>
              <a:rPr lang="pl-PL" sz="3600" dirty="0" err="1"/>
              <a:t>make</a:t>
            </a:r>
            <a:r>
              <a:rPr lang="pl-PL" sz="3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121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System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we examine an architecture we can confidently predict that the architecture will exhibit the associated qualities.</a:t>
            </a:r>
          </a:p>
          <a:p>
            <a:r>
              <a:rPr lang="en-US" sz="3600" dirty="0"/>
              <a:t>The earlier you can find a problem in your design, the cheaper, easier, and less disruptive it will be to fix.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34659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Enhancing Communication Among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architecture—or at least parts of it—is sufficiently abstract that most nontechnical people can understand it.</a:t>
            </a:r>
          </a:p>
          <a:p>
            <a:r>
              <a:rPr lang="en-US" altLang="zh-CN" sz="3200" dirty="0"/>
              <a:t>Most of the system’s stakeholders can use as a basis for creating mutual understanding, negotiating, forming consensus, and communicating with each other.</a:t>
            </a:r>
          </a:p>
          <a:p>
            <a:r>
              <a:rPr lang="en-US" altLang="zh-CN" sz="3200" dirty="0"/>
              <a:t>Each stakeholder of a software system is concerned with different characteristics of the system</a:t>
            </a:r>
          </a:p>
          <a:p>
            <a:pPr lvl="1"/>
            <a:r>
              <a:rPr lang="en-US" altLang="zh-CN" sz="2800" dirty="0"/>
              <a:t>Users, client, manager, architect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3869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Software architecture is a manifestation of the earliest design decisions about a system.</a:t>
            </a:r>
          </a:p>
          <a:p>
            <a:r>
              <a:rPr lang="en-US" sz="3600" dirty="0"/>
              <a:t>These early decisions affect the system’s remaining development, its deployment, and its maintenance life.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505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these early design decisions?</a:t>
            </a:r>
          </a:p>
          <a:p>
            <a:pPr lvl="1"/>
            <a:r>
              <a:rPr lang="en-US" dirty="0"/>
              <a:t>W</a:t>
            </a:r>
            <a:r>
              <a:rPr lang="pl-PL" dirty="0" err="1"/>
              <a:t>ill</a:t>
            </a:r>
            <a:r>
              <a:rPr lang="pl-PL" dirty="0"/>
              <a:t> the system run on one </a:t>
            </a:r>
            <a:r>
              <a:rPr lang="pl-PL" dirty="0" err="1"/>
              <a:t>processor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be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across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processors</a:t>
            </a:r>
            <a:r>
              <a:rPr lang="pl-PL" dirty="0"/>
              <a:t>?</a:t>
            </a:r>
          </a:p>
          <a:p>
            <a:pPr lvl="1"/>
            <a:r>
              <a:rPr lang="pl-PL" dirty="0" err="1"/>
              <a:t>Will</a:t>
            </a:r>
            <a:r>
              <a:rPr lang="pl-PL" dirty="0"/>
              <a:t> the software be </a:t>
            </a:r>
            <a:r>
              <a:rPr lang="pl-PL" dirty="0" err="1"/>
              <a:t>layered</a:t>
            </a:r>
            <a:r>
              <a:rPr lang="pl-PL" dirty="0"/>
              <a:t>?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,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be?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one do?</a:t>
            </a:r>
          </a:p>
          <a:p>
            <a:pPr lvl="1"/>
            <a:r>
              <a:rPr lang="pl-PL" dirty="0"/>
              <a:t>Will components communicate synchronously or asynchronously?</a:t>
            </a:r>
            <a:r>
              <a:rPr lang="en-US" dirty="0"/>
              <a:t> </a:t>
            </a:r>
          </a:p>
          <a:p>
            <a:pPr lvl="1"/>
            <a:r>
              <a:rPr lang="pl-PL" altLang="zh-CN" dirty="0"/>
              <a:t>What communication protocol will we choose?</a:t>
            </a:r>
          </a:p>
          <a:p>
            <a:pPr lvl="1"/>
            <a:r>
              <a:rPr lang="pl-PL" dirty="0"/>
              <a:t>Will the system depend on specific features of the operating system or hardware?</a:t>
            </a:r>
          </a:p>
          <a:p>
            <a:pPr lvl="1"/>
            <a:r>
              <a:rPr lang="pl-PL" dirty="0"/>
              <a:t>Will the information that flows through the system be encrypted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559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Constraints on an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implementation exhibits an architecture if it conforms to the design decisions prescribed by the architecture. </a:t>
            </a:r>
          </a:p>
          <a:p>
            <a:pPr lvl="1"/>
            <a:r>
              <a:rPr lang="en-US" sz="2800" dirty="0"/>
              <a:t>The implementation must be implemented as the set of prescribed elements</a:t>
            </a:r>
          </a:p>
          <a:p>
            <a:pPr lvl="1"/>
            <a:r>
              <a:rPr lang="en-US" sz="2800" dirty="0"/>
              <a:t>These elements must interact with each other in the prescribed fashion</a:t>
            </a:r>
          </a:p>
          <a:p>
            <a:r>
              <a:rPr lang="en-US" sz="3200" dirty="0"/>
              <a:t>Each of these prescriptions is a constraint on the implementer.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2107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definition from our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115" y="989939"/>
            <a:ext cx="10515600" cy="3782072"/>
          </a:xfrm>
        </p:spPr>
        <p:txBody>
          <a:bodyPr>
            <a:normAutofit/>
          </a:bodyPr>
          <a:lstStyle/>
          <a:p>
            <a:endParaRPr lang="en-US" sz="3600" i="1" dirty="0"/>
          </a:p>
          <a:p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The software architecture of a system is the set of </a:t>
            </a:r>
            <a:r>
              <a:rPr lang="en-US" sz="3600" i="1" dirty="0">
                <a:solidFill>
                  <a:srgbClr val="FF0000"/>
                </a:solidFill>
              </a:rPr>
              <a:t>structures needed to reason about the system</a:t>
            </a:r>
            <a:r>
              <a:rPr lang="en-US" sz="3600" i="1" dirty="0"/>
              <a:t>, which comprise software elements, relations among them, and properties of both.</a:t>
            </a:r>
          </a:p>
        </p:txBody>
      </p:sp>
      <p:pic>
        <p:nvPicPr>
          <p:cNvPr id="4" name="Picture 2" descr="What is FTP? | Softwares use for FTP - Planet of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23" y="4039103"/>
            <a:ext cx="45148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95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Influencing the Organizational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prescribes the structure of the system being developed.</a:t>
            </a:r>
          </a:p>
          <a:p>
            <a:r>
              <a:rPr lang="en-US" dirty="0"/>
              <a:t>The architecture is typically used as the basis for the work-breakdown structure. </a:t>
            </a:r>
          </a:p>
          <a:p>
            <a:r>
              <a:rPr lang="en-US" dirty="0"/>
              <a:t>The work-breakdown structure in turn dictates </a:t>
            </a:r>
          </a:p>
          <a:p>
            <a:pPr lvl="1"/>
            <a:r>
              <a:rPr lang="en-US" dirty="0"/>
              <a:t>units of planning, scheduling, and budget</a:t>
            </a:r>
          </a:p>
          <a:p>
            <a:pPr lvl="1"/>
            <a:r>
              <a:rPr lang="en-US" dirty="0" err="1"/>
              <a:t>interteam</a:t>
            </a:r>
            <a:r>
              <a:rPr lang="en-US" dirty="0"/>
              <a:t> communication channels</a:t>
            </a:r>
          </a:p>
          <a:p>
            <a:pPr lvl="1"/>
            <a:r>
              <a:rPr lang="en-US" dirty="0"/>
              <a:t>configuration and file-system organization</a:t>
            </a:r>
          </a:p>
          <a:p>
            <a:pPr lvl="1"/>
            <a:r>
              <a:rPr lang="en-US" dirty="0"/>
              <a:t>integration and test plans and procedures; </a:t>
            </a:r>
          </a:p>
          <a:p>
            <a:pPr lvl="1"/>
            <a:r>
              <a:rPr lang="en-US" dirty="0"/>
              <a:t>the maintenance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50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Evolutionary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an architecture has been defined, it can be prototyped as a skeletal system. </a:t>
            </a:r>
          </a:p>
          <a:p>
            <a:pPr lvl="1"/>
            <a:r>
              <a:rPr lang="en-US" dirty="0"/>
              <a:t>A skeletal system is one in which at least some of the infrastructure is built before much of the system’s functionality has been created. </a:t>
            </a:r>
          </a:p>
          <a:p>
            <a:r>
              <a:rPr lang="en-US" dirty="0"/>
              <a:t>The fidelity of the system increases as prototype parts are replaced with complete versions of these parts. </a:t>
            </a:r>
          </a:p>
          <a:p>
            <a:r>
              <a:rPr lang="en-US" altLang="zh-CN" dirty="0"/>
              <a:t>This approach aids the development process because the system is executable early in the product’s life cycle. </a:t>
            </a:r>
          </a:p>
          <a:p>
            <a:r>
              <a:rPr lang="pl-PL" dirty="0"/>
              <a:t>This approach allows potential performance problems to be identified early in the product’s life cycle.</a:t>
            </a:r>
          </a:p>
          <a:p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benefits</a:t>
            </a:r>
            <a:r>
              <a:rPr lang="pl-PL" dirty="0"/>
              <a:t> </a:t>
            </a:r>
            <a:r>
              <a:rPr lang="pl-PL" dirty="0" err="1"/>
              <a:t>reduce</a:t>
            </a:r>
            <a:r>
              <a:rPr lang="pl-PL" dirty="0"/>
              <a:t> the </a:t>
            </a:r>
            <a:r>
              <a:rPr lang="pl-PL" dirty="0" err="1"/>
              <a:t>potential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in the </a:t>
            </a:r>
            <a:r>
              <a:rPr lang="pl-PL" dirty="0" err="1"/>
              <a:t>project</a:t>
            </a:r>
            <a:r>
              <a:rPr lang="pl-PL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80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Cost and Schedule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Architecture is used to help the project manager create cost and schedule estimates early in the project life cycle. </a:t>
            </a:r>
          </a:p>
          <a:p>
            <a:r>
              <a:rPr lang="en-US" dirty="0"/>
              <a:t>Top-down estimates are useful for setting goals and apportioning budgets.</a:t>
            </a:r>
          </a:p>
          <a:p>
            <a:r>
              <a:rPr lang="en-US" dirty="0"/>
              <a:t>Bottom-up understanding of the system’s pieces are typically more accurate than those that are based purely on top-down system knowledge.</a:t>
            </a:r>
          </a:p>
          <a:p>
            <a:r>
              <a:rPr lang="en-US" dirty="0"/>
              <a:t>The best cost and schedule estimates will typically emerge from a consensus between the top-down estimates (created by the architect and project manager) and the bottom-up estimates (created by the developers).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2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Transferable, Reusable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Reuse of architectures provides tremendous benefits for systems with similar requirements. </a:t>
            </a:r>
          </a:p>
          <a:p>
            <a:pPr lvl="1"/>
            <a:r>
              <a:rPr lang="en-US" sz="3200" dirty="0"/>
              <a:t>Not only can code be reused, but so can the requirements that led to the architecture in the first place</a:t>
            </a:r>
          </a:p>
          <a:p>
            <a:pPr lvl="1"/>
            <a:r>
              <a:rPr lang="pl-PL" sz="3200" dirty="0"/>
              <a:t>When architectural decisions can be reused across multiple systems, all of the early-decision consequences are also transferred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25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Independently Developed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Architecture-based development often focuses on components that are likely to have been developed separately, even independently</a:t>
            </a:r>
          </a:p>
          <a:p>
            <a:r>
              <a:rPr lang="en-US" dirty="0"/>
              <a:t>Commercial off-the-shelf components, open source software, publicly available apps, and networked services are example of interchangeable software components.</a:t>
            </a:r>
          </a:p>
          <a:p>
            <a:r>
              <a:rPr lang="en-US" dirty="0"/>
              <a:t>The payoff can be</a:t>
            </a:r>
          </a:p>
          <a:p>
            <a:pPr lvl="1"/>
            <a:r>
              <a:rPr lang="en-US" sz="2200" dirty="0"/>
              <a:t>Decreased time to market</a:t>
            </a:r>
          </a:p>
          <a:p>
            <a:pPr lvl="1"/>
            <a:r>
              <a:rPr lang="pl-PL" sz="2200" dirty="0"/>
              <a:t>Increased reliability</a:t>
            </a:r>
          </a:p>
          <a:p>
            <a:pPr lvl="1"/>
            <a:r>
              <a:rPr lang="pl-PL" sz="2200" dirty="0"/>
              <a:t>Lower cost </a:t>
            </a:r>
            <a:endParaRPr lang="en-US" sz="2200" dirty="0"/>
          </a:p>
          <a:p>
            <a:pPr lvl="1"/>
            <a:r>
              <a:rPr lang="pl-PL" sz="2200" dirty="0"/>
              <a:t>Flexibility (if the component you want to buy is not terribly special</a:t>
            </a:r>
            <a:r>
              <a:rPr lang="en-US" sz="2200" dirty="0"/>
              <a:t> </a:t>
            </a:r>
            <a:r>
              <a:rPr lang="pl-PL" sz="2200" dirty="0"/>
              <a:t>purpose, it’s likely to be available from several sources)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126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892937-1054-4AC9-A737-FE11A2FEAF9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 you think that from the architect point of view it is better to have less design choices (choices of elements and their interactions) or more?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5F7D3B-B863-4481-BD60-346E6BCAB21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Less is always better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337956-D20F-49BC-8339-6F199C5A9F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 want more choices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7ED6E4-6F0A-438F-870B-932965728D1C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ACA0EFE-5CDC-4CD5-9835-56EB63364DE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B5BF174-E216-43A2-BCCD-26738119095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88A6D2-EF94-48C5-AF7A-FB9527117E2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776F643-20B3-4218-A9E0-B16E8E1EAB2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283903D-760C-4F25-818C-61D6CA76ECB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FEF03AD-3DA5-460F-B372-72DBF78CFCC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Poll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B4E7193A-57E1-49DC-A50B-98059EFF8285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 answer(s) at most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10FF680-B2CB-496F-9503-CAC50552571B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3217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Design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useful architectural patterns are collected, we see the benefit in restricting ourselves to a relatively small number of choices of elements and their interactions. </a:t>
            </a:r>
          </a:p>
          <a:p>
            <a:pPr lvl="1"/>
            <a:r>
              <a:rPr lang="en-US" dirty="0"/>
              <a:t>We minimize the design complexity of the system we are building.</a:t>
            </a:r>
          </a:p>
          <a:p>
            <a:pPr lvl="1"/>
            <a:r>
              <a:rPr lang="en-US" dirty="0"/>
              <a:t>Enhanced reuse</a:t>
            </a:r>
          </a:p>
          <a:p>
            <a:pPr lvl="1"/>
            <a:r>
              <a:rPr lang="en-US" dirty="0"/>
              <a:t>More regular and simpler designs that are more easily understood and communicated</a:t>
            </a:r>
          </a:p>
          <a:p>
            <a:pPr lvl="1"/>
            <a:r>
              <a:rPr lang="en-US" dirty="0"/>
              <a:t>More capable analysis</a:t>
            </a:r>
          </a:p>
          <a:p>
            <a:pPr lvl="1"/>
            <a:r>
              <a:rPr lang="en-US" dirty="0"/>
              <a:t>Shorter selection time</a:t>
            </a:r>
          </a:p>
          <a:p>
            <a:pPr lvl="1"/>
            <a:r>
              <a:rPr lang="en-US" dirty="0"/>
              <a:t>Greater interoperability.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14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architecture can serve as the first introduction to the system for new project members. </a:t>
            </a:r>
          </a:p>
          <a:p>
            <a:r>
              <a:rPr lang="en-US" dirty="0"/>
              <a:t>Module views show someone the structure of a project</a:t>
            </a:r>
          </a:p>
          <a:p>
            <a:pPr lvl="1"/>
            <a:r>
              <a:rPr lang="en-US" dirty="0"/>
              <a:t>Who does what, which teams are assigned to which parts of the system, and so </a:t>
            </a:r>
            <a:r>
              <a:rPr lang="pl-PL" dirty="0" err="1"/>
              <a:t>forth</a:t>
            </a:r>
            <a:r>
              <a:rPr lang="pl-PL" dirty="0"/>
              <a:t>. </a:t>
            </a:r>
          </a:p>
          <a:p>
            <a:r>
              <a:rPr lang="pl-PL" dirty="0"/>
              <a:t>Component-and-connector explain</a:t>
            </a:r>
            <a:r>
              <a:rPr lang="en-US" dirty="0"/>
              <a:t>s</a:t>
            </a:r>
            <a:r>
              <a:rPr lang="pl-PL" dirty="0"/>
              <a:t> how the system is expected to work and accomplish its job.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36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Two systems with the same functionality can have different architectures</a:t>
            </a:r>
          </a:p>
          <a:p>
            <a:pPr lvl="1"/>
            <a:r>
              <a:rPr lang="en-GB" sz="4000" dirty="0"/>
              <a:t>Architectural decisions are NOT made based on functional requirements</a:t>
            </a:r>
          </a:p>
          <a:p>
            <a:pPr lvl="1"/>
            <a:r>
              <a:rPr lang="en-GB" sz="4000" dirty="0"/>
              <a:t>Architecture is driven by quality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760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Two systems with different functionality can have the same architectures</a:t>
            </a:r>
          </a:p>
          <a:p>
            <a:r>
              <a:rPr lang="en-GB" sz="3200" dirty="0"/>
              <a:t>Example</a:t>
            </a:r>
            <a:r>
              <a:rPr lang="en-GB" sz="3200" dirty="0">
                <a:sym typeface="Wingdings" panose="05000000000000000000" pitchFamily="2" charset="2"/>
              </a:rPr>
              <a:t> client-server model can be used in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File sharing systems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Online banking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Email 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Network printing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Ecommerce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…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18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540"/>
            <a:ext cx="10515600" cy="4877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The software architecture of a system is </a:t>
            </a:r>
            <a:r>
              <a:rPr lang="en-US" sz="4000" i="1" dirty="0">
                <a:highlight>
                  <a:srgbClr val="00FF00"/>
                </a:highlight>
              </a:rPr>
              <a:t>the set of </a:t>
            </a:r>
            <a:r>
              <a:rPr lang="en-US" sz="4000" i="1" dirty="0">
                <a:highlight>
                  <a:srgbClr val="FFFF00"/>
                </a:highlight>
              </a:rPr>
              <a:t>structures</a:t>
            </a:r>
            <a:r>
              <a:rPr lang="en-US" sz="4000" i="1" dirty="0">
                <a:highlight>
                  <a:srgbClr val="00FF00"/>
                </a:highlight>
              </a:rPr>
              <a:t> needed to reason about the system</a:t>
            </a:r>
            <a:r>
              <a:rPr lang="en-US" sz="4000" i="1" dirty="0"/>
              <a:t>, which comprise software </a:t>
            </a:r>
            <a:r>
              <a:rPr lang="en-US" sz="4000" i="1" dirty="0">
                <a:highlight>
                  <a:srgbClr val="FFFF00"/>
                </a:highlight>
              </a:rPr>
              <a:t>elements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FFFF00"/>
                </a:highlight>
              </a:rPr>
              <a:t>relations</a:t>
            </a:r>
            <a:r>
              <a:rPr lang="en-US" sz="4000" i="1" dirty="0"/>
              <a:t> among them, and </a:t>
            </a:r>
            <a:r>
              <a:rPr lang="en-US" sz="4000" i="1" dirty="0">
                <a:highlight>
                  <a:srgbClr val="FFFF00"/>
                </a:highlight>
              </a:rPr>
              <a:t>properties</a:t>
            </a:r>
            <a:r>
              <a:rPr lang="en-US" sz="4000" i="1" dirty="0"/>
              <a:t> of both.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>
              <a:buNone/>
            </a:pPr>
            <a:r>
              <a:rPr lang="en-US" sz="4000" i="1" dirty="0"/>
              <a:t>We can say that architecture is an </a:t>
            </a:r>
            <a:r>
              <a:rPr lang="en-US" sz="4000" i="1" dirty="0">
                <a:highlight>
                  <a:srgbClr val="00FFFF"/>
                </a:highlight>
              </a:rPr>
              <a:t>abstraction</a:t>
            </a:r>
            <a:r>
              <a:rPr lang="en-US" sz="4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346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64D77AB-782E-4AFF-8D50-2CBBA82ACE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BD79B8-9ACF-4606-A152-652CA05E9F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does it mean that architecture is an abstraction?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E4A2A9-479C-46CF-ACB5-1AA3F77FE68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400" dirty="0"/>
              <a:t>If the information about element is no useful for reasoning about the system, architecture will </a:t>
            </a:r>
            <a:r>
              <a:rPr lang="en-AU" sz="2400" u="sng" dirty="0"/>
              <a:t>omit</a:t>
            </a:r>
            <a:r>
              <a:rPr lang="en-AU" sz="2400" dirty="0"/>
              <a:t> it.</a:t>
            </a:r>
            <a:endParaRPr lang="pl-PL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E92C6C-A3D0-4C13-8DB6-34D1148956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07606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400" dirty="0"/>
              <a:t>Architecture shows</a:t>
            </a:r>
            <a:r>
              <a:rPr lang="pl-PL" sz="2400" dirty="0"/>
              <a:t> the system</a:t>
            </a:r>
            <a:r>
              <a:rPr lang="en-AU" sz="2400" dirty="0"/>
              <a:t> in an abstract way -</a:t>
            </a:r>
            <a:r>
              <a:rPr lang="pl-PL" sz="2400" dirty="0"/>
              <a:t> in terms of its </a:t>
            </a:r>
            <a:r>
              <a:rPr lang="pl-PL" sz="2400" u="sng" dirty="0"/>
              <a:t>elements</a:t>
            </a:r>
            <a:r>
              <a:rPr lang="en-AU" sz="2400" u="sng" dirty="0"/>
              <a:t> and their relationships.</a:t>
            </a:r>
            <a:endParaRPr lang="x-none" sz="2400" u="sng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BD9FF9-E5EE-41D1-B9DB-7E4DE31C51D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GB" sz="2400" dirty="0"/>
              <a:t>Architecture describes the </a:t>
            </a:r>
            <a:r>
              <a:rPr lang="en-GB" sz="2400" u="sng" dirty="0"/>
              <a:t>detailed</a:t>
            </a:r>
            <a:r>
              <a:rPr lang="en-GB" sz="2400" dirty="0"/>
              <a:t> interfaces of the elements of the system.</a:t>
            </a:r>
            <a:endParaRPr lang="x-none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DE9EE0-91B5-45DE-B68D-C45FF9C6BA7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GB" sz="2400" dirty="0"/>
              <a:t>The algorithms and procedures of the elements are always described by the architecture.</a:t>
            </a:r>
            <a:endParaRPr lang="x-none" sz="2400" dirty="0"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628E8C-84E8-4830-94EF-0D9DACB1DC2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DD5154-35D9-43F7-B347-53D33BF08DF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B99E9E-1790-4D73-BB88-8DB25663E23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98B508-3678-4E2A-A14C-6A503555F3A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36E2BA0-F5E3-40AF-A081-698B25E1130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FBD01F4-25F8-459B-857A-84E3878C28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  <a:endParaRPr lang="x-none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96F00-E11B-4FB8-A081-0D2F73E078B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1331645"/>
            <a:ext cx="3332480" cy="224676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Answers C and D – this information </a:t>
            </a:r>
            <a:r>
              <a:rPr kumimoji="0" lang="en-AU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is too detailed </a:t>
            </a: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to be decided on the architecture level. Issues like this will be decided during the </a:t>
            </a:r>
            <a:r>
              <a:rPr kumimoji="0" lang="en-AU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design</a:t>
            </a: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 </a:t>
            </a:r>
            <a:r>
              <a: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phase. </a:t>
            </a:r>
            <a:endParaRPr kumimoji="0" lang="x-none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D94418B-44F0-446C-9FC2-D53A8EB2F9E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537F7CAD-A977-4F68-A4E1-1698C6FD8FF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DE2BA6A2-0505-428E-8565-5696C50C4EA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B4F39CAB-4C0B-4D31-B762-7F6B5F152D8F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29" name="Group 28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 answer(s) at most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85C3FCA-1EBE-4680-B5D5-C5FE1705AD52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7816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PROBLEMHASREMARK" val="True"/>
  <p:tag name="PROBLEMREMARK" val="Answers C and D – this information is too detailed to be decided on the architecture level. Issues like this will be decided during the design phase. "/>
  <p:tag name="RAINPROBLEMTYPE" val="Polling"/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RAINPROBLEMTYPE" val="Polling"/>
  <p:tag name="RAINPROBLEM" val="Polling"/>
  <p:tag name="PROBLEMSCORE" val="0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Answers C and D – this information is too detailed to be decided on the architecture level. Issues like this will be decided during the design phase.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PROBLEMHASREMARK" val="True"/>
  <p:tag name="PROBLEMREMARK" val="Answer “a” refers to the structure. Architects design structures and document them with views, therefore views are the representation of structures. "/>
  <p:tag name="RAINPROBLEMTYPE" val="Polling"/>
  <p:tag name="RAINPROBLEM" val="Polling"/>
  <p:tag name="ANONYMOUSPOLLING" val="False"/>
  <p:tag name="PROBLEMSCORE" val="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Answer “a” refers to the structure. Architects design structures and document them with views, therefore views are the representation of structures.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HASREMARK" val="False"/>
  <p:tag name="RAINPROBLEMTYPE" val="Polling"/>
  <p:tag name="RAINPROBLEM" val="Polling"/>
  <p:tag name="ANONYMOUSPOLLING" val="False"/>
  <p:tag name="PROBLEMSCORE" val="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3338</Words>
  <Application>Microsoft Office PowerPoint</Application>
  <PresentationFormat>宽屏</PresentationFormat>
  <Paragraphs>367</Paragraphs>
  <Slides>57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Microsoft Yahei</vt:lpstr>
      <vt:lpstr>Arial</vt:lpstr>
      <vt:lpstr>Calibri</vt:lpstr>
      <vt:lpstr>Calibri Light</vt:lpstr>
      <vt:lpstr>Office Theme</vt:lpstr>
      <vt:lpstr>COMP3028  Software Architecture</vt:lpstr>
      <vt:lpstr>Introduction to Software Architecture</vt:lpstr>
      <vt:lpstr>Software architecture - main concepts</vt:lpstr>
      <vt:lpstr>Let’s start with a quick review</vt:lpstr>
      <vt:lpstr>Software Architecture – definition from our textbook</vt:lpstr>
      <vt:lpstr>Example - conclusions</vt:lpstr>
      <vt:lpstr>Bonus conclusion</vt:lpstr>
      <vt:lpstr>What is Software Architecture?</vt:lpstr>
      <vt:lpstr>PowerPoint 演示文稿</vt:lpstr>
      <vt:lpstr>PowerPoint 演示文稿</vt:lpstr>
      <vt:lpstr>Architecture vs Design</vt:lpstr>
      <vt:lpstr>Architecture is an Abstraction</vt:lpstr>
      <vt:lpstr>Software Architecture</vt:lpstr>
      <vt:lpstr>Structures and Views</vt:lpstr>
      <vt:lpstr>PowerPoint 演示文稿</vt:lpstr>
      <vt:lpstr>PowerPoint 演示文稿</vt:lpstr>
      <vt:lpstr>Structures and Views</vt:lpstr>
      <vt:lpstr>Example of views of a file sharing system</vt:lpstr>
      <vt:lpstr>Software Architecture</vt:lpstr>
      <vt:lpstr>PowerPoint 演示文稿</vt:lpstr>
      <vt:lpstr>PowerPoint 演示文稿</vt:lpstr>
      <vt:lpstr>Pattern</vt:lpstr>
      <vt:lpstr>Architectural Patterns</vt:lpstr>
      <vt:lpstr>End of the review</vt:lpstr>
      <vt:lpstr>Architectural patterns vs Design patterns</vt:lpstr>
      <vt:lpstr>Every System has a Software Architecture </vt:lpstr>
      <vt:lpstr>What Makes a “Good” Architecture?</vt:lpstr>
      <vt:lpstr>What Makes a “Good” Architecture?</vt:lpstr>
      <vt:lpstr>What Makes a “Good” Architecture?</vt:lpstr>
      <vt:lpstr>What Makes a “Good” Architecture?</vt:lpstr>
      <vt:lpstr>Process “Rules of Thumb”</vt:lpstr>
      <vt:lpstr>Structural “Rules of Thumb” (1)</vt:lpstr>
      <vt:lpstr>Structural “Rules of Thumb” (2)</vt:lpstr>
      <vt:lpstr>Review of our course objectives and topics</vt:lpstr>
      <vt:lpstr>Subject Objectives</vt:lpstr>
      <vt:lpstr>Topics (1)</vt:lpstr>
      <vt:lpstr>Topics (2)</vt:lpstr>
      <vt:lpstr>Topics (3)</vt:lpstr>
      <vt:lpstr>Software architecture - importance</vt:lpstr>
      <vt:lpstr>Inhibiting or Enabling System’s Quality Attributes</vt:lpstr>
      <vt:lpstr>Reasoning About and Managing Change</vt:lpstr>
      <vt:lpstr>Reasoning About and Managing Change</vt:lpstr>
      <vt:lpstr>PowerPoint 演示文稿</vt:lpstr>
      <vt:lpstr>Reasoning About and Managing Change</vt:lpstr>
      <vt:lpstr>Predicting System Qualities</vt:lpstr>
      <vt:lpstr>Enhancing Communication Among Stakeholders</vt:lpstr>
      <vt:lpstr>Earliest Design Decisions</vt:lpstr>
      <vt:lpstr>Earliest Design Decisions</vt:lpstr>
      <vt:lpstr>Defining Constraints on an Implementation</vt:lpstr>
      <vt:lpstr>Influencing the Organizational Structure</vt:lpstr>
      <vt:lpstr>Enabling Evolutionary Prototyping</vt:lpstr>
      <vt:lpstr>Improving Cost and Schedule Estimates</vt:lpstr>
      <vt:lpstr>Transferable, Reusable Model</vt:lpstr>
      <vt:lpstr>Using Independently Developed Components</vt:lpstr>
      <vt:lpstr>PowerPoint 演示文稿</vt:lpstr>
      <vt:lpstr>Restricting Design Vocabulary</vt:lpstr>
      <vt:lpstr>Basis for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COMP3028_Spring2023_Main concepts and importance_part 2</dc:title>
  <dc:creator>Joanna Siebert</dc:creator>
  <cp:lastModifiedBy>刘玄昊</cp:lastModifiedBy>
  <cp:revision>204</cp:revision>
  <cp:lastPrinted>2023-02-23T06:49:27Z</cp:lastPrinted>
  <dcterms:created xsi:type="dcterms:W3CDTF">2020-03-15T08:11:10Z</dcterms:created>
  <dcterms:modified xsi:type="dcterms:W3CDTF">2023-04-19T15:12:53Z</dcterms:modified>
</cp:coreProperties>
</file>