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786" r:id="rId2"/>
    <p:sldId id="805" r:id="rId3"/>
    <p:sldId id="1320" r:id="rId4"/>
    <p:sldId id="819" r:id="rId5"/>
    <p:sldId id="820" r:id="rId6"/>
    <p:sldId id="823" r:id="rId7"/>
    <p:sldId id="824" r:id="rId8"/>
    <p:sldId id="825" r:id="rId9"/>
    <p:sldId id="827" r:id="rId10"/>
    <p:sldId id="828" r:id="rId11"/>
    <p:sldId id="829" r:id="rId12"/>
    <p:sldId id="830" r:id="rId13"/>
    <p:sldId id="831" r:id="rId14"/>
    <p:sldId id="832" r:id="rId15"/>
    <p:sldId id="833" r:id="rId16"/>
    <p:sldId id="834" r:id="rId17"/>
    <p:sldId id="1321" r:id="rId18"/>
    <p:sldId id="835" r:id="rId19"/>
    <p:sldId id="1323" r:id="rId20"/>
    <p:sldId id="836" r:id="rId21"/>
    <p:sldId id="1324" r:id="rId22"/>
    <p:sldId id="837" r:id="rId23"/>
    <p:sldId id="1326" r:id="rId24"/>
    <p:sldId id="838" r:id="rId25"/>
    <p:sldId id="839" r:id="rId26"/>
    <p:sldId id="1327" r:id="rId27"/>
    <p:sldId id="840" r:id="rId28"/>
    <p:sldId id="841" r:id="rId29"/>
    <p:sldId id="1328" r:id="rId30"/>
    <p:sldId id="1167" r:id="rId31"/>
    <p:sldId id="1170" r:id="rId32"/>
    <p:sldId id="1169" r:id="rId33"/>
    <p:sldId id="842" r:id="rId34"/>
    <p:sldId id="1171" r:id="rId35"/>
    <p:sldId id="843" r:id="rId36"/>
    <p:sldId id="844" r:id="rId37"/>
    <p:sldId id="1028" r:id="rId38"/>
    <p:sldId id="846" r:id="rId39"/>
    <p:sldId id="1329" r:id="rId40"/>
    <p:sldId id="1322" r:id="rId41"/>
    <p:sldId id="1334" r:id="rId42"/>
    <p:sldId id="1332" r:id="rId43"/>
    <p:sldId id="847" r:id="rId44"/>
    <p:sldId id="1337" r:id="rId45"/>
    <p:sldId id="848" r:id="rId46"/>
    <p:sldId id="1339" r:id="rId47"/>
    <p:sldId id="849" r:id="rId48"/>
    <p:sldId id="1340" r:id="rId49"/>
    <p:sldId id="850" r:id="rId50"/>
    <p:sldId id="851" r:id="rId51"/>
    <p:sldId id="1165" r:id="rId52"/>
    <p:sldId id="852" r:id="rId53"/>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106" d="100"/>
          <a:sy n="106" d="100"/>
        </p:scale>
        <p:origin x="104" y="3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19/04/2023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4/19/2023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11</a:t>
            </a:fld>
            <a:endParaRPr lang="en-AU"/>
          </a:p>
        </p:txBody>
      </p:sp>
    </p:spTree>
    <p:extLst>
      <p:ext uri="{BB962C8B-B14F-4D97-AF65-F5344CB8AC3E}">
        <p14:creationId xmlns:p14="http://schemas.microsoft.com/office/powerpoint/2010/main" val="277828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Architects need to explain to one stakeholder the chosen, and why particular stakeholders are not having all of their expectations fulfilled.  </a:t>
            </a:r>
          </a:p>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33</a:t>
            </a:fld>
            <a:endParaRPr lang="en-AU"/>
          </a:p>
        </p:txBody>
      </p:sp>
    </p:spTree>
    <p:extLst>
      <p:ext uri="{BB962C8B-B14F-4D97-AF65-F5344CB8AC3E}">
        <p14:creationId xmlns:p14="http://schemas.microsoft.com/office/powerpoint/2010/main" val="3120804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38</a:t>
            </a:fld>
            <a:endParaRPr lang="en-AU"/>
          </a:p>
        </p:txBody>
      </p:sp>
    </p:spTree>
    <p:extLst>
      <p:ext uri="{BB962C8B-B14F-4D97-AF65-F5344CB8AC3E}">
        <p14:creationId xmlns:p14="http://schemas.microsoft.com/office/powerpoint/2010/main" val="198235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19</a:t>
            </a:fld>
            <a:endParaRPr lang="en-AU"/>
          </a:p>
        </p:txBody>
      </p:sp>
    </p:spTree>
    <p:extLst>
      <p:ext uri="{BB962C8B-B14F-4D97-AF65-F5344CB8AC3E}">
        <p14:creationId xmlns:p14="http://schemas.microsoft.com/office/powerpoint/2010/main" val="198235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21</a:t>
            </a:fld>
            <a:endParaRPr lang="en-AU"/>
          </a:p>
        </p:txBody>
      </p:sp>
    </p:spTree>
    <p:extLst>
      <p:ext uri="{BB962C8B-B14F-4D97-AF65-F5344CB8AC3E}">
        <p14:creationId xmlns:p14="http://schemas.microsoft.com/office/powerpoint/2010/main" val="198235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22</a:t>
            </a:fld>
            <a:endParaRPr lang="en-AU"/>
          </a:p>
        </p:txBody>
      </p:sp>
    </p:spTree>
    <p:extLst>
      <p:ext uri="{BB962C8B-B14F-4D97-AF65-F5344CB8AC3E}">
        <p14:creationId xmlns:p14="http://schemas.microsoft.com/office/powerpoint/2010/main" val="369440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23</a:t>
            </a:fld>
            <a:endParaRPr lang="en-AU"/>
          </a:p>
        </p:txBody>
      </p:sp>
    </p:spTree>
    <p:extLst>
      <p:ext uri="{BB962C8B-B14F-4D97-AF65-F5344CB8AC3E}">
        <p14:creationId xmlns:p14="http://schemas.microsoft.com/office/powerpoint/2010/main" val="1982356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24</a:t>
            </a:fld>
            <a:endParaRPr lang="en-AU"/>
          </a:p>
        </p:txBody>
      </p:sp>
    </p:spTree>
    <p:extLst>
      <p:ext uri="{BB962C8B-B14F-4D97-AF65-F5344CB8AC3E}">
        <p14:creationId xmlns:p14="http://schemas.microsoft.com/office/powerpoint/2010/main" val="119710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26</a:t>
            </a:fld>
            <a:endParaRPr lang="en-AU"/>
          </a:p>
        </p:txBody>
      </p:sp>
    </p:spTree>
    <p:extLst>
      <p:ext uri="{BB962C8B-B14F-4D97-AF65-F5344CB8AC3E}">
        <p14:creationId xmlns:p14="http://schemas.microsoft.com/office/powerpoint/2010/main" val="1982356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dirty="0"/>
              <a:t>Beat the market competition product -&gt; in performance, or security, or usability</a:t>
            </a:r>
          </a:p>
          <a:p>
            <a:pPr marL="171450" indent="-171450">
              <a:buFontTx/>
              <a:buChar char="-"/>
            </a:pPr>
            <a:r>
              <a:rPr lang="en-US" altLang="zh-CN" dirty="0"/>
              <a:t>Lower the cost -&gt; modifiability, flexibility </a:t>
            </a:r>
          </a:p>
          <a:p>
            <a:pPr marL="171450" indent="-171450">
              <a:buFontTx/>
              <a:buChar char="-"/>
            </a:pPr>
            <a:r>
              <a:rPr lang="en-US" altLang="zh-CN" dirty="0"/>
              <a:t>Have long term collaboration with some platform providers -&gt; build the architecture based on the platform</a:t>
            </a:r>
          </a:p>
          <a:p>
            <a:pPr marL="0" indent="0">
              <a:buFontTx/>
              <a:buNone/>
            </a:pPr>
            <a:r>
              <a:rPr lang="en-US" altLang="zh-CN" dirty="0"/>
              <a:t>-  low the development cost -&gt; move the office to some cheap living place, allow people to work at home</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28</a:t>
            </a:fld>
            <a:endParaRPr lang="en-AU"/>
          </a:p>
        </p:txBody>
      </p:sp>
    </p:spTree>
    <p:extLst>
      <p:ext uri="{BB962C8B-B14F-4D97-AF65-F5344CB8AC3E}">
        <p14:creationId xmlns:p14="http://schemas.microsoft.com/office/powerpoint/2010/main" val="244729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29</a:t>
            </a:fld>
            <a:endParaRPr lang="en-AU"/>
          </a:p>
        </p:txBody>
      </p:sp>
    </p:spTree>
    <p:extLst>
      <p:ext uri="{BB962C8B-B14F-4D97-AF65-F5344CB8AC3E}">
        <p14:creationId xmlns:p14="http://schemas.microsoft.com/office/powerpoint/2010/main" val="198235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9.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Influencing the Organizational Structure</a:t>
            </a:r>
          </a:p>
        </p:txBody>
      </p:sp>
      <p:sp>
        <p:nvSpPr>
          <p:cNvPr id="3" name="Content Placeholder 2"/>
          <p:cNvSpPr>
            <a:spLocks noGrp="1"/>
          </p:cNvSpPr>
          <p:nvPr>
            <p:ph idx="1"/>
          </p:nvPr>
        </p:nvSpPr>
        <p:spPr/>
        <p:txBody>
          <a:bodyPr>
            <a:normAutofit/>
          </a:bodyPr>
          <a:lstStyle/>
          <a:p>
            <a:r>
              <a:rPr lang="en-US" dirty="0"/>
              <a:t>Architecture prescribes the structure of the system being developed.</a:t>
            </a:r>
          </a:p>
          <a:p>
            <a:r>
              <a:rPr lang="en-US" dirty="0"/>
              <a:t>The architecture is typically used as the basis for the work-breakdown structure. </a:t>
            </a:r>
          </a:p>
          <a:p>
            <a:r>
              <a:rPr lang="en-US" dirty="0"/>
              <a:t>The work-breakdown structure in turn dictates </a:t>
            </a:r>
          </a:p>
          <a:p>
            <a:pPr lvl="1"/>
            <a:r>
              <a:rPr lang="en-US" dirty="0"/>
              <a:t>units of planning, scheduling, and budget</a:t>
            </a:r>
          </a:p>
          <a:p>
            <a:pPr lvl="1"/>
            <a:r>
              <a:rPr lang="en-US" dirty="0" err="1"/>
              <a:t>interteam</a:t>
            </a:r>
            <a:r>
              <a:rPr lang="en-US" dirty="0"/>
              <a:t> communication channels</a:t>
            </a:r>
          </a:p>
          <a:p>
            <a:pPr lvl="1"/>
            <a:r>
              <a:rPr lang="en-US" dirty="0"/>
              <a:t>configuration and file-system organization</a:t>
            </a:r>
          </a:p>
          <a:p>
            <a:pPr lvl="1"/>
            <a:r>
              <a:rPr lang="en-US" dirty="0"/>
              <a:t>integration and test plans and procedures; </a:t>
            </a:r>
          </a:p>
          <a:p>
            <a:pPr lvl="1"/>
            <a:r>
              <a:rPr lang="en-US" dirty="0"/>
              <a:t>the maintenance activity</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62500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Enabling Evolutionary Prototyping</a:t>
            </a:r>
          </a:p>
        </p:txBody>
      </p:sp>
      <p:sp>
        <p:nvSpPr>
          <p:cNvPr id="3" name="Content Placeholder 2"/>
          <p:cNvSpPr>
            <a:spLocks noGrp="1"/>
          </p:cNvSpPr>
          <p:nvPr>
            <p:ph idx="1"/>
          </p:nvPr>
        </p:nvSpPr>
        <p:spPr/>
        <p:txBody>
          <a:bodyPr>
            <a:normAutofit/>
          </a:bodyPr>
          <a:lstStyle/>
          <a:p>
            <a:r>
              <a:rPr lang="en-US" dirty="0"/>
              <a:t>Once an architecture has been defined, it can be prototyped as a skeletal system. </a:t>
            </a:r>
          </a:p>
          <a:p>
            <a:pPr lvl="1"/>
            <a:r>
              <a:rPr lang="en-US" dirty="0"/>
              <a:t>A skeletal system is one in which at least some of the infrastructure is built before much of the system’s functionality has been created. </a:t>
            </a:r>
          </a:p>
          <a:p>
            <a:r>
              <a:rPr lang="pl-PL" dirty="0"/>
              <a:t>This approach allows potential performance problems to be identified early in the product’s life cycle.</a:t>
            </a:r>
          </a:p>
          <a:p>
            <a:r>
              <a:rPr lang="pl-PL" dirty="0" err="1"/>
              <a:t>These</a:t>
            </a:r>
            <a:r>
              <a:rPr lang="pl-PL" dirty="0"/>
              <a:t> </a:t>
            </a:r>
            <a:r>
              <a:rPr lang="pl-PL" dirty="0" err="1"/>
              <a:t>benefits</a:t>
            </a:r>
            <a:r>
              <a:rPr lang="pl-PL" dirty="0"/>
              <a:t> </a:t>
            </a:r>
            <a:r>
              <a:rPr lang="pl-PL" dirty="0" err="1"/>
              <a:t>reduce</a:t>
            </a:r>
            <a:r>
              <a:rPr lang="pl-PL" dirty="0"/>
              <a:t> the </a:t>
            </a:r>
            <a:r>
              <a:rPr lang="pl-PL" dirty="0" err="1"/>
              <a:t>potential</a:t>
            </a:r>
            <a:r>
              <a:rPr lang="pl-PL" dirty="0"/>
              <a:t> </a:t>
            </a:r>
            <a:r>
              <a:rPr lang="pl-PL" dirty="0" err="1"/>
              <a:t>risk</a:t>
            </a:r>
            <a:r>
              <a:rPr lang="pl-PL" dirty="0"/>
              <a:t> in the </a:t>
            </a:r>
            <a:r>
              <a:rPr lang="pl-PL" dirty="0" err="1"/>
              <a:t>project</a:t>
            </a:r>
            <a:r>
              <a:rPr lang="pl-PL" dirty="0"/>
              <a:t>. </a:t>
            </a:r>
            <a:endParaRPr lang="en-US" dirty="0"/>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90802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Improving Cost and Schedule Estimates</a:t>
            </a:r>
          </a:p>
        </p:txBody>
      </p:sp>
      <p:sp>
        <p:nvSpPr>
          <p:cNvPr id="3" name="Content Placeholder 2"/>
          <p:cNvSpPr>
            <a:spLocks noGrp="1"/>
          </p:cNvSpPr>
          <p:nvPr>
            <p:ph idx="1"/>
          </p:nvPr>
        </p:nvSpPr>
        <p:spPr/>
        <p:txBody>
          <a:bodyPr>
            <a:normAutofit/>
          </a:bodyPr>
          <a:lstStyle/>
          <a:p>
            <a:r>
              <a:rPr lang="en-US" sz="3600" dirty="0"/>
              <a:t>Architecture is used to help the project manager create cost and schedule estimates early in the project life cycle. </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11525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Transferable, Reusable Model</a:t>
            </a:r>
          </a:p>
        </p:txBody>
      </p:sp>
      <p:sp>
        <p:nvSpPr>
          <p:cNvPr id="3" name="Content Placeholder 2"/>
          <p:cNvSpPr>
            <a:spLocks noGrp="1"/>
          </p:cNvSpPr>
          <p:nvPr>
            <p:ph idx="1"/>
          </p:nvPr>
        </p:nvSpPr>
        <p:spPr/>
        <p:txBody>
          <a:bodyPr>
            <a:normAutofit/>
          </a:bodyPr>
          <a:lstStyle/>
          <a:p>
            <a:r>
              <a:rPr lang="en-US" sz="3600" dirty="0"/>
              <a:t>Reuse of architectures provides tremendous benefits for systems with similar requirements. </a:t>
            </a:r>
          </a:p>
          <a:p>
            <a:pPr marL="0" indent="0">
              <a:buNone/>
            </a:pPr>
            <a:endParaRPr lang="en-US" sz="3600" dirty="0"/>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419250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Independently Developed Components</a:t>
            </a:r>
          </a:p>
        </p:txBody>
      </p:sp>
      <p:sp>
        <p:nvSpPr>
          <p:cNvPr id="3" name="Content Placeholder 2"/>
          <p:cNvSpPr>
            <a:spLocks noGrp="1"/>
          </p:cNvSpPr>
          <p:nvPr>
            <p:ph idx="1"/>
          </p:nvPr>
        </p:nvSpPr>
        <p:spPr/>
        <p:txBody>
          <a:bodyPr>
            <a:normAutofit/>
          </a:bodyPr>
          <a:lstStyle/>
          <a:p>
            <a:r>
              <a:rPr lang="en-US" dirty="0"/>
              <a:t>Architecture-based development often focuses on components that are likely to have been developed separately, even independently</a:t>
            </a:r>
          </a:p>
          <a:p>
            <a:r>
              <a:rPr lang="en-US" dirty="0"/>
              <a:t>The payoff can be</a:t>
            </a:r>
          </a:p>
          <a:p>
            <a:pPr lvl="1"/>
            <a:r>
              <a:rPr lang="en-US" sz="2200" dirty="0"/>
              <a:t>Decreased time to market</a:t>
            </a:r>
          </a:p>
          <a:p>
            <a:pPr lvl="1"/>
            <a:r>
              <a:rPr lang="pl-PL" sz="2200" dirty="0"/>
              <a:t>Increased reliability</a:t>
            </a:r>
          </a:p>
          <a:p>
            <a:pPr lvl="1"/>
            <a:r>
              <a:rPr lang="pl-PL" sz="2200" dirty="0"/>
              <a:t>Lower cost </a:t>
            </a:r>
            <a:endParaRPr lang="en-US" sz="2200" dirty="0"/>
          </a:p>
          <a:p>
            <a:pPr lvl="1"/>
            <a:r>
              <a:rPr lang="pl-PL" sz="2200" dirty="0"/>
              <a:t>Flexibility (if the component you want to buy is not terribly special</a:t>
            </a:r>
            <a:r>
              <a:rPr lang="en-US" sz="2200" dirty="0"/>
              <a:t> </a:t>
            </a:r>
            <a:r>
              <a:rPr lang="pl-PL" sz="2200" dirty="0"/>
              <a:t>purpose, it’s likely to be available from several sources)</a:t>
            </a:r>
            <a:endParaRPr lang="en-US" sz="2200" dirty="0"/>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178126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Design Vocabulary</a:t>
            </a:r>
          </a:p>
        </p:txBody>
      </p:sp>
      <p:sp>
        <p:nvSpPr>
          <p:cNvPr id="3" name="Content Placeholder 2"/>
          <p:cNvSpPr>
            <a:spLocks noGrp="1"/>
          </p:cNvSpPr>
          <p:nvPr>
            <p:ph idx="1"/>
          </p:nvPr>
        </p:nvSpPr>
        <p:spPr/>
        <p:txBody>
          <a:bodyPr>
            <a:normAutofit/>
          </a:bodyPr>
          <a:lstStyle/>
          <a:p>
            <a:r>
              <a:rPr lang="en-US" dirty="0"/>
              <a:t>As useful architectural patterns are collected, we see the benefit in restricting ourselves to a relatively small number of choices of elements and their interactions. </a:t>
            </a:r>
          </a:p>
          <a:p>
            <a:pPr lvl="1"/>
            <a:r>
              <a:rPr lang="en-US" dirty="0"/>
              <a:t>We minimize the design complexity of the system we are building.</a:t>
            </a:r>
          </a:p>
          <a:p>
            <a:pPr lvl="1"/>
            <a:r>
              <a:rPr lang="en-US" dirty="0"/>
              <a:t>Enhanced reuse</a:t>
            </a:r>
          </a:p>
          <a:p>
            <a:pPr lvl="1"/>
            <a:r>
              <a:rPr lang="en-US" dirty="0"/>
              <a:t>More regular and simpler designs that are more easily understood and communicated</a:t>
            </a:r>
          </a:p>
          <a:p>
            <a:pPr lvl="1"/>
            <a:r>
              <a:rPr lang="en-US" dirty="0"/>
              <a:t>More capable analysis</a:t>
            </a:r>
          </a:p>
          <a:p>
            <a:pPr lvl="1"/>
            <a:r>
              <a:rPr lang="en-US" dirty="0"/>
              <a:t>Shorter selection time</a:t>
            </a:r>
          </a:p>
          <a:p>
            <a:pPr lvl="1"/>
            <a:r>
              <a:rPr lang="en-US" dirty="0"/>
              <a:t>Greater interoperability.</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344144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Basis for Training</a:t>
            </a:r>
          </a:p>
        </p:txBody>
      </p:sp>
      <p:sp>
        <p:nvSpPr>
          <p:cNvPr id="3" name="Content Placeholder 2"/>
          <p:cNvSpPr>
            <a:spLocks noGrp="1"/>
          </p:cNvSpPr>
          <p:nvPr>
            <p:ph idx="1"/>
          </p:nvPr>
        </p:nvSpPr>
        <p:spPr/>
        <p:txBody>
          <a:bodyPr>
            <a:normAutofit/>
          </a:bodyPr>
          <a:lstStyle/>
          <a:p>
            <a:r>
              <a:rPr lang="en-US" dirty="0"/>
              <a:t>The architecture can serve as the first introduction to the system for new project members. </a:t>
            </a:r>
          </a:p>
          <a:p>
            <a:r>
              <a:rPr lang="en-US" dirty="0"/>
              <a:t>Module views show someone the structure of a project</a:t>
            </a:r>
          </a:p>
          <a:p>
            <a:pPr lvl="1"/>
            <a:r>
              <a:rPr lang="en-US" dirty="0"/>
              <a:t>Who does what, which teams are assigned to which parts of the system, and so </a:t>
            </a:r>
            <a:r>
              <a:rPr lang="pl-PL" dirty="0" err="1"/>
              <a:t>forth</a:t>
            </a:r>
            <a:r>
              <a:rPr lang="pl-PL" dirty="0"/>
              <a:t>. </a:t>
            </a:r>
          </a:p>
          <a:p>
            <a:r>
              <a:rPr lang="pl-PL" dirty="0"/>
              <a:t>Component-and-connector explain</a:t>
            </a:r>
            <a:r>
              <a:rPr lang="en-US" dirty="0"/>
              <a:t>s</a:t>
            </a:r>
            <a:r>
              <a:rPr lang="pl-PL" dirty="0"/>
              <a:t> how the system is expected to work and accomplish its job.</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38336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review</a:t>
            </a:r>
          </a:p>
        </p:txBody>
      </p:sp>
    </p:spTree>
    <p:extLst>
      <p:ext uri="{BB962C8B-B14F-4D97-AF65-F5344CB8AC3E}">
        <p14:creationId xmlns:p14="http://schemas.microsoft.com/office/powerpoint/2010/main" val="174954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a:t>The Many Contexts of Software Architecture</a:t>
            </a:r>
          </a:p>
        </p:txBody>
      </p:sp>
      <p:sp>
        <p:nvSpPr>
          <p:cNvPr id="4" name="Footer Placeholder 3"/>
          <p:cNvSpPr>
            <a:spLocks noGrp="1"/>
          </p:cNvSpPr>
          <p:nvPr>
            <p:ph type="ftr" sz="quarter" idx="11"/>
          </p:nvPr>
        </p:nvSpPr>
        <p:spPr/>
        <p:txBody>
          <a:bodyPr/>
          <a:lstStyle/>
          <a:p>
            <a:r>
              <a:rPr lang="en-AU"/>
              <a:t>©Software  Architecture</a:t>
            </a:r>
            <a:endParaRPr lang="en-AU" dirty="0"/>
          </a:p>
        </p:txBody>
      </p:sp>
      <p:sp>
        <p:nvSpPr>
          <p:cNvPr id="5" name="灯片编号占位符 4">
            <a:extLst>
              <a:ext uri="{FF2B5EF4-FFF2-40B4-BE49-F238E27FC236}">
                <a16:creationId xmlns:a16="http://schemas.microsoft.com/office/drawing/2014/main" id="{08DC744C-CA46-4FE9-8346-BBCDF3D27D21}"/>
              </a:ext>
            </a:extLst>
          </p:cNvPr>
          <p:cNvSpPr>
            <a:spLocks noGrp="1"/>
          </p:cNvSpPr>
          <p:nvPr>
            <p:ph type="sldNum" sz="quarter" idx="12"/>
          </p:nvPr>
        </p:nvSpPr>
        <p:spPr/>
        <p:txBody>
          <a:bodyPr/>
          <a:lstStyle/>
          <a:p>
            <a:fld id="{D0E8C58C-0836-46C6-8F9A-AF87B5CA09C9}" type="slidenum">
              <a:rPr lang="en-AU" smtClean="0"/>
              <a:t>18</a:t>
            </a:fld>
            <a:endParaRPr lang="en-AU"/>
          </a:p>
        </p:txBody>
      </p:sp>
    </p:spTree>
    <p:extLst>
      <p:ext uri="{BB962C8B-B14F-4D97-AF65-F5344CB8AC3E}">
        <p14:creationId xmlns:p14="http://schemas.microsoft.com/office/powerpoint/2010/main" val="128171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Architecture Influenced?</a:t>
            </a:r>
          </a:p>
        </p:txBody>
      </p:sp>
      <p:sp>
        <p:nvSpPr>
          <p:cNvPr id="4" name="Footer Placeholder 3"/>
          <p:cNvSpPr>
            <a:spLocks noGrp="1"/>
          </p:cNvSpPr>
          <p:nvPr>
            <p:ph type="ftr" sz="quarter" idx="11"/>
          </p:nvPr>
        </p:nvSpPr>
        <p:spPr/>
        <p:txBody>
          <a:bodyPr/>
          <a:lstStyle/>
          <a:p>
            <a:r>
              <a:rPr lang="en-AU"/>
              <a:t>©Software  Architecture</a:t>
            </a:r>
            <a:endParaRPr lang="en-AU" dirty="0"/>
          </a:p>
        </p:txBody>
      </p:sp>
      <p:pic>
        <p:nvPicPr>
          <p:cNvPr id="5" name="Picture 4" descr="archinf.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748" y="1478880"/>
            <a:ext cx="8140700" cy="4470400"/>
          </a:xfrm>
          <a:prstGeom prst="rect">
            <a:avLst/>
          </a:prstGeom>
        </p:spPr>
      </p:pic>
    </p:spTree>
    <p:extLst>
      <p:ext uri="{BB962C8B-B14F-4D97-AF65-F5344CB8AC3E}">
        <p14:creationId xmlns:p14="http://schemas.microsoft.com/office/powerpoint/2010/main" val="303013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lstStyle/>
          <a:p>
            <a:pPr algn="ctr"/>
            <a:r>
              <a:rPr lang="en-US" dirty="0"/>
              <a:t>Introduction to Software Architecture</a:t>
            </a:r>
          </a:p>
        </p:txBody>
      </p:sp>
      <p:pic>
        <p:nvPicPr>
          <p:cNvPr id="4" name="Picture 3">
            <a:extLst>
              <a:ext uri="{FF2B5EF4-FFF2-40B4-BE49-F238E27FC236}">
                <a16:creationId xmlns:a16="http://schemas.microsoft.com/office/drawing/2014/main" id="{7DDD1646-79BE-4A9A-8CC3-7A5D75644061}"/>
              </a:ext>
            </a:extLst>
          </p:cNvPr>
          <p:cNvPicPr>
            <a:picLocks noChangeAspect="1"/>
          </p:cNvPicPr>
          <p:nvPr/>
        </p:nvPicPr>
        <p:blipFill>
          <a:blip r:embed="rId2"/>
          <a:stretch>
            <a:fillRect/>
          </a:stretch>
        </p:blipFill>
        <p:spPr>
          <a:xfrm>
            <a:off x="4500880" y="121921"/>
            <a:ext cx="3732196" cy="3605680"/>
          </a:xfrm>
          <a:prstGeom prst="rect">
            <a:avLst/>
          </a:prstGeom>
        </p:spPr>
      </p:pic>
    </p:spTree>
    <p:extLst>
      <p:ext uri="{BB962C8B-B14F-4D97-AF65-F5344CB8AC3E}">
        <p14:creationId xmlns:p14="http://schemas.microsoft.com/office/powerpoint/2010/main" val="2722427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Contexts of Software Architecture</a:t>
            </a:r>
          </a:p>
        </p:txBody>
      </p:sp>
      <p:sp>
        <p:nvSpPr>
          <p:cNvPr id="3" name="Content Placeholder 2"/>
          <p:cNvSpPr>
            <a:spLocks noGrp="1"/>
          </p:cNvSpPr>
          <p:nvPr>
            <p:ph idx="1"/>
          </p:nvPr>
        </p:nvSpPr>
        <p:spPr/>
        <p:txBody>
          <a:bodyPr>
            <a:normAutofit/>
          </a:bodyPr>
          <a:lstStyle/>
          <a:p>
            <a:r>
              <a:rPr lang="en-AU" sz="3200" dirty="0"/>
              <a:t>We put software architecture in its place relative to four contexts:</a:t>
            </a:r>
          </a:p>
          <a:p>
            <a:pPr lvl="1"/>
            <a:r>
              <a:rPr lang="en-US" sz="2800" b="1" dirty="0"/>
              <a:t>Technical</a:t>
            </a:r>
            <a:r>
              <a:rPr lang="en-US" sz="2800" dirty="0"/>
              <a:t>.  What technical role does the software architecture play in the system?</a:t>
            </a:r>
          </a:p>
          <a:p>
            <a:pPr lvl="1"/>
            <a:r>
              <a:rPr lang="en-US" sz="2800" b="1" dirty="0"/>
              <a:t>Project life cycle</a:t>
            </a:r>
            <a:r>
              <a:rPr lang="en-US" sz="2800" dirty="0"/>
              <a:t>.  How does a software architecture relate to the other phases of a software development life cycle?</a:t>
            </a:r>
          </a:p>
          <a:p>
            <a:pPr lvl="1"/>
            <a:r>
              <a:rPr lang="en-US" sz="2800" b="1" dirty="0"/>
              <a:t>Business</a:t>
            </a:r>
            <a:r>
              <a:rPr lang="en-US" sz="2800" dirty="0"/>
              <a:t>.  How does the presence of a software architecture affect an organization’s business environment?</a:t>
            </a:r>
          </a:p>
          <a:p>
            <a:pPr lvl="1"/>
            <a:r>
              <a:rPr lang="pl-PL" sz="2800" b="1" dirty="0"/>
              <a:t>Professional</a:t>
            </a:r>
            <a:r>
              <a:rPr lang="pl-PL" sz="2800" dirty="0"/>
              <a:t>.  </a:t>
            </a:r>
            <a:r>
              <a:rPr lang="pl-PL" sz="2800" dirty="0" err="1"/>
              <a:t>What</a:t>
            </a:r>
            <a:r>
              <a:rPr lang="pl-PL" sz="2800" dirty="0"/>
              <a:t> </a:t>
            </a:r>
            <a:r>
              <a:rPr lang="pl-PL" sz="2800" dirty="0" err="1"/>
              <a:t>is</a:t>
            </a:r>
            <a:r>
              <a:rPr lang="pl-PL" sz="2800" dirty="0"/>
              <a:t> the role of a software </a:t>
            </a:r>
            <a:r>
              <a:rPr lang="pl-PL" sz="2800" dirty="0" err="1"/>
              <a:t>architect</a:t>
            </a:r>
            <a:r>
              <a:rPr lang="pl-PL" sz="2800" dirty="0"/>
              <a:t> in </a:t>
            </a:r>
            <a:r>
              <a:rPr lang="pl-PL" sz="2800" dirty="0" err="1"/>
              <a:t>an</a:t>
            </a:r>
            <a:r>
              <a:rPr lang="pl-PL" sz="2800" dirty="0"/>
              <a:t> </a:t>
            </a:r>
            <a:r>
              <a:rPr lang="pl-PL" sz="2800" dirty="0" err="1"/>
              <a:t>organization</a:t>
            </a:r>
            <a:r>
              <a:rPr lang="pl-PL" sz="2800" dirty="0"/>
              <a:t> </a:t>
            </a:r>
            <a:r>
              <a:rPr lang="pl-PL" sz="2800" dirty="0" err="1"/>
              <a:t>or</a:t>
            </a:r>
            <a:r>
              <a:rPr lang="pl-PL" sz="2800" dirty="0"/>
              <a:t> a development </a:t>
            </a:r>
            <a:r>
              <a:rPr lang="pl-PL" sz="2800" dirty="0" err="1"/>
              <a:t>project</a:t>
            </a:r>
            <a:r>
              <a:rPr lang="pl-PL" sz="2800" dirty="0"/>
              <a:t>?</a:t>
            </a:r>
            <a:endParaRPr lang="en-AU" sz="2800" dirty="0"/>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245858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Architecture Influenced?</a:t>
            </a:r>
          </a:p>
        </p:txBody>
      </p:sp>
      <p:sp>
        <p:nvSpPr>
          <p:cNvPr id="4" name="Footer Placeholder 3"/>
          <p:cNvSpPr>
            <a:spLocks noGrp="1"/>
          </p:cNvSpPr>
          <p:nvPr>
            <p:ph type="ftr" sz="quarter" idx="11"/>
          </p:nvPr>
        </p:nvSpPr>
        <p:spPr/>
        <p:txBody>
          <a:bodyPr/>
          <a:lstStyle/>
          <a:p>
            <a:r>
              <a:rPr lang="en-AU"/>
              <a:t>©Software  Architecture</a:t>
            </a:r>
            <a:endParaRPr lang="en-AU" dirty="0"/>
          </a:p>
        </p:txBody>
      </p:sp>
      <p:pic>
        <p:nvPicPr>
          <p:cNvPr id="5" name="Picture 4" descr="archinf.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748" y="1478880"/>
            <a:ext cx="8140700" cy="4470400"/>
          </a:xfrm>
          <a:prstGeom prst="rect">
            <a:avLst/>
          </a:prstGeom>
        </p:spPr>
      </p:pic>
      <p:sp>
        <p:nvSpPr>
          <p:cNvPr id="6" name="Oval 5"/>
          <p:cNvSpPr/>
          <p:nvPr/>
        </p:nvSpPr>
        <p:spPr>
          <a:xfrm>
            <a:off x="2159111" y="2892243"/>
            <a:ext cx="1446122" cy="523666"/>
          </a:xfrm>
          <a:prstGeom prst="ellipse">
            <a:avLst/>
          </a:prstGeom>
          <a:solidFill>
            <a:srgbClr val="FF0000">
              <a:alpha val="2000"/>
            </a:srgbClr>
          </a:solid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51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Context</a:t>
            </a:r>
          </a:p>
        </p:txBody>
      </p:sp>
      <p:sp>
        <p:nvSpPr>
          <p:cNvPr id="3" name="Content Placeholder 2"/>
          <p:cNvSpPr>
            <a:spLocks noGrp="1"/>
          </p:cNvSpPr>
          <p:nvPr>
            <p:ph idx="1"/>
          </p:nvPr>
        </p:nvSpPr>
        <p:spPr/>
        <p:txBody>
          <a:bodyPr>
            <a:normAutofit/>
          </a:bodyPr>
          <a:lstStyle/>
          <a:p>
            <a:r>
              <a:rPr lang="en-US" sz="3600" dirty="0"/>
              <a:t>The most important technical context factor is the set of quality attributes that the architecture can help to achieve.</a:t>
            </a:r>
          </a:p>
          <a:p>
            <a:r>
              <a:rPr lang="en-US" sz="3600" dirty="0"/>
              <a:t>The architecture’s current technical environment is also an important factor.</a:t>
            </a:r>
          </a:p>
          <a:p>
            <a:pPr lvl="1"/>
            <a:r>
              <a:rPr lang="en-US" sz="3200" dirty="0"/>
              <a:t>Standard industry practices </a:t>
            </a:r>
          </a:p>
          <a:p>
            <a:pPr lvl="1"/>
            <a:r>
              <a:rPr lang="en-US" sz="3200" dirty="0"/>
              <a:t>Software engineering techniques prevalent in the architect’s professional community.</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375327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Architecture Influenced?</a:t>
            </a:r>
          </a:p>
        </p:txBody>
      </p:sp>
      <p:sp>
        <p:nvSpPr>
          <p:cNvPr id="4" name="Footer Placeholder 3"/>
          <p:cNvSpPr>
            <a:spLocks noGrp="1"/>
          </p:cNvSpPr>
          <p:nvPr>
            <p:ph type="ftr" sz="quarter" idx="11"/>
          </p:nvPr>
        </p:nvSpPr>
        <p:spPr/>
        <p:txBody>
          <a:bodyPr/>
          <a:lstStyle/>
          <a:p>
            <a:r>
              <a:rPr lang="en-AU"/>
              <a:t>©Software  Architecture</a:t>
            </a:r>
            <a:endParaRPr lang="en-AU" dirty="0"/>
          </a:p>
        </p:txBody>
      </p:sp>
      <p:pic>
        <p:nvPicPr>
          <p:cNvPr id="5" name="Picture 4" descr="archinf.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748" y="1478880"/>
            <a:ext cx="8140700" cy="4470400"/>
          </a:xfrm>
          <a:prstGeom prst="rect">
            <a:avLst/>
          </a:prstGeom>
        </p:spPr>
      </p:pic>
      <p:sp>
        <p:nvSpPr>
          <p:cNvPr id="6" name="Oval 5"/>
          <p:cNvSpPr/>
          <p:nvPr/>
        </p:nvSpPr>
        <p:spPr>
          <a:xfrm>
            <a:off x="2066462" y="3367570"/>
            <a:ext cx="1446122" cy="523666"/>
          </a:xfrm>
          <a:prstGeom prst="ellipse">
            <a:avLst/>
          </a:prstGeom>
          <a:solidFill>
            <a:srgbClr val="FF0000">
              <a:alpha val="2000"/>
            </a:srgbClr>
          </a:solid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7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Life-cycle Context</a:t>
            </a:r>
          </a:p>
        </p:txBody>
      </p:sp>
      <p:sp>
        <p:nvSpPr>
          <p:cNvPr id="3" name="Content Placeholder 2"/>
          <p:cNvSpPr>
            <a:spLocks noGrp="1"/>
          </p:cNvSpPr>
          <p:nvPr>
            <p:ph idx="1"/>
          </p:nvPr>
        </p:nvSpPr>
        <p:spPr/>
        <p:txBody>
          <a:bodyPr>
            <a:noAutofit/>
          </a:bodyPr>
          <a:lstStyle/>
          <a:p>
            <a:r>
              <a:rPr lang="en-US" sz="3600" dirty="0"/>
              <a:t>Software development processes are standard approaches for developing software systems. </a:t>
            </a:r>
          </a:p>
          <a:p>
            <a:r>
              <a:rPr lang="en-US" sz="3600" dirty="0"/>
              <a:t>They tell the members of the team what to do next.</a:t>
            </a:r>
          </a:p>
          <a:p>
            <a:r>
              <a:rPr lang="en-US" sz="3600" dirty="0"/>
              <a:t>There are four dominant software development processes:</a:t>
            </a:r>
          </a:p>
          <a:p>
            <a:pPr lvl="1"/>
            <a:r>
              <a:rPr lang="en-US" sz="3200" dirty="0"/>
              <a:t>Waterfall </a:t>
            </a:r>
          </a:p>
          <a:p>
            <a:pPr lvl="1"/>
            <a:r>
              <a:rPr lang="en-US" sz="3200" dirty="0"/>
              <a:t>Iterative</a:t>
            </a:r>
          </a:p>
          <a:p>
            <a:pPr lvl="1"/>
            <a:r>
              <a:rPr lang="en-US" sz="3200" dirty="0"/>
              <a:t>Agile </a:t>
            </a:r>
            <a:endParaRPr lang="pl-PL" sz="3200" dirty="0"/>
          </a:p>
          <a:p>
            <a:pPr lvl="1"/>
            <a:r>
              <a:rPr lang="pl-PL" sz="3200" dirty="0"/>
              <a:t>Model-</a:t>
            </a:r>
            <a:r>
              <a:rPr lang="pl-PL" sz="3200" dirty="0" err="1"/>
              <a:t>driven</a:t>
            </a:r>
            <a:r>
              <a:rPr lang="pl-PL" sz="3200" dirty="0"/>
              <a:t> development </a:t>
            </a:r>
            <a:endParaRPr lang="en-US" sz="3200" dirty="0"/>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132494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Activities</a:t>
            </a:r>
          </a:p>
        </p:txBody>
      </p:sp>
      <p:sp>
        <p:nvSpPr>
          <p:cNvPr id="3" name="Content Placeholder 2"/>
          <p:cNvSpPr>
            <a:spLocks noGrp="1"/>
          </p:cNvSpPr>
          <p:nvPr>
            <p:ph idx="1"/>
          </p:nvPr>
        </p:nvSpPr>
        <p:spPr/>
        <p:txBody>
          <a:bodyPr>
            <a:normAutofit/>
          </a:bodyPr>
          <a:lstStyle/>
          <a:p>
            <a:r>
              <a:rPr lang="en-US" dirty="0"/>
              <a:t>Architecture is a special kind of design, so architecture finds a home in each process of software development.</a:t>
            </a:r>
          </a:p>
          <a:p>
            <a:r>
              <a:rPr lang="en-US" dirty="0"/>
              <a:t>There are activities involved in creating a software architecture, using it to realize a complete design, and then implementing </a:t>
            </a:r>
          </a:p>
          <a:p>
            <a:pPr lvl="1"/>
            <a:r>
              <a:rPr lang="en-US" altLang="zh-CN" dirty="0"/>
              <a:t>Understanding the architecturally significant requirements</a:t>
            </a:r>
          </a:p>
          <a:p>
            <a:pPr lvl="1"/>
            <a:r>
              <a:rPr lang="en-US" altLang="zh-CN" dirty="0"/>
              <a:t>Creating or selecting the architecture</a:t>
            </a:r>
          </a:p>
          <a:p>
            <a:pPr lvl="1"/>
            <a:r>
              <a:rPr lang="en-US" altLang="zh-CN" dirty="0"/>
              <a:t>Documenting and communicating the architecture</a:t>
            </a:r>
          </a:p>
          <a:p>
            <a:pPr lvl="1"/>
            <a:r>
              <a:rPr lang="en-US" altLang="zh-CN" dirty="0"/>
              <a:t>Analyzing or evaluating the architecture</a:t>
            </a:r>
          </a:p>
          <a:p>
            <a:pPr lvl="1"/>
            <a:r>
              <a:rPr lang="en-US" altLang="zh-CN" dirty="0"/>
              <a:t>Implementing and testing the system based on the architecture</a:t>
            </a:r>
          </a:p>
          <a:p>
            <a:pPr lvl="1"/>
            <a:r>
              <a:rPr lang="en-US" altLang="zh-CN" dirty="0"/>
              <a:t>Ensuring that the implementation conforms to the architecture</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315759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Architecture Influenced?</a:t>
            </a:r>
          </a:p>
        </p:txBody>
      </p:sp>
      <p:sp>
        <p:nvSpPr>
          <p:cNvPr id="4" name="Footer Placeholder 3"/>
          <p:cNvSpPr>
            <a:spLocks noGrp="1"/>
          </p:cNvSpPr>
          <p:nvPr>
            <p:ph type="ftr" sz="quarter" idx="11"/>
          </p:nvPr>
        </p:nvSpPr>
        <p:spPr/>
        <p:txBody>
          <a:bodyPr/>
          <a:lstStyle/>
          <a:p>
            <a:r>
              <a:rPr lang="en-AU"/>
              <a:t>©Software  Architecture</a:t>
            </a:r>
            <a:endParaRPr lang="en-AU" dirty="0"/>
          </a:p>
        </p:txBody>
      </p:sp>
      <p:pic>
        <p:nvPicPr>
          <p:cNvPr id="5" name="Picture 4" descr="archinf.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748" y="1478880"/>
            <a:ext cx="8140700" cy="4470400"/>
          </a:xfrm>
          <a:prstGeom prst="rect">
            <a:avLst/>
          </a:prstGeom>
        </p:spPr>
      </p:pic>
      <p:sp>
        <p:nvSpPr>
          <p:cNvPr id="6" name="Oval 5"/>
          <p:cNvSpPr/>
          <p:nvPr/>
        </p:nvSpPr>
        <p:spPr>
          <a:xfrm>
            <a:off x="2098688" y="2368577"/>
            <a:ext cx="1446122" cy="523666"/>
          </a:xfrm>
          <a:prstGeom prst="ellipse">
            <a:avLst/>
          </a:prstGeom>
          <a:solidFill>
            <a:srgbClr val="FF0000">
              <a:alpha val="2000"/>
            </a:srgbClr>
          </a:solid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442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Business Context</a:t>
            </a:r>
            <a:endParaRPr lang="en-US" dirty="0"/>
          </a:p>
        </p:txBody>
      </p:sp>
      <p:sp>
        <p:nvSpPr>
          <p:cNvPr id="3" name="Content Placeholder 2"/>
          <p:cNvSpPr>
            <a:spLocks noGrp="1"/>
          </p:cNvSpPr>
          <p:nvPr>
            <p:ph idx="1"/>
          </p:nvPr>
        </p:nvSpPr>
        <p:spPr/>
        <p:txBody>
          <a:bodyPr>
            <a:noAutofit/>
          </a:bodyPr>
          <a:lstStyle/>
          <a:p>
            <a:r>
              <a:rPr lang="en-US" dirty="0"/>
              <a:t>Systems are created to satisfy the business goals of one or more organizations.</a:t>
            </a:r>
          </a:p>
          <a:p>
            <a:pPr lvl="1"/>
            <a:r>
              <a:rPr lang="en-US" b="1" dirty="0"/>
              <a:t>Development organizations</a:t>
            </a:r>
            <a:r>
              <a:rPr lang="en-US" dirty="0"/>
              <a:t>: e.g., make a profit, or capture market, or help their customers do their jobs better, or keep their staff employed, or make their stockholders happy</a:t>
            </a:r>
          </a:p>
          <a:p>
            <a:pPr lvl="1"/>
            <a:r>
              <a:rPr lang="en-US" b="1" dirty="0"/>
              <a:t>Customers </a:t>
            </a:r>
            <a:r>
              <a:rPr lang="en-US" dirty="0"/>
              <a:t>have their own goals: e.g. ,make their lives easier or more productive. </a:t>
            </a:r>
          </a:p>
          <a:p>
            <a:pPr lvl="1"/>
            <a:r>
              <a:rPr lang="en-US" b="1" dirty="0"/>
              <a:t>Other organizations</a:t>
            </a:r>
            <a:r>
              <a:rPr lang="en-US" dirty="0"/>
              <a:t>, such as subcontractors or government regulatory agencies, have their own goals</a:t>
            </a:r>
          </a:p>
          <a:p>
            <a:r>
              <a:rPr lang="en-US" dirty="0"/>
              <a:t>Architects need to understand </a:t>
            </a:r>
            <a:r>
              <a:rPr lang="en-US" altLang="zh-CN" dirty="0"/>
              <a:t>the </a:t>
            </a:r>
            <a:r>
              <a:rPr lang="en-US" dirty="0"/>
              <a:t>goals. </a:t>
            </a:r>
          </a:p>
          <a:p>
            <a:r>
              <a:rPr lang="en-US" dirty="0"/>
              <a:t>Many of these goals will influence the architecture.</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423041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and business goals</a:t>
            </a:r>
          </a:p>
        </p:txBody>
      </p:sp>
      <p:sp>
        <p:nvSpPr>
          <p:cNvPr id="4" name="Footer Placeholder 3"/>
          <p:cNvSpPr>
            <a:spLocks noGrp="1"/>
          </p:cNvSpPr>
          <p:nvPr>
            <p:ph type="ftr" sz="quarter" idx="11"/>
          </p:nvPr>
        </p:nvSpPr>
        <p:spPr/>
        <p:txBody>
          <a:bodyPr/>
          <a:lstStyle/>
          <a:p>
            <a:r>
              <a:rPr lang="en-AU"/>
              <a:t>©Software  Architecture</a:t>
            </a:r>
            <a:endParaRPr lang="en-AU" dirty="0"/>
          </a:p>
        </p:txBody>
      </p:sp>
      <p:pic>
        <p:nvPicPr>
          <p:cNvPr id="5" name="Picture 4" descr="BG.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287" y="1710138"/>
            <a:ext cx="9705069" cy="4792067"/>
          </a:xfrm>
          <a:prstGeom prst="rect">
            <a:avLst/>
          </a:prstGeom>
        </p:spPr>
      </p:pic>
    </p:spTree>
    <p:extLst>
      <p:ext uri="{BB962C8B-B14F-4D97-AF65-F5344CB8AC3E}">
        <p14:creationId xmlns:p14="http://schemas.microsoft.com/office/powerpoint/2010/main" val="1197539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Architecture Influenced?</a:t>
            </a:r>
          </a:p>
        </p:txBody>
      </p:sp>
      <p:sp>
        <p:nvSpPr>
          <p:cNvPr id="4" name="Footer Placeholder 3"/>
          <p:cNvSpPr>
            <a:spLocks noGrp="1"/>
          </p:cNvSpPr>
          <p:nvPr>
            <p:ph type="ftr" sz="quarter" idx="11"/>
          </p:nvPr>
        </p:nvSpPr>
        <p:spPr/>
        <p:txBody>
          <a:bodyPr/>
          <a:lstStyle/>
          <a:p>
            <a:r>
              <a:rPr lang="en-AU"/>
              <a:t>©Software  Architecture</a:t>
            </a:r>
            <a:endParaRPr lang="en-AU" dirty="0"/>
          </a:p>
        </p:txBody>
      </p:sp>
      <p:pic>
        <p:nvPicPr>
          <p:cNvPr id="5" name="Picture 4" descr="archinf.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748" y="1478880"/>
            <a:ext cx="8140700" cy="4470400"/>
          </a:xfrm>
          <a:prstGeom prst="rect">
            <a:avLst/>
          </a:prstGeom>
        </p:spPr>
      </p:pic>
      <p:sp>
        <p:nvSpPr>
          <p:cNvPr id="6" name="Oval 5"/>
          <p:cNvSpPr/>
          <p:nvPr/>
        </p:nvSpPr>
        <p:spPr>
          <a:xfrm>
            <a:off x="2243703" y="3919432"/>
            <a:ext cx="1526686" cy="523666"/>
          </a:xfrm>
          <a:prstGeom prst="ellipse">
            <a:avLst/>
          </a:prstGeom>
          <a:solidFill>
            <a:srgbClr val="FF0000">
              <a:alpha val="2000"/>
            </a:srgbClr>
          </a:solid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405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Review – why is architecture is important</a:t>
            </a:r>
          </a:p>
        </p:txBody>
      </p:sp>
    </p:spTree>
    <p:extLst>
      <p:ext uri="{BB962C8B-B14F-4D97-AF65-F5344CB8AC3E}">
        <p14:creationId xmlns:p14="http://schemas.microsoft.com/office/powerpoint/2010/main" val="3058177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Context</a:t>
            </a:r>
            <a:endParaRPr lang="en-GB" dirty="0"/>
          </a:p>
        </p:txBody>
      </p:sp>
      <p:sp>
        <p:nvSpPr>
          <p:cNvPr id="3" name="Content Placeholder 2"/>
          <p:cNvSpPr>
            <a:spLocks noGrp="1"/>
          </p:cNvSpPr>
          <p:nvPr>
            <p:ph idx="1"/>
          </p:nvPr>
        </p:nvSpPr>
        <p:spPr/>
        <p:txBody>
          <a:bodyPr/>
          <a:lstStyle/>
          <a:p>
            <a:r>
              <a:rPr lang="en-GB" dirty="0"/>
              <a:t>Software architect is a career choice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668" y="1"/>
            <a:ext cx="542554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159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Context</a:t>
            </a:r>
            <a:endParaRPr lang="en-GB" dirty="0"/>
          </a:p>
        </p:txBody>
      </p:sp>
      <p:sp>
        <p:nvSpPr>
          <p:cNvPr id="3" name="Content Placeholder 2"/>
          <p:cNvSpPr>
            <a:spLocks noGrp="1"/>
          </p:cNvSpPr>
          <p:nvPr>
            <p:ph idx="1"/>
          </p:nvPr>
        </p:nvSpPr>
        <p:spPr/>
        <p:txBody>
          <a:bodyPr/>
          <a:lstStyle/>
          <a:p>
            <a:r>
              <a:rPr lang="en-GB" dirty="0"/>
              <a:t>Software architect is a career choice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325" y="49986"/>
            <a:ext cx="5215182" cy="6783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8434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Context</a:t>
            </a:r>
            <a:endParaRPr lang="en-GB" dirty="0"/>
          </a:p>
        </p:txBody>
      </p:sp>
      <p:sp>
        <p:nvSpPr>
          <p:cNvPr id="3" name="Content Placeholder 2"/>
          <p:cNvSpPr>
            <a:spLocks noGrp="1"/>
          </p:cNvSpPr>
          <p:nvPr>
            <p:ph idx="1"/>
          </p:nvPr>
        </p:nvSpPr>
        <p:spPr/>
        <p:txBody>
          <a:bodyPr/>
          <a:lstStyle/>
          <a:p>
            <a:r>
              <a:rPr lang="en-GB" dirty="0"/>
              <a:t>Software architect is a career choice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785" y="72507"/>
            <a:ext cx="5178258" cy="6468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8291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Context</a:t>
            </a:r>
          </a:p>
        </p:txBody>
      </p:sp>
      <p:sp>
        <p:nvSpPr>
          <p:cNvPr id="3" name="Content Placeholder 2"/>
          <p:cNvSpPr>
            <a:spLocks noGrp="1"/>
          </p:cNvSpPr>
          <p:nvPr>
            <p:ph idx="1"/>
          </p:nvPr>
        </p:nvSpPr>
        <p:spPr/>
        <p:txBody>
          <a:bodyPr>
            <a:normAutofit/>
          </a:bodyPr>
          <a:lstStyle/>
          <a:p>
            <a:r>
              <a:rPr lang="en-US" sz="3600" dirty="0"/>
              <a:t>Architects need more than just technical </a:t>
            </a:r>
            <a:r>
              <a:rPr lang="en-US" sz="3600" i="1" dirty="0"/>
              <a:t>skills</a:t>
            </a:r>
            <a:r>
              <a:rPr lang="en-US" sz="3600" dirty="0"/>
              <a:t>. </a:t>
            </a:r>
          </a:p>
          <a:p>
            <a:pPr lvl="1"/>
            <a:r>
              <a:rPr lang="en-US" sz="3200" dirty="0"/>
              <a:t>Architects need diplomatic, negotiation, and communication skills.</a:t>
            </a:r>
          </a:p>
          <a:p>
            <a:pPr lvl="1"/>
            <a:r>
              <a:rPr lang="en-US" sz="3200" dirty="0"/>
              <a:t>Architects need the ability to communicate ideas clearly </a:t>
            </a:r>
          </a:p>
          <a:p>
            <a:r>
              <a:rPr lang="en-US" sz="3600" dirty="0"/>
              <a:t>Architects need up-to-date </a:t>
            </a:r>
            <a:r>
              <a:rPr lang="en-US" sz="3600" i="1" dirty="0"/>
              <a:t>knowledge. </a:t>
            </a:r>
          </a:p>
          <a:p>
            <a:pPr lvl="1"/>
            <a:r>
              <a:rPr lang="en-US" sz="3200" dirty="0"/>
              <a:t>Know about (for example) patterns, or database platforms, or web services standards.</a:t>
            </a:r>
          </a:p>
          <a:p>
            <a:pPr lvl="1"/>
            <a:r>
              <a:rPr lang="en-US" sz="3200" dirty="0"/>
              <a:t>Know about business considerations. </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413352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Context</a:t>
            </a:r>
            <a:endParaRPr lang="en-GB"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396" y="1601795"/>
            <a:ext cx="9006459" cy="517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36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idx="1"/>
          </p:nvPr>
        </p:nvSpPr>
        <p:spPr/>
        <p:txBody>
          <a:bodyPr>
            <a:normAutofit/>
          </a:bodyPr>
          <a:lstStyle/>
          <a:p>
            <a:r>
              <a:rPr lang="en-US" sz="3200" dirty="0"/>
              <a:t>A stakeholder is anyone who has a stake in the success of the system</a:t>
            </a:r>
          </a:p>
          <a:p>
            <a:r>
              <a:rPr lang="en-US" sz="3200" dirty="0"/>
              <a:t>Stakeholders typically have different specific concerns </a:t>
            </a:r>
            <a:r>
              <a:rPr lang="en-US" altLang="zh-CN" sz="3200" dirty="0"/>
              <a:t>on </a:t>
            </a:r>
            <a:r>
              <a:rPr lang="en-US" sz="3200" dirty="0"/>
              <a:t>the </a:t>
            </a:r>
            <a:r>
              <a:rPr lang="en-US" altLang="zh-CN" sz="3200" dirty="0"/>
              <a:t>system</a:t>
            </a:r>
            <a:endParaRPr lang="en-US" sz="3200" dirty="0"/>
          </a:p>
          <a:p>
            <a:r>
              <a:rPr lang="en-US" sz="3200" dirty="0"/>
              <a:t>Early engagement of stakeholders to understand the constraints of the task, manage expectations, negotiate priorities, and make tradeoffs. </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187086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a:t>
            </a:r>
          </a:p>
        </p:txBody>
      </p:sp>
      <p:sp>
        <p:nvSpPr>
          <p:cNvPr id="4" name="Footer Placeholder 3"/>
          <p:cNvSpPr>
            <a:spLocks noGrp="1"/>
          </p:cNvSpPr>
          <p:nvPr>
            <p:ph type="ftr" sz="quarter" idx="11"/>
          </p:nvPr>
        </p:nvSpPr>
        <p:spPr/>
        <p:txBody>
          <a:bodyPr/>
          <a:lstStyle/>
          <a:p>
            <a:r>
              <a:rPr lang="en-AU"/>
              <a:t>©Software  Architecture</a:t>
            </a:r>
            <a:endParaRPr lang="en-AU" dirty="0"/>
          </a:p>
        </p:txBody>
      </p:sp>
      <p:pic>
        <p:nvPicPr>
          <p:cNvPr id="5" name="Picture 4" descr="SH.tiff"/>
          <p:cNvPicPr>
            <a:picLocks noChangeAspect="1"/>
          </p:cNvPicPr>
          <p:nvPr/>
        </p:nvPicPr>
        <p:blipFill rotWithShape="1">
          <a:blip r:embed="rId2">
            <a:extLst>
              <a:ext uri="{28A0092B-C50C-407E-A947-70E740481C1C}">
                <a14:useLocalDpi xmlns:a14="http://schemas.microsoft.com/office/drawing/2010/main" val="0"/>
              </a:ext>
            </a:extLst>
          </a:blip>
          <a:srcRect b="9179"/>
          <a:stretch/>
        </p:blipFill>
        <p:spPr>
          <a:xfrm>
            <a:off x="3233820" y="1203208"/>
            <a:ext cx="7488832" cy="5420249"/>
          </a:xfrm>
          <a:prstGeom prst="rect">
            <a:avLst/>
          </a:prstGeom>
        </p:spPr>
      </p:pic>
    </p:spTree>
    <p:extLst>
      <p:ext uri="{BB962C8B-B14F-4D97-AF65-F5344CB8AC3E}">
        <p14:creationId xmlns:p14="http://schemas.microsoft.com/office/powerpoint/2010/main" val="796170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6EBB760-9684-4D58-862E-97E37642FDC5}"/>
              </a:ext>
            </a:extLst>
          </p:cNvPr>
          <p:cNvSpPr txBox="1"/>
          <p:nvPr>
            <p:custDataLst>
              <p:tags r:id="rId2"/>
            </p:custDataLst>
          </p:nvPr>
        </p:nvSpPr>
        <p:spPr>
          <a:xfrm>
            <a:off x="1206500" y="1998145"/>
            <a:ext cx="9753600" cy="2143125"/>
          </a:xfrm>
          <a:prstGeom prst="rect">
            <a:avLst/>
          </a:prstGeom>
          <a:noFill/>
        </p:spPr>
        <p:txBody>
          <a:bodyPr vert="horz" wrap="square" rtlCol="0" anchor="ctr" anchorCtr="0">
            <a:noAutofit/>
          </a:bodyPr>
          <a:lstStyle/>
          <a:p>
            <a:pPr>
              <a:lnSpc>
                <a:spcPct val="107000"/>
              </a:lnSpc>
              <a:spcAft>
                <a:spcPts val="80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University Town, has directed its software development subsidiary, Campus Software, to develop a cafeteria system that supports a network of cafeteria Kiosks and POSs (points of sale). </a:t>
            </a:r>
            <a:r>
              <a:rPr lang="en-GB" sz="2400" dirty="0">
                <a:effectLst/>
                <a:latin typeface="Times New Roman" panose="02020603050405020304" pitchFamily="18" charset="0"/>
                <a:ea typeface="Calibri" panose="020F0502020204030204" pitchFamily="34" charset="0"/>
              </a:rPr>
              <a:t>Kiosks are distributed in diverse locations of University Town near cafeterias and POSs are located near meal serving stations inside of cafeterias. The users are students, faculty and other employees of University Town. They use Kiosks to make queries, and funds transfers from their bank accounts to their cafeteria accounts. They use POSs to pay for their meals. </a:t>
            </a:r>
          </a:p>
          <a:p>
            <a:pPr>
              <a:lnSpc>
                <a:spcPct val="107000"/>
              </a:lnSpc>
              <a:spcAft>
                <a:spcPts val="800"/>
              </a:spcAft>
            </a:pPr>
            <a:endParaRPr lang="en-GB" dirty="0">
              <a:solidFill>
                <a:srgbClr val="000000"/>
              </a:solidFill>
              <a:latin typeface="Times New Roman" panose="02020603050405020304" pitchFamily="18" charset="0"/>
              <a:ea typeface="Microsoft Yahei" panose="020B0503020204020204" pitchFamily="34" charset="-122"/>
              <a:sym typeface="Microsoft Yahei" panose="020B0503020204020204" pitchFamily="34" charset="-122"/>
            </a:endParaRPr>
          </a:p>
          <a:p>
            <a:pPr>
              <a:lnSpc>
                <a:spcPct val="107000"/>
              </a:lnSpc>
              <a:spcAft>
                <a:spcPts val="800"/>
              </a:spcAft>
            </a:pPr>
            <a:r>
              <a:rPr lang="en-GB" sz="2600" dirty="0">
                <a:solidFill>
                  <a:srgbClr val="000000"/>
                </a:solidFill>
                <a:latin typeface="Times New Roman" panose="02020603050405020304" pitchFamily="18" charset="0"/>
                <a:ea typeface="Microsoft Yahei" panose="020B0503020204020204" pitchFamily="34" charset="-122"/>
                <a:sym typeface="Microsoft Yahei" panose="020B0503020204020204" pitchFamily="34" charset="-122"/>
              </a:rPr>
              <a:t>Identify as many stakeholders of this system as you can. What are their needs regarding the system?</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61521E82-0BDD-49B0-B2F9-4FDE3D80C6F7}"/>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2C0D82FE-8A8F-4019-A30E-DABA5870E1E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70E2F6E9-2690-47AF-9A22-F77DE945C28E}"/>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F1E7EDB9-8DF4-41A5-A850-C0461F3BD23D}"/>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BD8AF7E0-2716-4CAD-AC79-FD203D2DCC4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3DE0980B-9A35-4CB9-A097-06E532242B6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FA27602B-1182-4CBA-8F5A-D492BB906BDB}"/>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658E2B4-8A13-42D7-969D-1853FE1B11D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90030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Architecture Influenced?</a:t>
            </a:r>
          </a:p>
        </p:txBody>
      </p:sp>
      <p:sp>
        <p:nvSpPr>
          <p:cNvPr id="4" name="Footer Placeholder 3"/>
          <p:cNvSpPr>
            <a:spLocks noGrp="1"/>
          </p:cNvSpPr>
          <p:nvPr>
            <p:ph type="ftr" sz="quarter" idx="11"/>
          </p:nvPr>
        </p:nvSpPr>
        <p:spPr/>
        <p:txBody>
          <a:bodyPr/>
          <a:lstStyle/>
          <a:p>
            <a:r>
              <a:rPr lang="en-AU"/>
              <a:t>©Software  Architecture</a:t>
            </a:r>
            <a:endParaRPr lang="en-AU" dirty="0"/>
          </a:p>
        </p:txBody>
      </p:sp>
      <p:pic>
        <p:nvPicPr>
          <p:cNvPr id="5" name="Picture 4" descr="archinf.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748" y="1478880"/>
            <a:ext cx="8140700" cy="4470400"/>
          </a:xfrm>
          <a:prstGeom prst="rect">
            <a:avLst/>
          </a:prstGeom>
        </p:spPr>
      </p:pic>
    </p:spTree>
    <p:extLst>
      <p:ext uri="{BB962C8B-B14F-4D97-AF65-F5344CB8AC3E}">
        <p14:creationId xmlns:p14="http://schemas.microsoft.com/office/powerpoint/2010/main" val="2889492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Architectures Influence?</a:t>
            </a:r>
          </a:p>
        </p:txBody>
      </p:sp>
      <p:sp>
        <p:nvSpPr>
          <p:cNvPr id="3" name="Footer Placeholder 2"/>
          <p:cNvSpPr>
            <a:spLocks noGrp="1"/>
          </p:cNvSpPr>
          <p:nvPr>
            <p:ph type="ftr" sz="quarter" idx="11"/>
          </p:nvPr>
        </p:nvSpPr>
        <p:spPr/>
        <p:txBody>
          <a:bodyPr/>
          <a:lstStyle/>
          <a:p>
            <a:r>
              <a:rPr lang="en-AU"/>
              <a:t>©Software  Architecture</a:t>
            </a:r>
            <a:endParaRPr lang="en-AU" dirty="0"/>
          </a:p>
        </p:txBody>
      </p:sp>
      <p:sp>
        <p:nvSpPr>
          <p:cNvPr id="5" name="灯片编号占位符 4">
            <a:extLst>
              <a:ext uri="{FF2B5EF4-FFF2-40B4-BE49-F238E27FC236}">
                <a16:creationId xmlns:a16="http://schemas.microsoft.com/office/drawing/2014/main" id="{EF25B267-F0F0-4691-BD1C-F00DCC7DECB7}"/>
              </a:ext>
            </a:extLst>
          </p:cNvPr>
          <p:cNvSpPr>
            <a:spLocks noGrp="1"/>
          </p:cNvSpPr>
          <p:nvPr>
            <p:ph type="sldNum" sz="quarter" idx="12"/>
          </p:nvPr>
        </p:nvSpPr>
        <p:spPr/>
        <p:txBody>
          <a:bodyPr/>
          <a:lstStyle/>
          <a:p>
            <a:fld id="{D0E8C58C-0836-46C6-8F9A-AF87B5CA09C9}" type="slidenum">
              <a:rPr lang="en-AU" smtClean="0"/>
              <a:t>39</a:t>
            </a:fld>
            <a:endParaRPr lang="en-AU"/>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2243821" y="1477202"/>
            <a:ext cx="7848872" cy="4966049"/>
          </a:xfrm>
          <a:prstGeom prst="rect">
            <a:avLst/>
          </a:prstGeom>
        </p:spPr>
      </p:pic>
    </p:spTree>
    <p:extLst>
      <p:ext uri="{BB962C8B-B14F-4D97-AF65-F5344CB8AC3E}">
        <p14:creationId xmlns:p14="http://schemas.microsoft.com/office/powerpoint/2010/main" val="422001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Inhibiting or </a:t>
            </a:r>
            <a:r>
              <a:rPr lang="en-US"/>
              <a:t>Enabling System’s </a:t>
            </a:r>
            <a:r>
              <a:rPr lang="en-US" dirty="0"/>
              <a:t>Quality Attributes</a:t>
            </a:r>
          </a:p>
        </p:txBody>
      </p:sp>
      <p:sp>
        <p:nvSpPr>
          <p:cNvPr id="3" name="Content Placeholder 2"/>
          <p:cNvSpPr>
            <a:spLocks noGrp="1"/>
          </p:cNvSpPr>
          <p:nvPr>
            <p:ph idx="1"/>
          </p:nvPr>
        </p:nvSpPr>
        <p:spPr/>
        <p:txBody>
          <a:bodyPr>
            <a:normAutofit lnSpcReduction="10000"/>
          </a:bodyPr>
          <a:lstStyle/>
          <a:p>
            <a:r>
              <a:rPr lang="en-US" sz="3500" dirty="0"/>
              <a:t>Whether a system will be able to exhibit its desired (or required) quality attributes is substantially determined by its architecture.</a:t>
            </a:r>
          </a:p>
          <a:p>
            <a:pPr lvl="1"/>
            <a:r>
              <a:rPr lang="en-US" sz="3200" dirty="0"/>
              <a:t>Performance</a:t>
            </a:r>
          </a:p>
          <a:p>
            <a:pPr lvl="1"/>
            <a:r>
              <a:rPr lang="en-US" sz="3200" dirty="0"/>
              <a:t>Modifiability</a:t>
            </a:r>
          </a:p>
          <a:p>
            <a:pPr lvl="1"/>
            <a:r>
              <a:rPr lang="en-US" sz="3200" dirty="0"/>
              <a:t>Security</a:t>
            </a:r>
          </a:p>
          <a:p>
            <a:pPr lvl="1"/>
            <a:r>
              <a:rPr lang="en-US" sz="3200" dirty="0"/>
              <a:t>Scalability</a:t>
            </a:r>
          </a:p>
          <a:p>
            <a:pPr lvl="1"/>
            <a:r>
              <a:rPr lang="en-US" sz="3200" dirty="0"/>
              <a:t>Reusability</a:t>
            </a:r>
          </a:p>
          <a:p>
            <a:pPr lvl="1"/>
            <a:r>
              <a:rPr lang="en-US" sz="3200" dirty="0"/>
              <a:t>…</a:t>
            </a:r>
          </a:p>
        </p:txBody>
      </p:sp>
      <p:sp>
        <p:nvSpPr>
          <p:cNvPr id="4" name="Footer Placeholder 3"/>
          <p:cNvSpPr>
            <a:spLocks noGrp="1"/>
          </p:cNvSpPr>
          <p:nvPr>
            <p:ph type="ftr" sz="quarter" idx="11"/>
          </p:nvPr>
        </p:nvSpPr>
        <p:spPr/>
        <p:txBody>
          <a:bodyPr/>
          <a:lstStyle/>
          <a:p>
            <a:r>
              <a:rPr lang="en-AU" dirty="0"/>
              <a:t>©Software  Architecture</a:t>
            </a:r>
          </a:p>
        </p:txBody>
      </p:sp>
    </p:spTree>
    <p:extLst>
      <p:ext uri="{BB962C8B-B14F-4D97-AF65-F5344CB8AC3E}">
        <p14:creationId xmlns:p14="http://schemas.microsoft.com/office/powerpoint/2010/main" val="3534186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Influence Cycle</a:t>
            </a:r>
          </a:p>
        </p:txBody>
      </p:sp>
      <p:sp>
        <p:nvSpPr>
          <p:cNvPr id="6" name="Content Placeholder 5">
            <a:extLst>
              <a:ext uri="{FF2B5EF4-FFF2-40B4-BE49-F238E27FC236}">
                <a16:creationId xmlns:a16="http://schemas.microsoft.com/office/drawing/2014/main" id="{AAD80E72-7CB5-43DB-9CD1-4118F6AEFBB3}"/>
              </a:ext>
            </a:extLst>
          </p:cNvPr>
          <p:cNvSpPr>
            <a:spLocks noGrp="1"/>
          </p:cNvSpPr>
          <p:nvPr>
            <p:ph idx="1"/>
          </p:nvPr>
        </p:nvSpPr>
        <p:spPr/>
        <p:txBody>
          <a:bodyPr>
            <a:normAutofit/>
          </a:bodyPr>
          <a:lstStyle/>
          <a:p>
            <a:r>
              <a:rPr lang="en-US" dirty="0"/>
              <a:t>Contexts the architecture </a:t>
            </a:r>
            <a:r>
              <a:rPr lang="en-US" u="sng" dirty="0"/>
              <a:t>is influenced by</a:t>
            </a:r>
          </a:p>
          <a:p>
            <a:pPr lvl="1"/>
            <a:r>
              <a:rPr lang="en-US" dirty="0"/>
              <a:t>Business</a:t>
            </a:r>
          </a:p>
          <a:p>
            <a:pPr lvl="1"/>
            <a:r>
              <a:rPr lang="en-US" dirty="0"/>
              <a:t>Technical</a:t>
            </a:r>
          </a:p>
          <a:p>
            <a:pPr lvl="1"/>
            <a:r>
              <a:rPr lang="en-US" dirty="0"/>
              <a:t>Project</a:t>
            </a:r>
          </a:p>
          <a:p>
            <a:pPr lvl="1"/>
            <a:r>
              <a:rPr lang="en-US" dirty="0"/>
              <a:t>Professional </a:t>
            </a:r>
          </a:p>
          <a:p>
            <a:r>
              <a:rPr lang="en-US" dirty="0"/>
              <a:t>Contexts the architecture </a:t>
            </a:r>
            <a:r>
              <a:rPr lang="en-US" u="sng" dirty="0"/>
              <a:t>influences</a:t>
            </a:r>
          </a:p>
          <a:p>
            <a:pPr lvl="1"/>
            <a:r>
              <a:rPr lang="en-US" dirty="0"/>
              <a:t>Business</a:t>
            </a:r>
          </a:p>
          <a:p>
            <a:pPr lvl="1"/>
            <a:r>
              <a:rPr lang="en-US" dirty="0"/>
              <a:t>Technical</a:t>
            </a:r>
          </a:p>
          <a:p>
            <a:pPr lvl="1"/>
            <a:r>
              <a:rPr lang="en-US" dirty="0"/>
              <a:t>Project</a:t>
            </a:r>
          </a:p>
          <a:p>
            <a:pPr lvl="1"/>
            <a:r>
              <a:rPr lang="en-US" dirty="0"/>
              <a:t>Professional </a:t>
            </a:r>
          </a:p>
          <a:p>
            <a:endParaRPr lang="en-US" dirty="0"/>
          </a:p>
          <a:p>
            <a:endParaRPr lang="en-US" dirty="0"/>
          </a:p>
        </p:txBody>
      </p:sp>
      <p:sp>
        <p:nvSpPr>
          <p:cNvPr id="3" name="Footer Placeholder 2"/>
          <p:cNvSpPr>
            <a:spLocks noGrp="1"/>
          </p:cNvSpPr>
          <p:nvPr>
            <p:ph type="ftr" sz="quarter" idx="11"/>
          </p:nvPr>
        </p:nvSpPr>
        <p:spPr/>
        <p:txBody>
          <a:bodyPr/>
          <a:lstStyle/>
          <a:p>
            <a:r>
              <a:rPr lang="en-AU"/>
              <a:t>©Software  Architecture</a:t>
            </a:r>
            <a:endParaRPr lang="en-AU" dirty="0"/>
          </a:p>
        </p:txBody>
      </p:sp>
      <p:sp>
        <p:nvSpPr>
          <p:cNvPr id="5" name="灯片编号占位符 4">
            <a:extLst>
              <a:ext uri="{FF2B5EF4-FFF2-40B4-BE49-F238E27FC236}">
                <a16:creationId xmlns:a16="http://schemas.microsoft.com/office/drawing/2014/main" id="{EF25B267-F0F0-4691-BD1C-F00DCC7DECB7}"/>
              </a:ext>
            </a:extLst>
          </p:cNvPr>
          <p:cNvSpPr>
            <a:spLocks noGrp="1"/>
          </p:cNvSpPr>
          <p:nvPr>
            <p:ph type="sldNum" sz="quarter" idx="12"/>
          </p:nvPr>
        </p:nvSpPr>
        <p:spPr/>
        <p:txBody>
          <a:bodyPr/>
          <a:lstStyle/>
          <a:p>
            <a:fld id="{D0E8C58C-0836-46C6-8F9A-AF87B5CA09C9}" type="slidenum">
              <a:rPr lang="en-AU" smtClean="0"/>
              <a:t>40</a:t>
            </a:fld>
            <a:endParaRPr lang="en-AU"/>
          </a:p>
        </p:txBody>
      </p:sp>
    </p:spTree>
    <p:extLst>
      <p:ext uri="{BB962C8B-B14F-4D97-AF65-F5344CB8AC3E}">
        <p14:creationId xmlns:p14="http://schemas.microsoft.com/office/powerpoint/2010/main" val="3675326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Architectures Influence?</a:t>
            </a:r>
          </a:p>
        </p:txBody>
      </p:sp>
      <p:sp>
        <p:nvSpPr>
          <p:cNvPr id="3" name="Footer Placeholder 2"/>
          <p:cNvSpPr>
            <a:spLocks noGrp="1"/>
          </p:cNvSpPr>
          <p:nvPr>
            <p:ph type="ftr" sz="quarter" idx="11"/>
          </p:nvPr>
        </p:nvSpPr>
        <p:spPr/>
        <p:txBody>
          <a:bodyPr/>
          <a:lstStyle/>
          <a:p>
            <a:r>
              <a:rPr lang="en-AU"/>
              <a:t>©Software  Architecture</a:t>
            </a:r>
            <a:endParaRPr lang="en-AU" dirty="0"/>
          </a:p>
        </p:txBody>
      </p:sp>
      <p:sp>
        <p:nvSpPr>
          <p:cNvPr id="5" name="灯片编号占位符 4">
            <a:extLst>
              <a:ext uri="{FF2B5EF4-FFF2-40B4-BE49-F238E27FC236}">
                <a16:creationId xmlns:a16="http://schemas.microsoft.com/office/drawing/2014/main" id="{EF25B267-F0F0-4691-BD1C-F00DCC7DECB7}"/>
              </a:ext>
            </a:extLst>
          </p:cNvPr>
          <p:cNvSpPr>
            <a:spLocks noGrp="1"/>
          </p:cNvSpPr>
          <p:nvPr>
            <p:ph type="sldNum" sz="quarter" idx="12"/>
          </p:nvPr>
        </p:nvSpPr>
        <p:spPr/>
        <p:txBody>
          <a:bodyPr/>
          <a:lstStyle/>
          <a:p>
            <a:fld id="{D0E8C58C-0836-46C6-8F9A-AF87B5CA09C9}" type="slidenum">
              <a:rPr lang="en-AU" smtClean="0"/>
              <a:t>41</a:t>
            </a:fld>
            <a:endParaRPr lang="en-AU"/>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2243821" y="1477202"/>
            <a:ext cx="7848872" cy="4966049"/>
          </a:xfrm>
          <a:prstGeom prst="rect">
            <a:avLst/>
          </a:prstGeom>
        </p:spPr>
      </p:pic>
    </p:spTree>
    <p:extLst>
      <p:ext uri="{BB962C8B-B14F-4D97-AF65-F5344CB8AC3E}">
        <p14:creationId xmlns:p14="http://schemas.microsoft.com/office/powerpoint/2010/main" val="666079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Architectures Influence?</a:t>
            </a:r>
          </a:p>
        </p:txBody>
      </p:sp>
      <p:sp>
        <p:nvSpPr>
          <p:cNvPr id="3" name="Footer Placeholder 2"/>
          <p:cNvSpPr>
            <a:spLocks noGrp="1"/>
          </p:cNvSpPr>
          <p:nvPr>
            <p:ph type="ftr" sz="quarter" idx="11"/>
          </p:nvPr>
        </p:nvSpPr>
        <p:spPr/>
        <p:txBody>
          <a:bodyPr/>
          <a:lstStyle/>
          <a:p>
            <a:r>
              <a:rPr lang="en-AU"/>
              <a:t>©Software  Architecture</a:t>
            </a:r>
            <a:endParaRPr lang="en-AU" dirty="0"/>
          </a:p>
        </p:txBody>
      </p:sp>
      <p:sp>
        <p:nvSpPr>
          <p:cNvPr id="5" name="灯片编号占位符 4">
            <a:extLst>
              <a:ext uri="{FF2B5EF4-FFF2-40B4-BE49-F238E27FC236}">
                <a16:creationId xmlns:a16="http://schemas.microsoft.com/office/drawing/2014/main" id="{EF25B267-F0F0-4691-BD1C-F00DCC7DECB7}"/>
              </a:ext>
            </a:extLst>
          </p:cNvPr>
          <p:cNvSpPr>
            <a:spLocks noGrp="1"/>
          </p:cNvSpPr>
          <p:nvPr>
            <p:ph type="sldNum" sz="quarter" idx="12"/>
          </p:nvPr>
        </p:nvSpPr>
        <p:spPr/>
        <p:txBody>
          <a:bodyPr/>
          <a:lstStyle/>
          <a:p>
            <a:fld id="{D0E8C58C-0836-46C6-8F9A-AF87B5CA09C9}" type="slidenum">
              <a:rPr lang="en-AU" smtClean="0"/>
              <a:t>42</a:t>
            </a:fld>
            <a:endParaRPr lang="en-AU"/>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2243821" y="1477202"/>
            <a:ext cx="7848872" cy="4966049"/>
          </a:xfrm>
          <a:prstGeom prst="rect">
            <a:avLst/>
          </a:prstGeom>
        </p:spPr>
      </p:pic>
      <p:sp>
        <p:nvSpPr>
          <p:cNvPr id="7" name="Oval 6"/>
          <p:cNvSpPr/>
          <p:nvPr/>
        </p:nvSpPr>
        <p:spPr>
          <a:xfrm>
            <a:off x="2380663" y="3017115"/>
            <a:ext cx="1526686" cy="523666"/>
          </a:xfrm>
          <a:prstGeom prst="ellipse">
            <a:avLst/>
          </a:prstGeom>
          <a:solidFill>
            <a:srgbClr val="FF0000">
              <a:alpha val="2000"/>
            </a:srgbClr>
          </a:solid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1327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Architectures Influence?</a:t>
            </a:r>
          </a:p>
        </p:txBody>
      </p:sp>
      <p:sp>
        <p:nvSpPr>
          <p:cNvPr id="3" name="Content Placeholder 2"/>
          <p:cNvSpPr>
            <a:spLocks noGrp="1"/>
          </p:cNvSpPr>
          <p:nvPr>
            <p:ph idx="1"/>
          </p:nvPr>
        </p:nvSpPr>
        <p:spPr/>
        <p:txBody>
          <a:bodyPr>
            <a:noAutofit/>
          </a:bodyPr>
          <a:lstStyle/>
          <a:p>
            <a:r>
              <a:rPr lang="en-US" sz="3600" dirty="0"/>
              <a:t>Technical context</a:t>
            </a:r>
          </a:p>
          <a:p>
            <a:pPr lvl="1"/>
            <a:r>
              <a:rPr lang="en-US" sz="3200" dirty="0"/>
              <a:t>The architecture can affect stakeholder’s requirements for the next system </a:t>
            </a:r>
          </a:p>
          <a:p>
            <a:pPr lvl="1"/>
            <a:r>
              <a:rPr lang="en-US" sz="3200" dirty="0"/>
              <a:t>A customer may relax some of their requirements</a:t>
            </a:r>
          </a:p>
          <a:p>
            <a:pPr lvl="1"/>
            <a:r>
              <a:rPr lang="en-US" sz="3200" dirty="0" err="1"/>
              <a:t>Shrinkwrapped</a:t>
            </a:r>
            <a:r>
              <a:rPr lang="en-US" sz="3200" dirty="0"/>
              <a:t> software has affected people’s requirements, as it is inexpensive and of high quality</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18304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Architectures Influence?</a:t>
            </a:r>
          </a:p>
        </p:txBody>
      </p:sp>
      <p:sp>
        <p:nvSpPr>
          <p:cNvPr id="3" name="Footer Placeholder 2"/>
          <p:cNvSpPr>
            <a:spLocks noGrp="1"/>
          </p:cNvSpPr>
          <p:nvPr>
            <p:ph type="ftr" sz="quarter" idx="11"/>
          </p:nvPr>
        </p:nvSpPr>
        <p:spPr/>
        <p:txBody>
          <a:bodyPr/>
          <a:lstStyle/>
          <a:p>
            <a:r>
              <a:rPr lang="en-AU"/>
              <a:t>©Software  Architecture</a:t>
            </a:r>
            <a:endParaRPr lang="en-AU" dirty="0"/>
          </a:p>
        </p:txBody>
      </p:sp>
      <p:sp>
        <p:nvSpPr>
          <p:cNvPr id="5" name="灯片编号占位符 4">
            <a:extLst>
              <a:ext uri="{FF2B5EF4-FFF2-40B4-BE49-F238E27FC236}">
                <a16:creationId xmlns:a16="http://schemas.microsoft.com/office/drawing/2014/main" id="{EF25B267-F0F0-4691-BD1C-F00DCC7DECB7}"/>
              </a:ext>
            </a:extLst>
          </p:cNvPr>
          <p:cNvSpPr>
            <a:spLocks noGrp="1"/>
          </p:cNvSpPr>
          <p:nvPr>
            <p:ph type="sldNum" sz="quarter" idx="12"/>
          </p:nvPr>
        </p:nvSpPr>
        <p:spPr/>
        <p:txBody>
          <a:bodyPr/>
          <a:lstStyle/>
          <a:p>
            <a:fld id="{D0E8C58C-0836-46C6-8F9A-AF87B5CA09C9}" type="slidenum">
              <a:rPr lang="en-AU" smtClean="0"/>
              <a:t>44</a:t>
            </a:fld>
            <a:endParaRPr lang="en-AU"/>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2243821" y="1477202"/>
            <a:ext cx="7848872" cy="4966049"/>
          </a:xfrm>
          <a:prstGeom prst="rect">
            <a:avLst/>
          </a:prstGeom>
        </p:spPr>
      </p:pic>
      <p:sp>
        <p:nvSpPr>
          <p:cNvPr id="7" name="Oval 6"/>
          <p:cNvSpPr/>
          <p:nvPr/>
        </p:nvSpPr>
        <p:spPr>
          <a:xfrm>
            <a:off x="2396775" y="3524668"/>
            <a:ext cx="1526686" cy="523666"/>
          </a:xfrm>
          <a:prstGeom prst="ellipse">
            <a:avLst/>
          </a:prstGeom>
          <a:solidFill>
            <a:srgbClr val="FF0000">
              <a:alpha val="2000"/>
            </a:srgbClr>
          </a:solid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9880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Architectures Influence?</a:t>
            </a:r>
          </a:p>
        </p:txBody>
      </p:sp>
      <p:sp>
        <p:nvSpPr>
          <p:cNvPr id="3" name="Content Placeholder 2"/>
          <p:cNvSpPr>
            <a:spLocks noGrp="1"/>
          </p:cNvSpPr>
          <p:nvPr>
            <p:ph idx="1"/>
          </p:nvPr>
        </p:nvSpPr>
        <p:spPr/>
        <p:txBody>
          <a:bodyPr>
            <a:normAutofit/>
          </a:bodyPr>
          <a:lstStyle/>
          <a:p>
            <a:r>
              <a:rPr lang="en-US" sz="3600" dirty="0"/>
              <a:t>Project context</a:t>
            </a:r>
          </a:p>
          <a:p>
            <a:pPr lvl="1"/>
            <a:r>
              <a:rPr lang="en-US" sz="3200" dirty="0"/>
              <a:t>The architecture affects the structure of the developing organization. </a:t>
            </a:r>
          </a:p>
          <a:p>
            <a:pPr lvl="1"/>
            <a:r>
              <a:rPr lang="en-US" sz="3200" dirty="0"/>
              <a:t>An architecture prescribes the units of software to</a:t>
            </a:r>
            <a:r>
              <a:rPr lang="zh-CN" altLang="en-US" sz="3200" dirty="0"/>
              <a:t> </a:t>
            </a:r>
            <a:r>
              <a:rPr lang="en-US" altLang="zh-CN" sz="3200" dirty="0"/>
              <a:t>be</a:t>
            </a:r>
            <a:r>
              <a:rPr lang="zh-CN" altLang="en-US" sz="3200" dirty="0"/>
              <a:t> </a:t>
            </a:r>
            <a:r>
              <a:rPr lang="en-US" sz="3200" dirty="0"/>
              <a:t>implemented and integrated to the system. </a:t>
            </a:r>
          </a:p>
          <a:p>
            <a:pPr lvl="1"/>
            <a:r>
              <a:rPr lang="en-US" sz="3200" dirty="0"/>
              <a:t>These units are the basis for the development project’s structure. </a:t>
            </a:r>
          </a:p>
          <a:p>
            <a:pPr lvl="1"/>
            <a:r>
              <a:rPr lang="en-US" sz="3200" dirty="0"/>
              <a:t>the development, test, and integration activities all revolve around the units. </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206795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Architectures Influence?</a:t>
            </a:r>
          </a:p>
        </p:txBody>
      </p:sp>
      <p:sp>
        <p:nvSpPr>
          <p:cNvPr id="3" name="Footer Placeholder 2"/>
          <p:cNvSpPr>
            <a:spLocks noGrp="1"/>
          </p:cNvSpPr>
          <p:nvPr>
            <p:ph type="ftr" sz="quarter" idx="11"/>
          </p:nvPr>
        </p:nvSpPr>
        <p:spPr/>
        <p:txBody>
          <a:bodyPr/>
          <a:lstStyle/>
          <a:p>
            <a:r>
              <a:rPr lang="en-AU"/>
              <a:t>©Software  Architecture</a:t>
            </a:r>
            <a:endParaRPr lang="en-AU" dirty="0"/>
          </a:p>
        </p:txBody>
      </p:sp>
      <p:sp>
        <p:nvSpPr>
          <p:cNvPr id="5" name="灯片编号占位符 4">
            <a:extLst>
              <a:ext uri="{FF2B5EF4-FFF2-40B4-BE49-F238E27FC236}">
                <a16:creationId xmlns:a16="http://schemas.microsoft.com/office/drawing/2014/main" id="{EF25B267-F0F0-4691-BD1C-F00DCC7DECB7}"/>
              </a:ext>
            </a:extLst>
          </p:cNvPr>
          <p:cNvSpPr>
            <a:spLocks noGrp="1"/>
          </p:cNvSpPr>
          <p:nvPr>
            <p:ph type="sldNum" sz="quarter" idx="12"/>
          </p:nvPr>
        </p:nvSpPr>
        <p:spPr/>
        <p:txBody>
          <a:bodyPr/>
          <a:lstStyle/>
          <a:p>
            <a:fld id="{D0E8C58C-0836-46C6-8F9A-AF87B5CA09C9}" type="slidenum">
              <a:rPr lang="en-AU" smtClean="0"/>
              <a:t>46</a:t>
            </a:fld>
            <a:endParaRPr lang="en-AU"/>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2243821" y="1477202"/>
            <a:ext cx="7848872" cy="4966049"/>
          </a:xfrm>
          <a:prstGeom prst="rect">
            <a:avLst/>
          </a:prstGeom>
        </p:spPr>
      </p:pic>
      <p:sp>
        <p:nvSpPr>
          <p:cNvPr id="7" name="Oval 6"/>
          <p:cNvSpPr/>
          <p:nvPr/>
        </p:nvSpPr>
        <p:spPr>
          <a:xfrm>
            <a:off x="2380662" y="2533733"/>
            <a:ext cx="1526686" cy="523666"/>
          </a:xfrm>
          <a:prstGeom prst="ellipse">
            <a:avLst/>
          </a:prstGeom>
          <a:solidFill>
            <a:srgbClr val="FF0000">
              <a:alpha val="2000"/>
            </a:srgbClr>
          </a:solid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09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Architectures Influence?</a:t>
            </a:r>
          </a:p>
        </p:txBody>
      </p:sp>
      <p:sp>
        <p:nvSpPr>
          <p:cNvPr id="3" name="Content Placeholder 2"/>
          <p:cNvSpPr>
            <a:spLocks noGrp="1"/>
          </p:cNvSpPr>
          <p:nvPr>
            <p:ph idx="1"/>
          </p:nvPr>
        </p:nvSpPr>
        <p:spPr/>
        <p:txBody>
          <a:bodyPr>
            <a:normAutofit/>
          </a:bodyPr>
          <a:lstStyle/>
          <a:p>
            <a:r>
              <a:rPr lang="en-US" sz="3600" dirty="0"/>
              <a:t>Business context</a:t>
            </a:r>
          </a:p>
          <a:p>
            <a:pPr lvl="1"/>
            <a:r>
              <a:rPr lang="en-US" sz="3200" dirty="0"/>
              <a:t>The architecture can affect the business goals of the developing organization. </a:t>
            </a:r>
          </a:p>
          <a:p>
            <a:pPr lvl="1"/>
            <a:r>
              <a:rPr lang="en-US" sz="3200" dirty="0"/>
              <a:t>The architecture can provide opportunities for the efficient production and deployment of similar systems, and the organization may adjust its goals to take advantage of its newfound expertise. </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112868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Architectures Influence?</a:t>
            </a:r>
          </a:p>
        </p:txBody>
      </p:sp>
      <p:sp>
        <p:nvSpPr>
          <p:cNvPr id="3" name="Footer Placeholder 2"/>
          <p:cNvSpPr>
            <a:spLocks noGrp="1"/>
          </p:cNvSpPr>
          <p:nvPr>
            <p:ph type="ftr" sz="quarter" idx="11"/>
          </p:nvPr>
        </p:nvSpPr>
        <p:spPr/>
        <p:txBody>
          <a:bodyPr/>
          <a:lstStyle/>
          <a:p>
            <a:r>
              <a:rPr lang="en-AU"/>
              <a:t>©Software  Architecture</a:t>
            </a:r>
            <a:endParaRPr lang="en-AU" dirty="0"/>
          </a:p>
        </p:txBody>
      </p:sp>
      <p:sp>
        <p:nvSpPr>
          <p:cNvPr id="5" name="灯片编号占位符 4">
            <a:extLst>
              <a:ext uri="{FF2B5EF4-FFF2-40B4-BE49-F238E27FC236}">
                <a16:creationId xmlns:a16="http://schemas.microsoft.com/office/drawing/2014/main" id="{EF25B267-F0F0-4691-BD1C-F00DCC7DECB7}"/>
              </a:ext>
            </a:extLst>
          </p:cNvPr>
          <p:cNvSpPr>
            <a:spLocks noGrp="1"/>
          </p:cNvSpPr>
          <p:nvPr>
            <p:ph type="sldNum" sz="quarter" idx="12"/>
          </p:nvPr>
        </p:nvSpPr>
        <p:spPr/>
        <p:txBody>
          <a:bodyPr/>
          <a:lstStyle/>
          <a:p>
            <a:fld id="{D0E8C58C-0836-46C6-8F9A-AF87B5CA09C9}" type="slidenum">
              <a:rPr lang="en-AU" smtClean="0"/>
              <a:t>48</a:t>
            </a:fld>
            <a:endParaRPr lang="en-AU"/>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2243821" y="1477202"/>
            <a:ext cx="7848872" cy="4966049"/>
          </a:xfrm>
          <a:prstGeom prst="rect">
            <a:avLst/>
          </a:prstGeom>
        </p:spPr>
      </p:pic>
      <p:sp>
        <p:nvSpPr>
          <p:cNvPr id="7" name="Oval 6"/>
          <p:cNvSpPr/>
          <p:nvPr/>
        </p:nvSpPr>
        <p:spPr>
          <a:xfrm>
            <a:off x="2461226" y="4020136"/>
            <a:ext cx="1526686" cy="523666"/>
          </a:xfrm>
          <a:prstGeom prst="ellipse">
            <a:avLst/>
          </a:prstGeom>
          <a:solidFill>
            <a:srgbClr val="FF0000">
              <a:alpha val="2000"/>
            </a:srgbClr>
          </a:solid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0567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Architectures Influence?</a:t>
            </a:r>
          </a:p>
        </p:txBody>
      </p:sp>
      <p:sp>
        <p:nvSpPr>
          <p:cNvPr id="3" name="Content Placeholder 2"/>
          <p:cNvSpPr>
            <a:spLocks noGrp="1"/>
          </p:cNvSpPr>
          <p:nvPr>
            <p:ph idx="1"/>
          </p:nvPr>
        </p:nvSpPr>
        <p:spPr/>
        <p:txBody>
          <a:bodyPr>
            <a:normAutofit/>
          </a:bodyPr>
          <a:lstStyle/>
          <a:p>
            <a:r>
              <a:rPr lang="en-US" sz="3600" dirty="0"/>
              <a:t>Professional context</a:t>
            </a:r>
          </a:p>
          <a:p>
            <a:pPr lvl="1"/>
            <a:r>
              <a:rPr lang="en-US" sz="3200" dirty="0"/>
              <a:t>The process of system building will affect the architect’s experience</a:t>
            </a:r>
          </a:p>
          <a:p>
            <a:pPr lvl="1"/>
            <a:r>
              <a:rPr lang="en-US" sz="3200" dirty="0"/>
              <a:t>A system that was successfully built will make the architect more inclined to build systems using the same approach in the future. </a:t>
            </a:r>
          </a:p>
          <a:p>
            <a:pPr lvl="1"/>
            <a:r>
              <a:rPr lang="en-US" sz="3200" dirty="0"/>
              <a:t>Architectures that fail are less likely to be chosen for future projects.</a:t>
            </a:r>
          </a:p>
        </p:txBody>
      </p:sp>
      <p:sp>
        <p:nvSpPr>
          <p:cNvPr id="4" name="Footer Placeholder 3"/>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17542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Reasoning About and Managing Change</a:t>
            </a:r>
          </a:p>
        </p:txBody>
      </p:sp>
      <p:sp>
        <p:nvSpPr>
          <p:cNvPr id="3" name="Content Placeholder 2"/>
          <p:cNvSpPr>
            <a:spLocks noGrp="1"/>
          </p:cNvSpPr>
          <p:nvPr>
            <p:ph idx="1"/>
          </p:nvPr>
        </p:nvSpPr>
        <p:spPr/>
        <p:txBody>
          <a:bodyPr>
            <a:normAutofit/>
          </a:bodyPr>
          <a:lstStyle/>
          <a:p>
            <a:r>
              <a:rPr lang="en-US" sz="3600" dirty="0"/>
              <a:t>Architecture determines how easily changes will be accomplished in the system</a:t>
            </a:r>
            <a:endParaRPr lang="en-US" sz="3200" dirty="0"/>
          </a:p>
        </p:txBody>
      </p:sp>
      <p:sp>
        <p:nvSpPr>
          <p:cNvPr id="4" name="Footer Placeholder 3"/>
          <p:cNvSpPr>
            <a:spLocks noGrp="1"/>
          </p:cNvSpPr>
          <p:nvPr>
            <p:ph type="ftr" sz="quarter" idx="11"/>
          </p:nvPr>
        </p:nvSpPr>
        <p:spPr/>
        <p:txBody>
          <a:bodyPr/>
          <a:lstStyle/>
          <a:p>
            <a:r>
              <a:rPr lang="en-AU" dirty="0"/>
              <a:t>©Software  Architecture</a:t>
            </a:r>
          </a:p>
        </p:txBody>
      </p:sp>
    </p:spTree>
    <p:extLst>
      <p:ext uri="{BB962C8B-B14F-4D97-AF65-F5344CB8AC3E}">
        <p14:creationId xmlns:p14="http://schemas.microsoft.com/office/powerpoint/2010/main" val="4116217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Influence Cycle</a:t>
            </a:r>
          </a:p>
        </p:txBody>
      </p:sp>
      <p:sp>
        <p:nvSpPr>
          <p:cNvPr id="3" name="Footer Placeholder 2"/>
          <p:cNvSpPr>
            <a:spLocks noGrp="1"/>
          </p:cNvSpPr>
          <p:nvPr>
            <p:ph type="ftr" sz="quarter" idx="11"/>
          </p:nvPr>
        </p:nvSpPr>
        <p:spPr/>
        <p:txBody>
          <a:bodyPr/>
          <a:lstStyle/>
          <a:p>
            <a:r>
              <a:rPr lang="en-AU"/>
              <a:t>©Software  Architecture</a:t>
            </a:r>
            <a:endParaRPr lang="en-AU" dirty="0"/>
          </a:p>
        </p:txBody>
      </p:sp>
      <p:sp>
        <p:nvSpPr>
          <p:cNvPr id="5" name="灯片编号占位符 4">
            <a:extLst>
              <a:ext uri="{FF2B5EF4-FFF2-40B4-BE49-F238E27FC236}">
                <a16:creationId xmlns:a16="http://schemas.microsoft.com/office/drawing/2014/main" id="{EF25B267-F0F0-4691-BD1C-F00DCC7DECB7}"/>
              </a:ext>
            </a:extLst>
          </p:cNvPr>
          <p:cNvSpPr>
            <a:spLocks noGrp="1"/>
          </p:cNvSpPr>
          <p:nvPr>
            <p:ph type="sldNum" sz="quarter" idx="12"/>
          </p:nvPr>
        </p:nvSpPr>
        <p:spPr/>
        <p:txBody>
          <a:bodyPr/>
          <a:lstStyle/>
          <a:p>
            <a:fld id="{D0E8C58C-0836-46C6-8F9A-AF87B5CA09C9}" type="slidenum">
              <a:rPr lang="en-AU" smtClean="0"/>
              <a:t>50</a:t>
            </a:fld>
            <a:endParaRPr lang="en-AU"/>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2243821" y="1477202"/>
            <a:ext cx="7848872" cy="4966049"/>
          </a:xfrm>
          <a:prstGeom prst="rect">
            <a:avLst/>
          </a:prstGeom>
        </p:spPr>
      </p:pic>
    </p:spTree>
    <p:extLst>
      <p:ext uri="{BB962C8B-B14F-4D97-AF65-F5344CB8AC3E}">
        <p14:creationId xmlns:p14="http://schemas.microsoft.com/office/powerpoint/2010/main" val="1338279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can this course benefit you?</a:t>
            </a:r>
          </a:p>
        </p:txBody>
      </p:sp>
    </p:spTree>
    <p:extLst>
      <p:ext uri="{BB962C8B-B14F-4D97-AF65-F5344CB8AC3E}">
        <p14:creationId xmlns:p14="http://schemas.microsoft.com/office/powerpoint/2010/main" val="553983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normAutofit/>
          </a:bodyPr>
          <a:lstStyle/>
          <a:p>
            <a:r>
              <a:rPr lang="en-US" sz="3600" b="1" i="1" dirty="0"/>
              <a:t>The software architecture </a:t>
            </a:r>
            <a:r>
              <a:rPr lang="en-US" sz="3600" dirty="0"/>
              <a:t>of a system is the set of structures needed to reason about the system, which comprise software elements, relations among them, and properties of both</a:t>
            </a:r>
          </a:p>
          <a:p>
            <a:r>
              <a:rPr lang="en-US" sz="3600" dirty="0"/>
              <a:t>An architecture has an impact on the architect, the organization, and, potentially, the industry</a:t>
            </a:r>
          </a:p>
        </p:txBody>
      </p:sp>
      <p:sp>
        <p:nvSpPr>
          <p:cNvPr id="3" name="Footer Placeholder 2"/>
          <p:cNvSpPr>
            <a:spLocks noGrp="1"/>
          </p:cNvSpPr>
          <p:nvPr>
            <p:ph type="ftr" sz="quarter" idx="11"/>
          </p:nvPr>
        </p:nvSpPr>
        <p:spPr/>
        <p:txBody>
          <a:bodyPr/>
          <a:lstStyle/>
          <a:p>
            <a:r>
              <a:rPr lang="en-AU"/>
              <a:t>©Software  Architecture</a:t>
            </a:r>
            <a:endParaRPr lang="en-AU" dirty="0"/>
          </a:p>
        </p:txBody>
      </p:sp>
    </p:spTree>
    <p:extLst>
      <p:ext uri="{BB962C8B-B14F-4D97-AF65-F5344CB8AC3E}">
        <p14:creationId xmlns:p14="http://schemas.microsoft.com/office/powerpoint/2010/main" val="255696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System Qualities</a:t>
            </a:r>
          </a:p>
        </p:txBody>
      </p:sp>
      <p:sp>
        <p:nvSpPr>
          <p:cNvPr id="3" name="Content Placeholder 2"/>
          <p:cNvSpPr>
            <a:spLocks noGrp="1"/>
          </p:cNvSpPr>
          <p:nvPr>
            <p:ph idx="1"/>
          </p:nvPr>
        </p:nvSpPr>
        <p:spPr/>
        <p:txBody>
          <a:bodyPr>
            <a:normAutofit/>
          </a:bodyPr>
          <a:lstStyle/>
          <a:p>
            <a:r>
              <a:rPr lang="en-US" sz="3600" dirty="0"/>
              <a:t>When we examine an architecture we can confidently predict that the architecture will exhibit the associated qualities.</a:t>
            </a:r>
          </a:p>
          <a:p>
            <a:r>
              <a:rPr lang="en-US" sz="3600" dirty="0"/>
              <a:t>The earlier you can find a problem in your design, the cheaper, easier, and less disruptive it will be to fix.</a:t>
            </a:r>
          </a:p>
        </p:txBody>
      </p:sp>
      <p:sp>
        <p:nvSpPr>
          <p:cNvPr id="4" name="Footer Placeholder 3"/>
          <p:cNvSpPr>
            <a:spLocks noGrp="1"/>
          </p:cNvSpPr>
          <p:nvPr>
            <p:ph type="ftr" sz="quarter" idx="11"/>
          </p:nvPr>
        </p:nvSpPr>
        <p:spPr/>
        <p:txBody>
          <a:bodyPr/>
          <a:lstStyle/>
          <a:p>
            <a:r>
              <a:rPr lang="en-AU" dirty="0"/>
              <a:t>©Software  Architecture</a:t>
            </a:r>
          </a:p>
        </p:txBody>
      </p:sp>
    </p:spTree>
    <p:extLst>
      <p:ext uri="{BB962C8B-B14F-4D97-AF65-F5344CB8AC3E}">
        <p14:creationId xmlns:p14="http://schemas.microsoft.com/office/powerpoint/2010/main" val="293465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Enhancing Communication Among Stakeholders</a:t>
            </a:r>
          </a:p>
        </p:txBody>
      </p:sp>
      <p:sp>
        <p:nvSpPr>
          <p:cNvPr id="3" name="Content Placeholder 2"/>
          <p:cNvSpPr>
            <a:spLocks noGrp="1"/>
          </p:cNvSpPr>
          <p:nvPr>
            <p:ph idx="1"/>
          </p:nvPr>
        </p:nvSpPr>
        <p:spPr/>
        <p:txBody>
          <a:bodyPr>
            <a:normAutofit/>
          </a:bodyPr>
          <a:lstStyle/>
          <a:p>
            <a:r>
              <a:rPr lang="en-US" sz="3200" dirty="0"/>
              <a:t>The architecture—or at least parts of it—is sufficiently abstract that most nontechnical people can understand it.</a:t>
            </a:r>
          </a:p>
          <a:p>
            <a:r>
              <a:rPr lang="en-US" altLang="zh-CN" sz="3200" dirty="0"/>
              <a:t>Most of the system’s stakeholders can use as a basis for creating mutual understanding, negotiating, forming consensus, and communicating with each other.</a:t>
            </a:r>
          </a:p>
        </p:txBody>
      </p:sp>
      <p:sp>
        <p:nvSpPr>
          <p:cNvPr id="4" name="Footer Placeholder 3"/>
          <p:cNvSpPr>
            <a:spLocks noGrp="1"/>
          </p:cNvSpPr>
          <p:nvPr>
            <p:ph type="ftr" sz="quarter" idx="11"/>
          </p:nvPr>
        </p:nvSpPr>
        <p:spPr/>
        <p:txBody>
          <a:bodyPr/>
          <a:lstStyle/>
          <a:p>
            <a:r>
              <a:rPr lang="en-AU" dirty="0"/>
              <a:t>©Software  Architecture</a:t>
            </a:r>
          </a:p>
        </p:txBody>
      </p:sp>
    </p:spTree>
    <p:extLst>
      <p:ext uri="{BB962C8B-B14F-4D97-AF65-F5344CB8AC3E}">
        <p14:creationId xmlns:p14="http://schemas.microsoft.com/office/powerpoint/2010/main" val="423869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Earliest Design Decisions</a:t>
            </a:r>
          </a:p>
        </p:txBody>
      </p:sp>
      <p:sp>
        <p:nvSpPr>
          <p:cNvPr id="3" name="Content Placeholder 2"/>
          <p:cNvSpPr>
            <a:spLocks noGrp="1"/>
          </p:cNvSpPr>
          <p:nvPr>
            <p:ph idx="1"/>
          </p:nvPr>
        </p:nvSpPr>
        <p:spPr/>
        <p:txBody>
          <a:bodyPr>
            <a:normAutofit/>
          </a:bodyPr>
          <a:lstStyle/>
          <a:p>
            <a:r>
              <a:rPr lang="en-US" sz="3600" dirty="0"/>
              <a:t>Software architecture is a manifestation of the earliest design decisions about a system.</a:t>
            </a:r>
          </a:p>
          <a:p>
            <a:r>
              <a:rPr lang="en-US" sz="3600" dirty="0"/>
              <a:t>These early decisions affect the system’s remaining development, its deployment, and its maintenance life. </a:t>
            </a:r>
          </a:p>
        </p:txBody>
      </p:sp>
      <p:sp>
        <p:nvSpPr>
          <p:cNvPr id="4" name="Footer Placeholder 3"/>
          <p:cNvSpPr>
            <a:spLocks noGrp="1"/>
          </p:cNvSpPr>
          <p:nvPr>
            <p:ph type="ftr" sz="quarter" idx="11"/>
          </p:nvPr>
        </p:nvSpPr>
        <p:spPr/>
        <p:txBody>
          <a:bodyPr/>
          <a:lstStyle/>
          <a:p>
            <a:r>
              <a:rPr lang="en-AU" dirty="0"/>
              <a:t>©Software  Architecture</a:t>
            </a:r>
          </a:p>
        </p:txBody>
      </p:sp>
    </p:spTree>
    <p:extLst>
      <p:ext uri="{BB962C8B-B14F-4D97-AF65-F5344CB8AC3E}">
        <p14:creationId xmlns:p14="http://schemas.microsoft.com/office/powerpoint/2010/main" val="315055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Constraints on an Implementation</a:t>
            </a:r>
          </a:p>
        </p:txBody>
      </p:sp>
      <p:sp>
        <p:nvSpPr>
          <p:cNvPr id="3" name="Content Placeholder 2"/>
          <p:cNvSpPr>
            <a:spLocks noGrp="1"/>
          </p:cNvSpPr>
          <p:nvPr>
            <p:ph idx="1"/>
          </p:nvPr>
        </p:nvSpPr>
        <p:spPr/>
        <p:txBody>
          <a:bodyPr>
            <a:normAutofit/>
          </a:bodyPr>
          <a:lstStyle/>
          <a:p>
            <a:r>
              <a:rPr lang="en-US" sz="4000" dirty="0"/>
              <a:t>The design decisions prescribed by the architecture are constraints on the implementer</a:t>
            </a:r>
          </a:p>
        </p:txBody>
      </p:sp>
      <p:sp>
        <p:nvSpPr>
          <p:cNvPr id="4" name="Footer Placeholder 3"/>
          <p:cNvSpPr>
            <a:spLocks noGrp="1"/>
          </p:cNvSpPr>
          <p:nvPr>
            <p:ph type="ftr" sz="quarter" idx="11"/>
          </p:nvPr>
        </p:nvSpPr>
        <p:spPr/>
        <p:txBody>
          <a:bodyPr/>
          <a:lstStyle/>
          <a:p>
            <a:r>
              <a:rPr lang="en-AU" dirty="0"/>
              <a:t>©Software  Architecture</a:t>
            </a:r>
          </a:p>
        </p:txBody>
      </p:sp>
    </p:spTree>
    <p:extLst>
      <p:ext uri="{BB962C8B-B14F-4D97-AF65-F5344CB8AC3E}">
        <p14:creationId xmlns:p14="http://schemas.microsoft.com/office/powerpoint/2010/main" val="12210718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4974</TotalTime>
  <Words>1759</Words>
  <Application>Microsoft Office PowerPoint</Application>
  <PresentationFormat>宽屏</PresentationFormat>
  <Paragraphs>241</Paragraphs>
  <Slides>52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52</vt:i4>
      </vt:variant>
    </vt:vector>
  </HeadingPairs>
  <TitlesOfParts>
    <vt:vector size="58" baseType="lpstr">
      <vt:lpstr>Microsoft Yahei</vt:lpstr>
      <vt:lpstr>Arial</vt:lpstr>
      <vt:lpstr>Calibri</vt:lpstr>
      <vt:lpstr>Calibri Light</vt:lpstr>
      <vt:lpstr>Times New Roman</vt:lpstr>
      <vt:lpstr>Office Theme</vt:lpstr>
      <vt:lpstr>COMP3028  Software Architecture</vt:lpstr>
      <vt:lpstr>Introduction to Software Architecture</vt:lpstr>
      <vt:lpstr>Review – why is architecture is important</vt:lpstr>
      <vt:lpstr>Inhibiting or Enabling System’s Quality Attributes</vt:lpstr>
      <vt:lpstr>Reasoning About and Managing Change</vt:lpstr>
      <vt:lpstr>Predicting System Qualities</vt:lpstr>
      <vt:lpstr>Enhancing Communication Among Stakeholders</vt:lpstr>
      <vt:lpstr>Earliest Design Decisions</vt:lpstr>
      <vt:lpstr>Defining Constraints on an Implementation</vt:lpstr>
      <vt:lpstr>Influencing the Organizational Structure</vt:lpstr>
      <vt:lpstr>Enabling Evolutionary Prototyping</vt:lpstr>
      <vt:lpstr>Improving Cost and Schedule Estimates</vt:lpstr>
      <vt:lpstr>Transferable, Reusable Model</vt:lpstr>
      <vt:lpstr>Using Independently Developed Components</vt:lpstr>
      <vt:lpstr>Restricting Design Vocabulary</vt:lpstr>
      <vt:lpstr>Basis for Training</vt:lpstr>
      <vt:lpstr>End of review</vt:lpstr>
      <vt:lpstr>The Many Contexts of Software Architecture</vt:lpstr>
      <vt:lpstr>How is Architecture Influenced?</vt:lpstr>
      <vt:lpstr>Contexts of Software Architecture</vt:lpstr>
      <vt:lpstr>How is Architecture Influenced?</vt:lpstr>
      <vt:lpstr>Technical Context</vt:lpstr>
      <vt:lpstr>How is Architecture Influenced?</vt:lpstr>
      <vt:lpstr>Project Life-cycle Context</vt:lpstr>
      <vt:lpstr>Architecture Activities</vt:lpstr>
      <vt:lpstr>How is Architecture Influenced?</vt:lpstr>
      <vt:lpstr>Business Context</vt:lpstr>
      <vt:lpstr>Architecture and business goals</vt:lpstr>
      <vt:lpstr>How is Architecture Influenced?</vt:lpstr>
      <vt:lpstr>Professional Context</vt:lpstr>
      <vt:lpstr>Professional Context</vt:lpstr>
      <vt:lpstr>Professional Context</vt:lpstr>
      <vt:lpstr>Professional Context</vt:lpstr>
      <vt:lpstr>Professional Context</vt:lpstr>
      <vt:lpstr>Stakeholders</vt:lpstr>
      <vt:lpstr>Stakeholders </vt:lpstr>
      <vt:lpstr>PowerPoint 演示文稿</vt:lpstr>
      <vt:lpstr>How is Architecture Influenced?</vt:lpstr>
      <vt:lpstr>What Do Architectures Influence?</vt:lpstr>
      <vt:lpstr>Architecture Influence Cycle</vt:lpstr>
      <vt:lpstr>What Do Architectures Influence?</vt:lpstr>
      <vt:lpstr>What Do Architectures Influence?</vt:lpstr>
      <vt:lpstr>What Do Architectures Influence?</vt:lpstr>
      <vt:lpstr>What Do Architectures Influence?</vt:lpstr>
      <vt:lpstr>What Do Architectures Influence?</vt:lpstr>
      <vt:lpstr>What Do Architectures Influence?</vt:lpstr>
      <vt:lpstr>What Do Architectures Influence?</vt:lpstr>
      <vt:lpstr>What Do Architectures Influence?</vt:lpstr>
      <vt:lpstr>What Do Architectures Influence?</vt:lpstr>
      <vt:lpstr>Architecture Influence Cycle</vt:lpstr>
      <vt:lpstr>How can this course benefit you?</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COMP3028_Spring2023_Main concepts and importance_part 3</dc:title>
  <dc:creator>Joanna Siebert</dc:creator>
  <cp:lastModifiedBy>刘玄昊</cp:lastModifiedBy>
  <cp:revision>260</cp:revision>
  <cp:lastPrinted>2023-02-23T06:49:27Z</cp:lastPrinted>
  <dcterms:created xsi:type="dcterms:W3CDTF">2020-03-15T08:11:10Z</dcterms:created>
  <dcterms:modified xsi:type="dcterms:W3CDTF">2023-04-19T15:13:54Z</dcterms:modified>
</cp:coreProperties>
</file>