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786" r:id="rId2"/>
    <p:sldId id="853" r:id="rId3"/>
    <p:sldId id="1100" r:id="rId4"/>
    <p:sldId id="1101" r:id="rId5"/>
    <p:sldId id="1283" r:id="rId6"/>
    <p:sldId id="1285" r:id="rId7"/>
    <p:sldId id="1102" r:id="rId8"/>
    <p:sldId id="1286" r:id="rId9"/>
    <p:sldId id="1284" r:id="rId10"/>
    <p:sldId id="1287" r:id="rId11"/>
    <p:sldId id="1106" r:id="rId12"/>
    <p:sldId id="1304" r:id="rId13"/>
    <p:sldId id="1306" r:id="rId14"/>
    <p:sldId id="1305" r:id="rId15"/>
    <p:sldId id="1311" r:id="rId16"/>
    <p:sldId id="1307" r:id="rId17"/>
    <p:sldId id="1292" r:id="rId18"/>
    <p:sldId id="1293" r:id="rId19"/>
    <p:sldId id="1294" r:id="rId20"/>
    <p:sldId id="1295" r:id="rId21"/>
    <p:sldId id="1296" r:id="rId22"/>
    <p:sldId id="1297" r:id="rId23"/>
    <p:sldId id="1298" r:id="rId24"/>
    <p:sldId id="1299" r:id="rId25"/>
    <p:sldId id="1301" r:id="rId26"/>
    <p:sldId id="1110" r:id="rId27"/>
    <p:sldId id="1312" r:id="rId28"/>
    <p:sldId id="1308" r:id="rId29"/>
    <p:sldId id="1309" r:id="rId30"/>
    <p:sldId id="1310" r:id="rId31"/>
    <p:sldId id="1111" r:id="rId32"/>
    <p:sldId id="1161" r:id="rId33"/>
    <p:sldId id="1116" r:id="rId34"/>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1967" autoAdjust="0"/>
    <p:restoredTop sz="94660"/>
  </p:normalViewPr>
  <p:slideViewPr>
    <p:cSldViewPr snapToGrid="0">
      <p:cViewPr varScale="1">
        <p:scale>
          <a:sx n="85" d="100"/>
          <a:sy n="85" d="100"/>
        </p:scale>
        <p:origin x="68" y="8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19/04/2023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4/19/2023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D95789E-32BF-4BCD-9509-3BAE69BCF054}" type="slidenum">
              <a:rPr lang="en-AU" smtClean="0"/>
              <a:t>33</a:t>
            </a:fld>
            <a:endParaRPr lang="en-AU"/>
          </a:p>
        </p:txBody>
      </p:sp>
    </p:spTree>
    <p:extLst>
      <p:ext uri="{BB962C8B-B14F-4D97-AF65-F5344CB8AC3E}">
        <p14:creationId xmlns:p14="http://schemas.microsoft.com/office/powerpoint/2010/main" val="271996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4/19/2023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4/19/2023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7.tmp"/><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7.tmp"/><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so.org/standard/7439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4000" dirty="0"/>
              <a:t>In the next section, we will first study</a:t>
            </a:r>
          </a:p>
          <a:p>
            <a:pPr lvl="1"/>
            <a:r>
              <a:rPr lang="en-GB" sz="3200" dirty="0"/>
              <a:t>the different categories of architectural structures</a:t>
            </a:r>
          </a:p>
          <a:p>
            <a:pPr lvl="1"/>
            <a:r>
              <a:rPr lang="en-GB" sz="3200" dirty="0"/>
              <a:t>and how they help us to reason about the system </a:t>
            </a:r>
          </a:p>
        </p:txBody>
      </p:sp>
    </p:spTree>
    <p:extLst>
      <p:ext uri="{BB962C8B-B14F-4D97-AF65-F5344CB8AC3E}">
        <p14:creationId xmlns:p14="http://schemas.microsoft.com/office/powerpoint/2010/main" val="172756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Structures are Architectural?</a:t>
            </a:r>
          </a:p>
        </p:txBody>
      </p:sp>
      <p:sp>
        <p:nvSpPr>
          <p:cNvPr id="3" name="Content Placeholder 2"/>
          <p:cNvSpPr>
            <a:spLocks noGrp="1"/>
          </p:cNvSpPr>
          <p:nvPr>
            <p:ph idx="1"/>
          </p:nvPr>
        </p:nvSpPr>
        <p:spPr/>
        <p:txBody>
          <a:bodyPr>
            <a:normAutofit/>
          </a:bodyPr>
          <a:lstStyle/>
          <a:p>
            <a:r>
              <a:rPr lang="en-US" dirty="0"/>
              <a:t>A structure is architectural if it supports reasoning about the system and the system’s properties. </a:t>
            </a:r>
          </a:p>
          <a:p>
            <a:r>
              <a:rPr lang="en-US" dirty="0"/>
              <a:t>The reasoning should be about an attribute of the system that is </a:t>
            </a:r>
            <a:r>
              <a:rPr lang="en-US" dirty="0">
                <a:highlight>
                  <a:srgbClr val="FFFF00"/>
                </a:highlight>
              </a:rPr>
              <a:t>important to </a:t>
            </a:r>
            <a:r>
              <a:rPr lang="en-US" dirty="0">
                <a:solidFill>
                  <a:srgbClr val="FF0000"/>
                </a:solidFill>
                <a:highlight>
                  <a:srgbClr val="FFFF00"/>
                </a:highlight>
              </a:rPr>
              <a:t>some stakeholder</a:t>
            </a:r>
            <a:r>
              <a:rPr lang="en-US" dirty="0">
                <a:highlight>
                  <a:srgbClr val="FFFF00"/>
                </a:highlight>
              </a:rPr>
              <a: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171528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6EB2D-E9EB-44DD-92CA-7AB102B2534B}"/>
              </a:ext>
            </a:extLst>
          </p:cNvPr>
          <p:cNvSpPr>
            <a:spLocks noGrp="1"/>
          </p:cNvSpPr>
          <p:nvPr>
            <p:ph type="title"/>
          </p:nvPr>
        </p:nvSpPr>
        <p:spPr>
          <a:xfrm>
            <a:off x="838200" y="316999"/>
            <a:ext cx="10515600" cy="1325563"/>
          </a:xfrm>
        </p:spPr>
        <p:txBody>
          <a:bodyPr/>
          <a:lstStyle/>
          <a:p>
            <a:r>
              <a:rPr lang="en-NZ" dirty="0"/>
              <a:t>Structures and views – stakeholder perspective</a:t>
            </a:r>
            <a:endParaRPr lang="x-none" dirty="0"/>
          </a:p>
        </p:txBody>
      </p:sp>
      <p:sp>
        <p:nvSpPr>
          <p:cNvPr id="3" name="内容占位符 2">
            <a:extLst>
              <a:ext uri="{FF2B5EF4-FFF2-40B4-BE49-F238E27FC236}">
                <a16:creationId xmlns:a16="http://schemas.microsoft.com/office/drawing/2014/main" id="{E4940CAC-E7B8-4E65-9742-3DCA4C55543E}"/>
              </a:ext>
            </a:extLst>
          </p:cNvPr>
          <p:cNvSpPr>
            <a:spLocks noGrp="1"/>
          </p:cNvSpPr>
          <p:nvPr>
            <p:ph idx="1"/>
          </p:nvPr>
        </p:nvSpPr>
        <p:spPr/>
        <p:txBody>
          <a:bodyPr>
            <a:normAutofit/>
          </a:bodyPr>
          <a:lstStyle/>
          <a:p>
            <a:r>
              <a:rPr lang="en-AU" sz="3200" dirty="0"/>
              <a:t>To better understand it, let us look at an example of the </a:t>
            </a:r>
            <a:r>
              <a:rPr lang="en-US" sz="3200" dirty="0"/>
              <a:t>architecture of the human body</a:t>
            </a:r>
            <a:endParaRPr lang="x-none" sz="3200" dirty="0"/>
          </a:p>
        </p:txBody>
      </p:sp>
    </p:spTree>
    <p:extLst>
      <p:ext uri="{BB962C8B-B14F-4D97-AF65-F5344CB8AC3E}">
        <p14:creationId xmlns:p14="http://schemas.microsoft.com/office/powerpoint/2010/main" val="285693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Physiological Structures</a:t>
            </a:r>
          </a:p>
        </p:txBody>
      </p:sp>
      <p:sp>
        <p:nvSpPr>
          <p:cNvPr id="3" name="Content Placeholder 2">
            <a:extLst>
              <a:ext uri="{FF2B5EF4-FFF2-40B4-BE49-F238E27FC236}">
                <a16:creationId xmlns:a16="http://schemas.microsoft.com/office/drawing/2014/main" id="{6ED90099-D960-451B-8375-89B545B557D8}"/>
              </a:ext>
            </a:extLst>
          </p:cNvPr>
          <p:cNvSpPr>
            <a:spLocks noGrp="1"/>
          </p:cNvSpPr>
          <p:nvPr>
            <p:ph idx="1"/>
          </p:nvPr>
        </p:nvSpPr>
        <p:spPr/>
        <p:txBody>
          <a:bodyPr/>
          <a:lstStyle/>
          <a:p>
            <a:r>
              <a:rPr lang="en-US" altLang="zh-CN" dirty="0"/>
              <a:t>Different perspectives</a:t>
            </a:r>
          </a:p>
          <a:p>
            <a:r>
              <a:rPr lang="en-US" altLang="zh-CN" dirty="0"/>
              <a:t>Different VIEWS</a:t>
            </a:r>
            <a:endParaRPr lang="en-US" dirty="0"/>
          </a:p>
        </p:txBody>
      </p:sp>
      <p:pic>
        <p:nvPicPr>
          <p:cNvPr id="5" name="Picture 4" descr="phy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990" y="1328607"/>
            <a:ext cx="7572470" cy="5575462"/>
          </a:xfrm>
          <a:prstGeom prst="rect">
            <a:avLst/>
          </a:prstGeom>
        </p:spPr>
      </p:pic>
    </p:spTree>
    <p:extLst>
      <p:ext uri="{BB962C8B-B14F-4D97-AF65-F5344CB8AC3E}">
        <p14:creationId xmlns:p14="http://schemas.microsoft.com/office/powerpoint/2010/main" val="65889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Physiological Structures</a:t>
            </a:r>
          </a:p>
        </p:txBody>
      </p:sp>
      <p:sp>
        <p:nvSpPr>
          <p:cNvPr id="6" name="Content Placeholder 5"/>
          <p:cNvSpPr>
            <a:spLocks noGrp="1"/>
          </p:cNvSpPr>
          <p:nvPr>
            <p:ph idx="1"/>
          </p:nvPr>
        </p:nvSpPr>
        <p:spPr/>
        <p:txBody>
          <a:bodyPr>
            <a:normAutofit fontScale="92500"/>
          </a:bodyPr>
          <a:lstStyle/>
          <a:p>
            <a:r>
              <a:rPr lang="en-US" dirty="0"/>
              <a:t>The neurologist, the orthopedist, the hematologist, and the dermatologist all have different views of the structure of a human body. </a:t>
            </a:r>
          </a:p>
          <a:p>
            <a:r>
              <a:rPr lang="en-US" dirty="0"/>
              <a:t>Ophthalmologists, cardiologists, and podiatrists concentrate on specific subsystems. </a:t>
            </a:r>
          </a:p>
          <a:p>
            <a:r>
              <a:rPr lang="en-US" dirty="0"/>
              <a:t>The </a:t>
            </a:r>
            <a:r>
              <a:rPr lang="en-US" dirty="0" err="1"/>
              <a:t>kinesiologist</a:t>
            </a:r>
            <a:r>
              <a:rPr lang="en-US" dirty="0"/>
              <a:t> and psychiatrist are concerned with different aspects of the entire arrangement’s behavior. </a:t>
            </a:r>
          </a:p>
          <a:p>
            <a:r>
              <a:rPr lang="en-US" dirty="0"/>
              <a:t>Although these views are pictured differently and have different properties, all are inherently related, interconnected.</a:t>
            </a:r>
          </a:p>
          <a:p>
            <a:r>
              <a:rPr lang="en-US" sz="3000" dirty="0">
                <a:effectLst>
                  <a:outerShdw blurRad="38100" dist="38100" dir="2700000" algn="tl">
                    <a:srgbClr val="000000">
                      <a:alpha val="43137"/>
                    </a:srgbClr>
                  </a:outerShdw>
                </a:effectLst>
                <a:highlight>
                  <a:srgbClr val="FFFF00"/>
                </a:highlight>
              </a:rPr>
              <a:t>Together </a:t>
            </a:r>
            <a:r>
              <a:rPr lang="en-US" dirty="0"/>
              <a:t>they describe the architecture of the human body.</a:t>
            </a:r>
          </a:p>
          <a:p>
            <a:r>
              <a:rPr lang="en-US" dirty="0"/>
              <a:t>So it is with software! </a:t>
            </a:r>
          </a:p>
        </p:txBody>
      </p:sp>
    </p:spTree>
    <p:extLst>
      <p:ext uri="{BB962C8B-B14F-4D97-AF65-F5344CB8AC3E}">
        <p14:creationId xmlns:p14="http://schemas.microsoft.com/office/powerpoint/2010/main" val="354903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Is a Set of Software Structures </a:t>
            </a:r>
          </a:p>
        </p:txBody>
      </p:sp>
      <p:sp>
        <p:nvSpPr>
          <p:cNvPr id="3" name="Content Placeholder 2"/>
          <p:cNvSpPr>
            <a:spLocks noGrp="1"/>
          </p:cNvSpPr>
          <p:nvPr>
            <p:ph idx="1"/>
          </p:nvPr>
        </p:nvSpPr>
        <p:spPr/>
        <p:txBody>
          <a:bodyPr>
            <a:normAutofit/>
          </a:bodyPr>
          <a:lstStyle/>
          <a:p>
            <a:r>
              <a:rPr lang="en-US" dirty="0"/>
              <a:t>A structure is a set of elements held together by a relation. </a:t>
            </a:r>
          </a:p>
          <a:p>
            <a:r>
              <a:rPr lang="en-US" dirty="0"/>
              <a:t>Software systems are composed of many structures, and </a:t>
            </a:r>
            <a:r>
              <a:rPr lang="en-US" dirty="0">
                <a:highlight>
                  <a:srgbClr val="FFFF00"/>
                </a:highlight>
              </a:rPr>
              <a:t>no single structure holds claim to being the  architecture</a:t>
            </a:r>
            <a:r>
              <a:rPr lang="en-US" dirty="0"/>
              <a:t>.</a:t>
            </a:r>
          </a:p>
        </p:txBody>
      </p:sp>
    </p:spTree>
    <p:extLst>
      <p:ext uri="{BB962C8B-B14F-4D97-AF65-F5344CB8AC3E}">
        <p14:creationId xmlns:p14="http://schemas.microsoft.com/office/powerpoint/2010/main" val="140754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Structures are Architectural?</a:t>
            </a:r>
          </a:p>
        </p:txBody>
      </p:sp>
      <p:sp>
        <p:nvSpPr>
          <p:cNvPr id="3" name="Content Placeholder 2"/>
          <p:cNvSpPr>
            <a:spLocks noGrp="1"/>
          </p:cNvSpPr>
          <p:nvPr>
            <p:ph idx="1"/>
          </p:nvPr>
        </p:nvSpPr>
        <p:spPr/>
        <p:txBody>
          <a:bodyPr>
            <a:normAutofit/>
          </a:bodyPr>
          <a:lstStyle/>
          <a:p>
            <a:r>
              <a:rPr lang="en-US" dirty="0"/>
              <a:t>A structure is architectural if it supports reasoning about the system and the system’s properties. </a:t>
            </a:r>
          </a:p>
          <a:p>
            <a:r>
              <a:rPr lang="en-US" dirty="0"/>
              <a:t>The reasoning should be about an attribute of the system that is </a:t>
            </a:r>
            <a:r>
              <a:rPr lang="en-US" dirty="0">
                <a:highlight>
                  <a:srgbClr val="FFFF00"/>
                </a:highlight>
              </a:rPr>
              <a:t>important to </a:t>
            </a:r>
            <a:r>
              <a:rPr lang="en-US" dirty="0">
                <a:solidFill>
                  <a:srgbClr val="FF0000"/>
                </a:solidFill>
                <a:highlight>
                  <a:srgbClr val="FFFF00"/>
                </a:highlight>
              </a:rPr>
              <a:t>some stakeholder</a:t>
            </a:r>
            <a:r>
              <a:rPr lang="en-US" dirty="0">
                <a:highlight>
                  <a:srgbClr val="FFFF00"/>
                </a:highlight>
              </a:rPr>
              <a:t>.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107036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a:t>
            </a:r>
          </a:p>
        </p:txBody>
      </p:sp>
      <p:sp>
        <p:nvSpPr>
          <p:cNvPr id="3" name="Content Placeholder 2"/>
          <p:cNvSpPr>
            <a:spLocks noGrp="1"/>
          </p:cNvSpPr>
          <p:nvPr>
            <p:ph idx="1"/>
          </p:nvPr>
        </p:nvSpPr>
        <p:spPr/>
        <p:txBody>
          <a:bodyPr/>
          <a:lstStyle/>
          <a:p>
            <a:r>
              <a:rPr lang="en-GB" dirty="0"/>
              <a:t>Earlier, we already gave some examples of stakeholders,</a:t>
            </a:r>
          </a:p>
          <a:p>
            <a:r>
              <a:rPr lang="en-GB" dirty="0"/>
              <a:t>Today let’s have a look how the ISO/IEC/IEEE 42010:2022 standard defines stakeholders</a:t>
            </a:r>
          </a:p>
        </p:txBody>
      </p:sp>
    </p:spTree>
    <p:extLst>
      <p:ext uri="{BB962C8B-B14F-4D97-AF65-F5344CB8AC3E}">
        <p14:creationId xmlns:p14="http://schemas.microsoft.com/office/powerpoint/2010/main" val="245072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a stakeholder in the  ISO/IEC/IEEE 42010:2022 standard</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r>
              <a:rPr lang="en-GB" dirty="0"/>
              <a:t>To fully understand this definition, we need to read other definitions in this standard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8" y="2385299"/>
            <a:ext cx="12209556" cy="2083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65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69" y="1145912"/>
            <a:ext cx="11324023" cy="479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09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a:xfrm>
            <a:off x="1115008" y="3965932"/>
            <a:ext cx="9961984" cy="1655762"/>
          </a:xfrm>
        </p:spPr>
        <p:txBody>
          <a:bodyPr>
            <a:normAutofit/>
          </a:bodyPr>
          <a:lstStyle/>
          <a:p>
            <a:r>
              <a:rPr lang="en-US" sz="3600" dirty="0"/>
              <a:t>Architecture modelling and representation: Architectural structures and views		</a:t>
            </a:r>
          </a:p>
          <a:p>
            <a:endParaRPr lang="en-US" sz="3600" dirty="0"/>
          </a:p>
        </p:txBody>
      </p:sp>
    </p:spTree>
    <p:extLst>
      <p:ext uri="{BB962C8B-B14F-4D97-AF65-F5344CB8AC3E}">
        <p14:creationId xmlns:p14="http://schemas.microsoft.com/office/powerpoint/2010/main" val="2684144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86527" cy="253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11712"/>
            <a:ext cx="12157075" cy="1817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71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75" y="1443577"/>
            <a:ext cx="11773409" cy="418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14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60" y="2449142"/>
            <a:ext cx="11650790" cy="198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70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 perspectives</a:t>
            </a:r>
          </a:p>
        </p:txBody>
      </p:sp>
      <p:sp>
        <p:nvSpPr>
          <p:cNvPr id="3" name="Content Placeholder 2"/>
          <p:cNvSpPr>
            <a:spLocks noGrp="1"/>
          </p:cNvSpPr>
          <p:nvPr>
            <p:ph idx="1"/>
          </p:nvPr>
        </p:nvSpPr>
        <p:spPr/>
        <p:txBody>
          <a:bodyPr>
            <a:normAutofit/>
          </a:bodyPr>
          <a:lstStyle/>
          <a:p>
            <a:r>
              <a:rPr lang="en-GB" dirty="0"/>
              <a:t>Stakeholder perspectives are ways of thinking about the software in a context, especially as they relate to concerns</a:t>
            </a:r>
          </a:p>
          <a:p>
            <a:r>
              <a:rPr lang="en-GB" dirty="0"/>
              <a:t>There are often multiple stakeholder perspectives on any software system</a:t>
            </a:r>
          </a:p>
          <a:p>
            <a:r>
              <a:rPr lang="en-GB" dirty="0"/>
              <a:t>EXAMPLE – a mobile app may have the following perspectives</a:t>
            </a:r>
          </a:p>
          <a:p>
            <a:pPr lvl="1"/>
            <a:r>
              <a:rPr lang="en-GB" dirty="0"/>
              <a:t>Development perspective</a:t>
            </a:r>
          </a:p>
          <a:p>
            <a:pPr lvl="1"/>
            <a:r>
              <a:rPr lang="en-GB" dirty="0"/>
              <a:t>Deployment perspective</a:t>
            </a:r>
          </a:p>
          <a:p>
            <a:pPr lvl="1"/>
            <a:r>
              <a:rPr lang="en-GB" dirty="0"/>
              <a:t>Customization perspective</a:t>
            </a:r>
          </a:p>
          <a:p>
            <a:r>
              <a:rPr lang="en-GB" dirty="0"/>
              <a:t>Each perspective results in one or more </a:t>
            </a:r>
            <a:r>
              <a:rPr lang="en-GB" u="sng" dirty="0"/>
              <a:t>concerns</a:t>
            </a:r>
            <a:r>
              <a:rPr lang="en-GB" dirty="0"/>
              <a:t> </a:t>
            </a:r>
          </a:p>
        </p:txBody>
      </p:sp>
    </p:spTree>
    <p:extLst>
      <p:ext uri="{BB962C8B-B14F-4D97-AF65-F5344CB8AC3E}">
        <p14:creationId xmlns:p14="http://schemas.microsoft.com/office/powerpoint/2010/main" val="46817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 concerns</a:t>
            </a:r>
          </a:p>
        </p:txBody>
      </p:sp>
      <p:sp>
        <p:nvSpPr>
          <p:cNvPr id="3" name="Content Placeholder 2"/>
          <p:cNvSpPr>
            <a:spLocks noGrp="1"/>
          </p:cNvSpPr>
          <p:nvPr>
            <p:ph idx="1"/>
          </p:nvPr>
        </p:nvSpPr>
        <p:spPr/>
        <p:txBody>
          <a:bodyPr>
            <a:normAutofit/>
          </a:bodyPr>
          <a:lstStyle/>
          <a:p>
            <a:r>
              <a:rPr lang="en-GB" dirty="0"/>
              <a:t>Concerns are matters of interest or importance to one or more stakeholders</a:t>
            </a:r>
          </a:p>
          <a:p>
            <a:r>
              <a:rPr lang="en-GB" dirty="0"/>
              <a:t>A concern can be shared by one or more stakeholders</a:t>
            </a:r>
          </a:p>
          <a:p>
            <a:r>
              <a:rPr lang="en-GB" dirty="0"/>
              <a:t>A stakeholder can hold more than one concern</a:t>
            </a:r>
          </a:p>
          <a:p>
            <a:r>
              <a:rPr lang="en-GB" dirty="0"/>
              <a:t>During the software life cycle, concerns can arise at any time including (but not limited to) during conceptualization, when design choices are made, from construction or implementation, through deployment, operation, transfer of ownership, retirement and disposal.</a:t>
            </a:r>
          </a:p>
        </p:txBody>
      </p:sp>
    </p:spTree>
    <p:extLst>
      <p:ext uri="{BB962C8B-B14F-4D97-AF65-F5344CB8AC3E}">
        <p14:creationId xmlns:p14="http://schemas.microsoft.com/office/powerpoint/2010/main" val="1704851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Concerns examples</a:t>
            </a:r>
          </a:p>
        </p:txBody>
      </p:sp>
      <p:sp>
        <p:nvSpPr>
          <p:cNvPr id="3" name="Content Placeholder 2"/>
          <p:cNvSpPr>
            <a:spLocks noGrp="1"/>
          </p:cNvSpPr>
          <p:nvPr>
            <p:ph idx="1"/>
          </p:nvPr>
        </p:nvSpPr>
        <p:spPr/>
        <p:txBody>
          <a:bodyPr>
            <a:normAutofit lnSpcReduction="10000"/>
          </a:bodyPr>
          <a:lstStyle/>
          <a:p>
            <a:r>
              <a:rPr lang="en-GB" dirty="0"/>
              <a:t>How is the system maintained?</a:t>
            </a:r>
          </a:p>
          <a:p>
            <a:r>
              <a:rPr lang="en-GB" dirty="0"/>
              <a:t>What system behaviours are safety-critical?</a:t>
            </a:r>
          </a:p>
          <a:p>
            <a:r>
              <a:rPr lang="en-GB" dirty="0"/>
              <a:t>What is the cost to operate?</a:t>
            </a:r>
          </a:p>
          <a:p>
            <a:r>
              <a:rPr lang="en-GB" dirty="0"/>
              <a:t>In case of a flight navigation system of a commercial aircraft, what is GPS signal availability, tracking, degree of accuracy, line of sight reception, altitude or elevations?</a:t>
            </a:r>
          </a:p>
          <a:p>
            <a:r>
              <a:rPr lang="en-GB" dirty="0"/>
              <a:t>What is the system’s ability to maintain confidentiality, integrity, and availability for protecting operations?</a:t>
            </a:r>
          </a:p>
          <a:p>
            <a:r>
              <a:rPr lang="en-GB" dirty="0"/>
              <a:t>What is the ability to support a seamless transition from a legacy capability to a modernized operational capability?</a:t>
            </a:r>
          </a:p>
        </p:txBody>
      </p:sp>
    </p:spTree>
    <p:extLst>
      <p:ext uri="{BB962C8B-B14F-4D97-AF65-F5344CB8AC3E}">
        <p14:creationId xmlns:p14="http://schemas.microsoft.com/office/powerpoint/2010/main" val="8167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Structures are Architectural?</a:t>
            </a:r>
          </a:p>
        </p:txBody>
      </p:sp>
      <p:sp>
        <p:nvSpPr>
          <p:cNvPr id="3" name="Content Placeholder 2"/>
          <p:cNvSpPr>
            <a:spLocks noGrp="1"/>
          </p:cNvSpPr>
          <p:nvPr>
            <p:ph idx="1"/>
          </p:nvPr>
        </p:nvSpPr>
        <p:spPr/>
        <p:txBody>
          <a:bodyPr>
            <a:normAutofit/>
          </a:bodyPr>
          <a:lstStyle/>
          <a:p>
            <a:r>
              <a:rPr lang="en-US" dirty="0"/>
              <a:t>The reasoning should be about an attribute of the system that is </a:t>
            </a:r>
            <a:r>
              <a:rPr lang="en-US" dirty="0">
                <a:highlight>
                  <a:srgbClr val="FFFF00"/>
                </a:highlight>
              </a:rPr>
              <a:t>important to some stakeholder. </a:t>
            </a:r>
          </a:p>
          <a:p>
            <a:r>
              <a:rPr lang="en-US" dirty="0"/>
              <a:t>These include </a:t>
            </a:r>
          </a:p>
          <a:p>
            <a:pPr lvl="1"/>
            <a:r>
              <a:rPr lang="en-US" dirty="0"/>
              <a:t>functionality achieved by the system</a:t>
            </a:r>
          </a:p>
          <a:p>
            <a:pPr lvl="1"/>
            <a:r>
              <a:rPr lang="en-US" dirty="0"/>
              <a:t>the availability of the system in the face of faults</a:t>
            </a:r>
          </a:p>
          <a:p>
            <a:pPr lvl="1"/>
            <a:r>
              <a:rPr lang="en-US" dirty="0"/>
              <a:t>the difficulty of making specific changes to the system</a:t>
            </a:r>
          </a:p>
          <a:p>
            <a:pPr lvl="1"/>
            <a:r>
              <a:rPr lang="en-US" dirty="0"/>
              <a:t>the responsiveness of the system to user requests, </a:t>
            </a:r>
          </a:p>
          <a:p>
            <a:pPr lvl="1"/>
            <a:r>
              <a:rPr lang="en-US" dirty="0"/>
              <a:t>many others</a:t>
            </a:r>
          </a:p>
          <a:p>
            <a:pPr lvl="1"/>
            <a:r>
              <a:rPr lang="en-US"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251876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Is a Set of Software Structures </a:t>
            </a:r>
          </a:p>
        </p:txBody>
      </p:sp>
      <p:sp>
        <p:nvSpPr>
          <p:cNvPr id="3" name="Content Placeholder 2"/>
          <p:cNvSpPr>
            <a:spLocks noGrp="1"/>
          </p:cNvSpPr>
          <p:nvPr>
            <p:ph idx="1"/>
          </p:nvPr>
        </p:nvSpPr>
        <p:spPr/>
        <p:txBody>
          <a:bodyPr>
            <a:normAutofit/>
          </a:bodyPr>
          <a:lstStyle/>
          <a:p>
            <a:r>
              <a:rPr lang="en-US" dirty="0">
                <a:highlight>
                  <a:srgbClr val="FFFF00"/>
                </a:highlight>
              </a:rPr>
              <a:t>A structure is a set of elements held together by a relation. </a:t>
            </a:r>
          </a:p>
          <a:p>
            <a:r>
              <a:rPr lang="en-US" dirty="0"/>
              <a:t>Software systems are composed of many structures, and no single structure holds claim to being the  architecture.</a:t>
            </a:r>
          </a:p>
          <a:p>
            <a:r>
              <a:rPr lang="en-US" dirty="0"/>
              <a:t>There are three important categories of architectural structures.</a:t>
            </a:r>
          </a:p>
          <a:p>
            <a:pPr marL="971550" lvl="1" indent="-514350">
              <a:buFont typeface="+mj-lt"/>
              <a:buAutoNum type="arabicPeriod"/>
            </a:pPr>
            <a:r>
              <a:rPr lang="en-US" dirty="0">
                <a:highlight>
                  <a:srgbClr val="FFFF00"/>
                </a:highlight>
              </a:rPr>
              <a:t>Module</a:t>
            </a:r>
          </a:p>
          <a:p>
            <a:pPr marL="971550" lvl="1" indent="-514350">
              <a:buFont typeface="+mj-lt"/>
              <a:buAutoNum type="arabicPeriod"/>
            </a:pPr>
            <a:r>
              <a:rPr lang="en-US" dirty="0">
                <a:highlight>
                  <a:srgbClr val="FFFF00"/>
                </a:highlight>
              </a:rPr>
              <a:t>Component and Connector</a:t>
            </a:r>
          </a:p>
          <a:p>
            <a:pPr marL="971550" lvl="1" indent="-514350">
              <a:buFont typeface="+mj-lt"/>
              <a:buAutoNum type="arabicPeriod"/>
            </a:pPr>
            <a:r>
              <a:rPr lang="en-US" dirty="0">
                <a:highlight>
                  <a:srgbClr val="FFFF00"/>
                </a:highlight>
              </a:rPr>
              <a:t>Allocation</a:t>
            </a:r>
          </a:p>
        </p:txBody>
      </p:sp>
    </p:spTree>
    <p:extLst>
      <p:ext uri="{BB962C8B-B14F-4D97-AF65-F5344CB8AC3E}">
        <p14:creationId xmlns:p14="http://schemas.microsoft.com/office/powerpoint/2010/main" val="248937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Structures</a:t>
            </a:r>
          </a:p>
        </p:txBody>
      </p:sp>
      <p:sp>
        <p:nvSpPr>
          <p:cNvPr id="3" name="Content Placeholder 2"/>
          <p:cNvSpPr>
            <a:spLocks noGrp="1"/>
          </p:cNvSpPr>
          <p:nvPr>
            <p:ph idx="1"/>
          </p:nvPr>
        </p:nvSpPr>
        <p:spPr/>
        <p:txBody>
          <a:bodyPr>
            <a:normAutofit/>
          </a:bodyPr>
          <a:lstStyle/>
          <a:p>
            <a:r>
              <a:rPr lang="en-US" dirty="0"/>
              <a:t>Some structures partition systems into </a:t>
            </a:r>
            <a:r>
              <a:rPr lang="en-US" dirty="0">
                <a:highlight>
                  <a:srgbClr val="FFFF00"/>
                </a:highlight>
              </a:rPr>
              <a:t>implementation units</a:t>
            </a:r>
            <a:r>
              <a:rPr lang="en-US" dirty="0"/>
              <a:t>, which we call modules. </a:t>
            </a:r>
          </a:p>
          <a:p>
            <a:r>
              <a:rPr lang="en-US" dirty="0"/>
              <a:t>Modules are assigned specific computational responsibilities, and are the basis of </a:t>
            </a:r>
            <a:r>
              <a:rPr lang="en-US" dirty="0">
                <a:highlight>
                  <a:srgbClr val="FFFF00"/>
                </a:highlight>
              </a:rPr>
              <a:t>work assignments for programming teams</a:t>
            </a:r>
            <a:r>
              <a:rPr lang="en-US" dirty="0"/>
              <a:t>. </a:t>
            </a:r>
          </a:p>
          <a:p>
            <a:r>
              <a:rPr lang="en-US" dirty="0"/>
              <a:t>In large projects, these elements (modules) are subdivided for assignment to sub-teams.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401372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Component-and-connector Structures</a:t>
            </a:r>
          </a:p>
        </p:txBody>
      </p:sp>
      <p:sp>
        <p:nvSpPr>
          <p:cNvPr id="3" name="Content Placeholder 2"/>
          <p:cNvSpPr>
            <a:spLocks noGrp="1"/>
          </p:cNvSpPr>
          <p:nvPr>
            <p:ph idx="1"/>
          </p:nvPr>
        </p:nvSpPr>
        <p:spPr/>
        <p:txBody>
          <a:bodyPr>
            <a:normAutofit/>
          </a:bodyPr>
          <a:lstStyle/>
          <a:p>
            <a:r>
              <a:rPr lang="en-US" dirty="0"/>
              <a:t>Other structures focus on the way the elements interact with each other </a:t>
            </a:r>
            <a:r>
              <a:rPr lang="en-US" dirty="0">
                <a:highlight>
                  <a:srgbClr val="FFFF00"/>
                </a:highlight>
              </a:rPr>
              <a:t>at runtime </a:t>
            </a:r>
            <a:r>
              <a:rPr lang="en-US" dirty="0"/>
              <a:t>to carry out the system’s functions.</a:t>
            </a:r>
          </a:p>
          <a:p>
            <a:r>
              <a:rPr lang="en-US" dirty="0"/>
              <a:t>We call runtime structures </a:t>
            </a:r>
            <a:r>
              <a:rPr lang="en-US" i="1" dirty="0"/>
              <a:t>component-and-connector (C&amp;C) structures</a:t>
            </a:r>
            <a:r>
              <a:rPr lang="en-US" dirty="0"/>
              <a:t>.</a:t>
            </a:r>
          </a:p>
          <a:p>
            <a:r>
              <a:rPr lang="en-US" dirty="0"/>
              <a:t>In our use, </a:t>
            </a:r>
            <a:r>
              <a:rPr lang="en-US" dirty="0">
                <a:highlight>
                  <a:srgbClr val="FFFF00"/>
                </a:highlight>
              </a:rPr>
              <a:t>a component is always a runtime entity</a:t>
            </a:r>
            <a:r>
              <a:rPr lang="en-US" dirty="0"/>
              <a:t>.</a:t>
            </a:r>
          </a:p>
          <a:p>
            <a:pPr lvl="1"/>
            <a:r>
              <a:rPr lang="en-US" dirty="0"/>
              <a:t>In SOA,  the system is to be built as a set of services. </a:t>
            </a:r>
          </a:p>
          <a:p>
            <a:pPr lvl="1"/>
            <a:r>
              <a:rPr lang="en-US" dirty="0"/>
              <a:t>These services are made up of (compiled from) the programs in the various implementation units – modules.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24008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a:bodyPr>
          <a:lstStyle/>
          <a:p>
            <a:r>
              <a:rPr lang="en-GB" sz="4000" dirty="0"/>
              <a:t>By the end of this lesson you will be able to:</a:t>
            </a:r>
          </a:p>
          <a:p>
            <a:pPr lvl="1"/>
            <a:r>
              <a:rPr lang="en-GB" sz="3600" dirty="0"/>
              <a:t>differentiate between structures and views 	</a:t>
            </a:r>
          </a:p>
          <a:p>
            <a:pPr lvl="1"/>
            <a:r>
              <a:rPr lang="en-GB" sz="3600" dirty="0"/>
              <a:t>list useful structures and views and understand how they relate to each other 	</a:t>
            </a:r>
          </a:p>
          <a:p>
            <a:pPr lvl="1"/>
            <a:r>
              <a:rPr lang="en-GB" sz="3600" dirty="0"/>
              <a:t>choose the relevant structure and views 	</a:t>
            </a:r>
          </a:p>
          <a:p>
            <a:pPr lvl="1"/>
            <a:r>
              <a:rPr lang="en-US" sz="3600" dirty="0"/>
              <a:t>combine views 	</a:t>
            </a:r>
          </a:p>
          <a:p>
            <a:pPr lvl="1"/>
            <a:r>
              <a:rPr lang="en-GB" sz="3600" dirty="0"/>
              <a:t>use different notations to express the views	</a:t>
            </a:r>
          </a:p>
          <a:p>
            <a:endParaRPr lang="en-GB" dirty="0"/>
          </a:p>
        </p:txBody>
      </p:sp>
    </p:spTree>
    <p:extLst>
      <p:ext uri="{BB962C8B-B14F-4D97-AF65-F5344CB8AC3E}">
        <p14:creationId xmlns:p14="http://schemas.microsoft.com/office/powerpoint/2010/main" val="787131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Structures</a:t>
            </a:r>
          </a:p>
        </p:txBody>
      </p:sp>
      <p:sp>
        <p:nvSpPr>
          <p:cNvPr id="3" name="Content Placeholder 2"/>
          <p:cNvSpPr>
            <a:spLocks noGrp="1"/>
          </p:cNvSpPr>
          <p:nvPr>
            <p:ph idx="1"/>
          </p:nvPr>
        </p:nvSpPr>
        <p:spPr/>
        <p:txBody>
          <a:bodyPr>
            <a:normAutofit/>
          </a:bodyPr>
          <a:lstStyle/>
          <a:p>
            <a:r>
              <a:rPr lang="en-US" dirty="0"/>
              <a:t>Allocation structures describe the </a:t>
            </a:r>
            <a:r>
              <a:rPr lang="en-US" dirty="0">
                <a:highlight>
                  <a:srgbClr val="FFFF00"/>
                </a:highlight>
              </a:rPr>
              <a:t>mapping from software structures to the system’s environments</a:t>
            </a:r>
          </a:p>
          <a:p>
            <a:r>
              <a:rPr lang="en-US" dirty="0"/>
              <a:t>For example</a:t>
            </a:r>
          </a:p>
          <a:p>
            <a:pPr lvl="1"/>
            <a:r>
              <a:rPr lang="en-US" dirty="0"/>
              <a:t>Modules are assigned to </a:t>
            </a:r>
            <a:r>
              <a:rPr lang="en-US" b="1" dirty="0">
                <a:highlight>
                  <a:srgbClr val="FFFF00"/>
                </a:highlight>
              </a:rPr>
              <a:t>teams</a:t>
            </a:r>
            <a:r>
              <a:rPr lang="en-US" dirty="0"/>
              <a:t> to develop, and assigned to places in </a:t>
            </a:r>
            <a:r>
              <a:rPr lang="en-US" b="1" dirty="0"/>
              <a:t>a file structure </a:t>
            </a:r>
            <a:r>
              <a:rPr lang="en-US" dirty="0"/>
              <a:t>for implementation, integration, and testing. </a:t>
            </a:r>
          </a:p>
          <a:p>
            <a:pPr lvl="1"/>
            <a:r>
              <a:rPr lang="en-US" dirty="0"/>
              <a:t>Components are deployed onto </a:t>
            </a:r>
            <a:r>
              <a:rPr lang="en-US" b="1" dirty="0">
                <a:highlight>
                  <a:srgbClr val="FFFF00"/>
                </a:highlight>
              </a:rPr>
              <a:t>hardware</a:t>
            </a:r>
            <a:r>
              <a:rPr lang="en-US" dirty="0"/>
              <a:t> in order to execute. </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215485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7C3ED-4711-4DD6-B59D-99ADB993C73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Programming team developing our cafeteria system wants to know what units of implementation will be assigned with functional responsibilities. Which structures can help reason about that?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001C5FD-8053-435E-B6CD-E384A3C218A4}"/>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Module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94594BC-A39C-40FE-8D71-A697D48DC55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Component and connector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BD23E1F1-1FB1-491C-BD6E-DFA5A44DA93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Allocation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D33D855-E0A0-41D6-B036-BC673DFAF83F}"/>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3E28AF0-714F-4916-B4FD-D0CE4622F906}"/>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474ABF6-6CF1-4F57-8E6B-838B266CF944}"/>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F32E2D3-359F-4EEC-A313-097F964E9C37}"/>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Group 13"/>
          <p:cNvGrpSpPr/>
          <p:nvPr>
            <p:custDataLst>
              <p:tags r:id="rId10"/>
            </p:custDataLst>
          </p:nvPr>
        </p:nvGrpSpPr>
        <p:grpSpPr>
          <a:xfrm>
            <a:off x="0" y="0"/>
            <a:ext cx="12192000" cy="635000"/>
            <a:chOff x="0" y="0"/>
            <a:chExt cx="12192000" cy="635000"/>
          </a:xfrm>
        </p:grpSpPr>
        <p:sp>
          <p:nvSpPr>
            <p:cNvPr id="3"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GB">
                  <a:solidFill>
                    <a:srgbClr val="000000"/>
                  </a:solidFill>
                  <a:latin typeface="Microsoft Yahei"/>
                  <a:ea typeface="Microsoft Yahei"/>
                  <a:sym typeface="Microsoft Yahei"/>
                </a:rPr>
                <a:t>Poll</a:t>
              </a:r>
            </a:p>
          </p:txBody>
        </p:sp>
        <p:sp>
          <p:nvSpPr>
            <p:cNvPr id="2" name="TipText"/>
            <p:cNvSpPr txBox="1"/>
            <p:nvPr>
              <p:custDataLst>
                <p:tags r:id="rId15"/>
              </p:custDataLst>
            </p:nvPr>
          </p:nvSpPr>
          <p:spPr>
            <a:xfrm>
              <a:off x="1143000" y="109220"/>
              <a:ext cx="2286000" cy="508000"/>
            </a:xfrm>
            <a:prstGeom prst="rect">
              <a:avLst/>
            </a:prstGeom>
            <a:noFill/>
          </p:spPr>
          <p:txBody>
            <a:bodyPr vert="horz" wrap="none" rtlCol="0" anchor="ctr" anchorCtr="0">
              <a:noAutofit/>
            </a:bodyPr>
            <a:lstStyle/>
            <a:p>
              <a:r>
                <a:rPr lang="en-GB" sz="1400">
                  <a:solidFill>
                    <a:srgbClr val="808080"/>
                  </a:solidFill>
                  <a:latin typeface="Microsoft Yahei"/>
                  <a:ea typeface="Microsoft Yahei"/>
                  <a:sym typeface="Microsoft Yahei"/>
                </a:rPr>
                <a:t>1 answer(s) at most</a:t>
              </a:r>
            </a:p>
          </p:txBody>
        </p:sp>
      </p:grpSp>
      <p:pic>
        <p:nvPicPr>
          <p:cNvPr id="5" name="图片 4">
            <a:extLst>
              <a:ext uri="{FF2B5EF4-FFF2-40B4-BE49-F238E27FC236}">
                <a16:creationId xmlns:a16="http://schemas.microsoft.com/office/drawing/2014/main" id="{C0191544-F2ED-4CBB-BC69-ADAC6DDCFAED}"/>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585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7C3ED-4711-4DD6-B59D-99ADB993C73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Programming team developing our cafeteria system wants to know what units of implementation will be assigned with functional responsibilities. Which structures can help reason about that?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001C5FD-8053-435E-B6CD-E384A3C218A4}"/>
              </a:ext>
            </a:extLst>
          </p:cNvPr>
          <p:cNvSpPr txBox="1"/>
          <p:nvPr>
            <p:custDataLst>
              <p:tags r:id="rId3"/>
            </p:custDataLst>
          </p:nvPr>
        </p:nvSpPr>
        <p:spPr>
          <a:xfrm>
            <a:off x="2438400" y="2786062"/>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Module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94594BC-A39C-40FE-8D71-A697D48DC558}"/>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Component and connector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BD23E1F1-1FB1-491C-BD6E-DFA5A44DA937}"/>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Allocation structures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D33D855-E0A0-41D6-B036-BC673DFAF83F}"/>
              </a:ext>
            </a:extLst>
          </p:cNvPr>
          <p:cNvSpPr>
            <a:spLocks noChangeAspect="1"/>
          </p:cNvSpPr>
          <p:nvPr>
            <p:custDataLst>
              <p:tags r:id="rId6"/>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3E28AF0-714F-4916-B4FD-D0CE4622F906}"/>
              </a:ext>
            </a:extLst>
          </p:cNvPr>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474ABF6-6CF1-4F57-8E6B-838B266CF944}"/>
              </a:ext>
            </a:extLst>
          </p:cNvPr>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F32E2D3-359F-4EEC-A313-097F964E9C37}"/>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765FFFCA-83C8-49C2-B239-3C2638EDCB29}"/>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349D51C-2077-492D-83A8-9FB3E33F9D29}"/>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id="{F8DE1E41-469D-4547-8AC4-B162E0B4405A}"/>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id="{C1282D84-0C58-4E1B-BBBF-C2272675B098}"/>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FD4DD8D-934E-467E-A4FE-797AC7B42FA8}"/>
                </a:ext>
              </a:extLst>
            </p:cNvPr>
            <p:cNvSpPr txBox="1"/>
            <p:nvPr>
              <p:custDataLst>
                <p:tags r:id="rId15"/>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0191544-F2ED-4CBB-BC69-ADAC6DDCFAED}"/>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72345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Provide Insight</a:t>
            </a:r>
          </a:p>
        </p:txBody>
      </p:sp>
      <p:sp>
        <p:nvSpPr>
          <p:cNvPr id="3" name="Content Placeholder 2"/>
          <p:cNvSpPr>
            <a:spLocks noGrp="1"/>
          </p:cNvSpPr>
          <p:nvPr>
            <p:ph idx="1"/>
          </p:nvPr>
        </p:nvSpPr>
        <p:spPr/>
        <p:txBody>
          <a:bodyPr>
            <a:normAutofit/>
          </a:bodyPr>
          <a:lstStyle/>
          <a:p>
            <a:r>
              <a:rPr lang="en-US" dirty="0"/>
              <a:t>Each structure provides a perspective for reasoning about some of the relevant quality attributes.</a:t>
            </a:r>
          </a:p>
          <a:p>
            <a:r>
              <a:rPr lang="en-US" dirty="0"/>
              <a:t>For example:</a:t>
            </a:r>
          </a:p>
          <a:p>
            <a:pPr lvl="1"/>
            <a:r>
              <a:rPr lang="en-US" dirty="0"/>
              <a:t>The </a:t>
            </a:r>
            <a:r>
              <a:rPr lang="en-US" b="1" dirty="0"/>
              <a:t>module structure</a:t>
            </a:r>
            <a:r>
              <a:rPr lang="en-US" dirty="0"/>
              <a:t>, which embodies what modules use what other modules, is strongly tied to the ease with which a system can be extended.</a:t>
            </a:r>
          </a:p>
          <a:p>
            <a:pPr lvl="1"/>
            <a:r>
              <a:rPr lang="en-US" dirty="0"/>
              <a:t>The </a:t>
            </a:r>
            <a:r>
              <a:rPr lang="en-US" b="1" dirty="0"/>
              <a:t>concurrency structure</a:t>
            </a:r>
            <a:r>
              <a:rPr lang="en-US" dirty="0"/>
              <a:t> (belongs to the component-connector category), which embodies parallelism within the system, is strongly tied to the ease with which a system can be made free of deadlock and performance bottlenecks.</a:t>
            </a:r>
          </a:p>
          <a:p>
            <a:pPr lvl="1"/>
            <a:r>
              <a:rPr lang="en-US" dirty="0"/>
              <a:t>The </a:t>
            </a:r>
            <a:r>
              <a:rPr lang="en-US" b="1" dirty="0"/>
              <a:t>deployment structure </a:t>
            </a:r>
            <a:r>
              <a:rPr lang="en-US" dirty="0"/>
              <a:t>(belongs to the allocation category)</a:t>
            </a:r>
            <a:r>
              <a:rPr lang="en-US" b="1" dirty="0"/>
              <a:t> </a:t>
            </a:r>
            <a:r>
              <a:rPr lang="en-US" dirty="0"/>
              <a:t>is strongly tied to the achievement of performance, availability, and security goals.</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Software Architecture</a:t>
            </a:r>
            <a:endParaRPr lang="en-AU" dirty="0"/>
          </a:p>
        </p:txBody>
      </p:sp>
    </p:spTree>
    <p:extLst>
      <p:ext uri="{BB962C8B-B14F-4D97-AF65-F5344CB8AC3E}">
        <p14:creationId xmlns:p14="http://schemas.microsoft.com/office/powerpoint/2010/main" val="3824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1275-3D88-48E4-AC68-61DA966D73D5}"/>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B2357A58-5BBD-4B13-A4B8-8F05F2971348}"/>
              </a:ext>
            </a:extLst>
          </p:cNvPr>
          <p:cNvSpPr>
            <a:spLocks noGrp="1"/>
          </p:cNvSpPr>
          <p:nvPr>
            <p:ph idx="1"/>
          </p:nvPr>
        </p:nvSpPr>
        <p:spPr/>
        <p:txBody>
          <a:bodyPr>
            <a:normAutofit fontScale="92500" lnSpcReduction="20000"/>
          </a:bodyPr>
          <a:lstStyle/>
          <a:p>
            <a:r>
              <a:rPr lang="en-US" dirty="0"/>
              <a:t>Textbook</a:t>
            </a:r>
          </a:p>
          <a:p>
            <a:pPr lvl="1"/>
            <a:r>
              <a:rPr lang="en-US" dirty="0"/>
              <a:t>Chapter 1.2</a:t>
            </a:r>
          </a:p>
          <a:p>
            <a:pPr lvl="1"/>
            <a:r>
              <a:rPr lang="en-US" dirty="0"/>
              <a:t>Chapter 18</a:t>
            </a:r>
          </a:p>
          <a:p>
            <a:r>
              <a:rPr lang="en-GB" dirty="0"/>
              <a:t>Philippe </a:t>
            </a:r>
            <a:r>
              <a:rPr lang="en-GB" dirty="0" err="1"/>
              <a:t>Kruchten</a:t>
            </a:r>
            <a:r>
              <a:rPr lang="en-GB" dirty="0"/>
              <a:t>. 1995. The 4+1 View Model of Architecture. IEEE </a:t>
            </a:r>
            <a:r>
              <a:rPr lang="en-GB" dirty="0" err="1"/>
              <a:t>Softw</a:t>
            </a:r>
            <a:r>
              <a:rPr lang="en-GB" dirty="0"/>
              <a:t>. 12, 6 (November 1995), 42–50.</a:t>
            </a:r>
          </a:p>
          <a:p>
            <a:pPr lvl="1"/>
            <a:r>
              <a:rPr lang="en-GB" dirty="0"/>
              <a:t>4+1 is a view model used for describing the architecture of software-intensive systems, based on the use of multiple, concurrent views 	</a:t>
            </a:r>
          </a:p>
          <a:p>
            <a:r>
              <a:rPr lang="en-US" dirty="0">
                <a:hlinkClick r:id="rId2"/>
              </a:rPr>
              <a:t>https://www.iso.org/standard/74393.html</a:t>
            </a:r>
            <a:endParaRPr lang="en-US" dirty="0"/>
          </a:p>
          <a:p>
            <a:pPr lvl="1"/>
            <a:r>
              <a:rPr lang="en-GB" dirty="0">
                <a:solidFill>
                  <a:srgbClr val="111111"/>
                </a:solidFill>
                <a:latin typeface="Optima"/>
              </a:rPr>
              <a:t>the website for ISO/IEC/IEEE 42010:2022, Software, systems and enterprise — Architecture description, the latest edition of the original IEEE Std 1471:2000, Recommended Practice for Architectural Description of Software-intensive Systems. </a:t>
            </a:r>
          </a:p>
          <a:p>
            <a:pPr lvl="1"/>
            <a:r>
              <a:rPr lang="en-GB" dirty="0">
                <a:solidFill>
                  <a:srgbClr val="111111"/>
                </a:solidFill>
                <a:latin typeface="Optima"/>
              </a:rPr>
              <a:t>The standard provides core terms, definitions and relationships for the description of architectures, and specifies desired properties of an Architecture Description.</a:t>
            </a:r>
            <a:endParaRPr lang="en-US" dirty="0"/>
          </a:p>
        </p:txBody>
      </p:sp>
    </p:spTree>
    <p:extLst>
      <p:ext uri="{BB962C8B-B14F-4D97-AF65-F5344CB8AC3E}">
        <p14:creationId xmlns:p14="http://schemas.microsoft.com/office/powerpoint/2010/main" val="111357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217450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 definition from our textbook</a:t>
            </a:r>
          </a:p>
        </p:txBody>
      </p:sp>
      <p:sp>
        <p:nvSpPr>
          <p:cNvPr id="3" name="Content Placeholder 2"/>
          <p:cNvSpPr>
            <a:spLocks noGrp="1"/>
          </p:cNvSpPr>
          <p:nvPr>
            <p:ph idx="1"/>
          </p:nvPr>
        </p:nvSpPr>
        <p:spPr>
          <a:xfrm>
            <a:off x="826115" y="989939"/>
            <a:ext cx="10515600" cy="3782072"/>
          </a:xfrm>
        </p:spPr>
        <p:txBody>
          <a:bodyPr>
            <a:normAutofit/>
          </a:bodyPr>
          <a:lstStyle/>
          <a:p>
            <a:endParaRPr lang="en-US" sz="3600" i="1" dirty="0"/>
          </a:p>
          <a:p>
            <a:endParaRPr lang="en-US" sz="3600" i="1" dirty="0"/>
          </a:p>
          <a:p>
            <a:pPr marL="0" indent="0">
              <a:buNone/>
            </a:pPr>
            <a:r>
              <a:rPr lang="en-US" sz="3600" i="1" dirty="0"/>
              <a:t>The software architecture of a system is the </a:t>
            </a:r>
            <a:r>
              <a:rPr lang="en-US" sz="3600" i="1" dirty="0">
                <a:solidFill>
                  <a:srgbClr val="FF0000"/>
                </a:solidFill>
              </a:rPr>
              <a:t>set of structures </a:t>
            </a:r>
            <a:r>
              <a:rPr lang="en-US" sz="3600" i="1" dirty="0"/>
              <a:t>needed to reason about the system, which comprise software elements, relations among them, and properties of both.</a:t>
            </a:r>
          </a:p>
        </p:txBody>
      </p:sp>
    </p:spTree>
    <p:extLst>
      <p:ext uri="{BB962C8B-B14F-4D97-AF65-F5344CB8AC3E}">
        <p14:creationId xmlns:p14="http://schemas.microsoft.com/office/powerpoint/2010/main" val="336285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Is a Set of Software Structures </a:t>
            </a:r>
          </a:p>
        </p:txBody>
      </p:sp>
      <p:sp>
        <p:nvSpPr>
          <p:cNvPr id="3" name="Content Placeholder 2"/>
          <p:cNvSpPr>
            <a:spLocks noGrp="1"/>
          </p:cNvSpPr>
          <p:nvPr>
            <p:ph idx="1"/>
          </p:nvPr>
        </p:nvSpPr>
        <p:spPr/>
        <p:txBody>
          <a:bodyPr>
            <a:normAutofit/>
          </a:bodyPr>
          <a:lstStyle/>
          <a:p>
            <a:r>
              <a:rPr lang="en-US" dirty="0"/>
              <a:t>A structure is a set of elements held together by a relation. </a:t>
            </a:r>
          </a:p>
          <a:p>
            <a:r>
              <a:rPr lang="en-US" dirty="0"/>
              <a:t>Software systems are composed of many structures, and </a:t>
            </a:r>
            <a:r>
              <a:rPr lang="en-US" dirty="0">
                <a:solidFill>
                  <a:srgbClr val="FF0000"/>
                </a:solidFill>
              </a:rPr>
              <a:t>no single structure holds claim to being the  architecture</a:t>
            </a:r>
            <a:r>
              <a:rPr lang="en-US" dirty="0"/>
              <a:t>.</a:t>
            </a:r>
          </a:p>
          <a:p>
            <a:r>
              <a:rPr lang="en-US" dirty="0"/>
              <a:t>There are three important categories of architectural structures.</a:t>
            </a:r>
          </a:p>
          <a:p>
            <a:pPr marL="971550" lvl="1" indent="-514350">
              <a:buFont typeface="+mj-lt"/>
              <a:buAutoNum type="arabicPeriod"/>
            </a:pPr>
            <a:r>
              <a:rPr lang="en-US" dirty="0">
                <a:highlight>
                  <a:srgbClr val="FFFF00"/>
                </a:highlight>
              </a:rPr>
              <a:t>Module</a:t>
            </a:r>
          </a:p>
          <a:p>
            <a:pPr marL="971550" lvl="1" indent="-514350">
              <a:buFont typeface="+mj-lt"/>
              <a:buAutoNum type="arabicPeriod"/>
            </a:pPr>
            <a:r>
              <a:rPr lang="en-US" dirty="0">
                <a:highlight>
                  <a:srgbClr val="FFFF00"/>
                </a:highlight>
              </a:rPr>
              <a:t>Component and Connector</a:t>
            </a:r>
          </a:p>
          <a:p>
            <a:pPr marL="971550" lvl="1" indent="-514350">
              <a:buFont typeface="+mj-lt"/>
              <a:buAutoNum type="arabicPeriod"/>
            </a:pPr>
            <a:r>
              <a:rPr lang="en-US" dirty="0">
                <a:highlight>
                  <a:srgbClr val="FFFF00"/>
                </a:highlight>
              </a:rPr>
              <a:t>Allocation</a:t>
            </a:r>
          </a:p>
        </p:txBody>
      </p:sp>
    </p:spTree>
    <p:extLst>
      <p:ext uri="{BB962C8B-B14F-4D97-AF65-F5344CB8AC3E}">
        <p14:creationId xmlns:p14="http://schemas.microsoft.com/office/powerpoint/2010/main" val="429270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 definition from our textbook</a:t>
            </a:r>
          </a:p>
        </p:txBody>
      </p:sp>
      <p:sp>
        <p:nvSpPr>
          <p:cNvPr id="3" name="Content Placeholder 2"/>
          <p:cNvSpPr>
            <a:spLocks noGrp="1"/>
          </p:cNvSpPr>
          <p:nvPr>
            <p:ph idx="1"/>
          </p:nvPr>
        </p:nvSpPr>
        <p:spPr>
          <a:xfrm>
            <a:off x="826115" y="989939"/>
            <a:ext cx="10515600" cy="3782072"/>
          </a:xfrm>
        </p:spPr>
        <p:txBody>
          <a:bodyPr>
            <a:normAutofit/>
          </a:bodyPr>
          <a:lstStyle/>
          <a:p>
            <a:endParaRPr lang="en-US" sz="3600" i="1" dirty="0"/>
          </a:p>
          <a:p>
            <a:endParaRPr lang="en-US" sz="3600" i="1" dirty="0"/>
          </a:p>
          <a:p>
            <a:pPr marL="0" indent="0">
              <a:buNone/>
            </a:pPr>
            <a:r>
              <a:rPr lang="en-US" sz="3600" i="1" dirty="0"/>
              <a:t>The software architecture of a system is the set of </a:t>
            </a:r>
            <a:r>
              <a:rPr lang="en-US" sz="3600" i="1" dirty="0">
                <a:solidFill>
                  <a:srgbClr val="FF0000"/>
                </a:solidFill>
              </a:rPr>
              <a:t>structures needed to reason about the system</a:t>
            </a:r>
            <a:r>
              <a:rPr lang="en-US" sz="3600" i="1" dirty="0"/>
              <a:t>, which comprise software elements, relations among them, and properties of both.</a:t>
            </a:r>
          </a:p>
        </p:txBody>
      </p:sp>
    </p:spTree>
    <p:extLst>
      <p:ext uri="{BB962C8B-B14F-4D97-AF65-F5344CB8AC3E}">
        <p14:creationId xmlns:p14="http://schemas.microsoft.com/office/powerpoint/2010/main" val="159451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review</a:t>
            </a:r>
          </a:p>
        </p:txBody>
      </p:sp>
    </p:spTree>
    <p:extLst>
      <p:ext uri="{BB962C8B-B14F-4D97-AF65-F5344CB8AC3E}">
        <p14:creationId xmlns:p14="http://schemas.microsoft.com/office/powerpoint/2010/main" val="4000377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4976</TotalTime>
  <Words>1383</Words>
  <Application>Microsoft Office PowerPoint</Application>
  <PresentationFormat>宽屏</PresentationFormat>
  <Paragraphs>156</Paragraphs>
  <Slides>33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Optima</vt:lpstr>
      <vt:lpstr>Microsoft Yahei</vt:lpstr>
      <vt:lpstr>Arial</vt:lpstr>
      <vt:lpstr>Calibri</vt:lpstr>
      <vt:lpstr>Calibri Light</vt:lpstr>
      <vt:lpstr>Office Theme</vt:lpstr>
      <vt:lpstr>COMP3028  Software Architecture</vt:lpstr>
      <vt:lpstr>Software Architecture</vt:lpstr>
      <vt:lpstr>Intended Learning Outcomes</vt:lpstr>
      <vt:lpstr>Materials</vt:lpstr>
      <vt:lpstr>Review</vt:lpstr>
      <vt:lpstr>Software Architecture – definition from our textbook</vt:lpstr>
      <vt:lpstr>Architecture Is a Set of Software Structures </vt:lpstr>
      <vt:lpstr>Software Architecture – definition from our textbook</vt:lpstr>
      <vt:lpstr>End of review</vt:lpstr>
      <vt:lpstr>PowerPoint 演示文稿</vt:lpstr>
      <vt:lpstr>Which Structures are Architectural?</vt:lpstr>
      <vt:lpstr>Structures and views – stakeholder perspective</vt:lpstr>
      <vt:lpstr>Physiological Structures</vt:lpstr>
      <vt:lpstr>Physiological Structures</vt:lpstr>
      <vt:lpstr>Architecture Is a Set of Software Structures </vt:lpstr>
      <vt:lpstr>Which Structures are Architectural?</vt:lpstr>
      <vt:lpstr>Stakeholder</vt:lpstr>
      <vt:lpstr>Definition of a stakeholder in the  ISO/IEC/IEEE 42010:2022 standard</vt:lpstr>
      <vt:lpstr>PowerPoint 演示文稿</vt:lpstr>
      <vt:lpstr>PowerPoint 演示文稿</vt:lpstr>
      <vt:lpstr>PowerPoint 演示文稿</vt:lpstr>
      <vt:lpstr>PowerPoint 演示文稿</vt:lpstr>
      <vt:lpstr>Stakeholder perspectives</vt:lpstr>
      <vt:lpstr>Stakeholder concerns</vt:lpstr>
      <vt:lpstr>Concerns examples</vt:lpstr>
      <vt:lpstr>Which Structures are Architectural?</vt:lpstr>
      <vt:lpstr>Architecture Is a Set of Software Structures </vt:lpstr>
      <vt:lpstr>Module Structures</vt:lpstr>
      <vt:lpstr>Component-and-connector Structures</vt:lpstr>
      <vt:lpstr>Allocation Structures</vt:lpstr>
      <vt:lpstr>PowerPoint 演示文稿</vt:lpstr>
      <vt:lpstr>PowerPoint 演示文稿</vt:lpstr>
      <vt:lpstr>Structures Provide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COMP3028_Spring2023_Architectural structures and views_part 1</dc:title>
  <dc:creator>Joanna Siebert</dc:creator>
  <cp:lastModifiedBy>刘玄昊</cp:lastModifiedBy>
  <cp:revision>262</cp:revision>
  <cp:lastPrinted>2023-02-23T06:49:27Z</cp:lastPrinted>
  <dcterms:created xsi:type="dcterms:W3CDTF">2020-03-15T08:11:10Z</dcterms:created>
  <dcterms:modified xsi:type="dcterms:W3CDTF">2023-04-19T15:15:18Z</dcterms:modified>
</cp:coreProperties>
</file>