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handoutMasterIdLst>
    <p:handoutMasterId r:id="rId112"/>
  </p:handoutMasterIdLst>
  <p:sldIdLst>
    <p:sldId id="786" r:id="rId2"/>
    <p:sldId id="853" r:id="rId3"/>
    <p:sldId id="1100" r:id="rId4"/>
    <p:sldId id="1101" r:id="rId5"/>
    <p:sldId id="1283" r:id="rId6"/>
    <p:sldId id="1466" r:id="rId7"/>
    <p:sldId id="1457" r:id="rId8"/>
    <p:sldId id="1464" r:id="rId9"/>
    <p:sldId id="1298" r:id="rId10"/>
    <p:sldId id="1467" r:id="rId11"/>
    <p:sldId id="1461" r:id="rId12"/>
    <p:sldId id="1463" r:id="rId13"/>
    <p:sldId id="1110" r:id="rId14"/>
    <p:sldId id="1312" r:id="rId15"/>
    <p:sldId id="1308" r:id="rId16"/>
    <p:sldId id="1309" r:id="rId17"/>
    <p:sldId id="1310" r:id="rId18"/>
    <p:sldId id="1116" r:id="rId19"/>
    <p:sldId id="1468" r:id="rId20"/>
    <p:sldId id="1458" r:id="rId21"/>
    <p:sldId id="1459" r:id="rId22"/>
    <p:sldId id="1469" r:id="rId23"/>
    <p:sldId id="1112" r:id="rId24"/>
    <p:sldId id="1113" r:id="rId25"/>
    <p:sldId id="1114" r:id="rId26"/>
    <p:sldId id="1115" r:id="rId27"/>
    <p:sldId id="1117" r:id="rId28"/>
    <p:sldId id="1118" r:id="rId29"/>
    <p:sldId id="1162" r:id="rId30"/>
    <p:sldId id="1119" r:id="rId31"/>
    <p:sldId id="1120" r:id="rId32"/>
    <p:sldId id="1163" r:id="rId33"/>
    <p:sldId id="1121" r:id="rId34"/>
    <p:sldId id="1122" r:id="rId35"/>
    <p:sldId id="1164" r:id="rId36"/>
    <p:sldId id="1313" r:id="rId37"/>
    <p:sldId id="1314" r:id="rId38"/>
    <p:sldId id="1123" r:id="rId39"/>
    <p:sldId id="1124" r:id="rId40"/>
    <p:sldId id="1315" r:id="rId41"/>
    <p:sldId id="1125" r:id="rId42"/>
    <p:sldId id="1126" r:id="rId43"/>
    <p:sldId id="1316" r:id="rId44"/>
    <p:sldId id="1127" r:id="rId45"/>
    <p:sldId id="1128" r:id="rId46"/>
    <p:sldId id="1317" r:id="rId47"/>
    <p:sldId id="1129" r:id="rId48"/>
    <p:sldId id="1318" r:id="rId49"/>
    <p:sldId id="1130" r:id="rId50"/>
    <p:sldId id="1131" r:id="rId51"/>
    <p:sldId id="1132" r:id="rId52"/>
    <p:sldId id="1133" r:id="rId53"/>
    <p:sldId id="1134" r:id="rId54"/>
    <p:sldId id="1135" r:id="rId55"/>
    <p:sldId id="1136" r:id="rId56"/>
    <p:sldId id="1137" r:id="rId57"/>
    <p:sldId id="1377" r:id="rId58"/>
    <p:sldId id="1378" r:id="rId59"/>
    <p:sldId id="1375" r:id="rId60"/>
    <p:sldId id="1138" r:id="rId61"/>
    <p:sldId id="1139" r:id="rId62"/>
    <p:sldId id="1143" r:id="rId63"/>
    <p:sldId id="1319" r:id="rId64"/>
    <p:sldId id="1144" r:id="rId65"/>
    <p:sldId id="1145" r:id="rId66"/>
    <p:sldId id="1146" r:id="rId67"/>
    <p:sldId id="1379" r:id="rId68"/>
    <p:sldId id="1380" r:id="rId69"/>
    <p:sldId id="1381" r:id="rId70"/>
    <p:sldId id="1489" r:id="rId71"/>
    <p:sldId id="1490" r:id="rId72"/>
    <p:sldId id="1491" r:id="rId73"/>
    <p:sldId id="1478" r:id="rId74"/>
    <p:sldId id="1492" r:id="rId75"/>
    <p:sldId id="1477" r:id="rId76"/>
    <p:sldId id="1481" r:id="rId77"/>
    <p:sldId id="1482" r:id="rId78"/>
    <p:sldId id="1480" r:id="rId79"/>
    <p:sldId id="1483" r:id="rId80"/>
    <p:sldId id="1485" r:id="rId81"/>
    <p:sldId id="1476" r:id="rId82"/>
    <p:sldId id="1486" r:id="rId83"/>
    <p:sldId id="1493" r:id="rId84"/>
    <p:sldId id="1473" r:id="rId85"/>
    <p:sldId id="1488" r:id="rId86"/>
    <p:sldId id="1495" r:id="rId87"/>
    <p:sldId id="1494" r:id="rId88"/>
    <p:sldId id="1474" r:id="rId89"/>
    <p:sldId id="1470" r:id="rId90"/>
    <p:sldId id="1496" r:id="rId91"/>
    <p:sldId id="1498" r:id="rId92"/>
    <p:sldId id="1499" r:id="rId93"/>
    <p:sldId id="1500" r:id="rId94"/>
    <p:sldId id="1501" r:id="rId95"/>
    <p:sldId id="1148" r:id="rId96"/>
    <p:sldId id="1149" r:id="rId97"/>
    <p:sldId id="1150" r:id="rId98"/>
    <p:sldId id="1151" r:id="rId99"/>
    <p:sldId id="1152" r:id="rId100"/>
    <p:sldId id="1503" r:id="rId101"/>
    <p:sldId id="1153" r:id="rId102"/>
    <p:sldId id="1154" r:id="rId103"/>
    <p:sldId id="1155" r:id="rId104"/>
    <p:sldId id="1156" r:id="rId105"/>
    <p:sldId id="1157" r:id="rId106"/>
    <p:sldId id="1158" r:id="rId107"/>
    <p:sldId id="1159" r:id="rId108"/>
    <p:sldId id="1160" r:id="rId109"/>
    <p:sldId id="1382" r:id="rId110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356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2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35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35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35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96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35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15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15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 of web service: soap, xml and 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38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jp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5.tmp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4.jp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5.tmp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6.png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5.tmp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6.png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image" Target="../media/image5.tmp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7.png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image" Target="../media/image5.tmp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7.png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standard/74393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reu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reu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5.tmp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12.tiff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5.tmp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12.tif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nf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26" y="2131454"/>
            <a:ext cx="5444790" cy="29899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68964" y="3020830"/>
            <a:ext cx="1446122" cy="523666"/>
          </a:xfrm>
          <a:prstGeom prst="ellipse">
            <a:avLst/>
          </a:prstGeom>
          <a:solidFill>
            <a:srgbClr val="7030A0">
              <a:alpha val="2000"/>
            </a:srgb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649235" y="2767089"/>
            <a:ext cx="959605" cy="582871"/>
          </a:xfrm>
          <a:prstGeom prst="ellipse">
            <a:avLst/>
          </a:prstGeom>
          <a:solidFill>
            <a:srgbClr val="FF0000">
              <a:alpha val="2000"/>
            </a:srgb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459759" y="190698"/>
            <a:ext cx="7378207" cy="138499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The software architecture of a system is the set of structures  that supports </a:t>
            </a:r>
            <a:r>
              <a:rPr lang="en-GB" sz="2800" dirty="0">
                <a:highlight>
                  <a:srgbClr val="FFFF00"/>
                </a:highlight>
              </a:rPr>
              <a:t>reasoning</a:t>
            </a:r>
            <a:r>
              <a:rPr lang="en-GB" sz="2800" dirty="0"/>
              <a:t> about the system and the system’s properties.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849" y="161468"/>
            <a:ext cx="2621329" cy="1815882"/>
          </a:xfrm>
          <a:prstGeom prst="rect">
            <a:avLst/>
          </a:prstGeom>
          <a:solidFill>
            <a:srgbClr val="00B050">
              <a:alpha val="18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Software systems are composed of many structures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6515" y="5573196"/>
            <a:ext cx="10213453" cy="954107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The reasoning should be about an attribute of the system that is </a:t>
            </a:r>
            <a:r>
              <a:rPr lang="en-US" sz="2800" dirty="0">
                <a:highlight>
                  <a:srgbClr val="FFFF00"/>
                </a:highlight>
              </a:rPr>
              <a:t>important to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some stakeholder</a:t>
            </a:r>
            <a:r>
              <a:rPr lang="en-US" sz="2800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13" name="Oval 12"/>
          <p:cNvSpPr/>
          <p:nvPr/>
        </p:nvSpPr>
        <p:spPr>
          <a:xfrm>
            <a:off x="7649234" y="3663201"/>
            <a:ext cx="959605" cy="582871"/>
          </a:xfrm>
          <a:prstGeom prst="ellipse">
            <a:avLst/>
          </a:prstGeom>
          <a:solidFill>
            <a:srgbClr val="FFFF00">
              <a:alpha val="2000"/>
            </a:srgbClr>
          </a:solidFill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69888" y="2443761"/>
            <a:ext cx="2811679" cy="2677656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There are often multiple stakeholder </a:t>
            </a:r>
            <a:r>
              <a:rPr lang="en-GB" sz="2800" dirty="0">
                <a:highlight>
                  <a:srgbClr val="FFFF00"/>
                </a:highlight>
              </a:rPr>
              <a:t>perspectives</a:t>
            </a:r>
            <a:r>
              <a:rPr lang="en-GB" sz="2800" dirty="0"/>
              <a:t> on any software system </a:t>
            </a:r>
          </a:p>
        </p:txBody>
      </p:sp>
      <p:sp>
        <p:nvSpPr>
          <p:cNvPr id="2" name="Rectangle 1"/>
          <p:cNvSpPr/>
          <p:nvPr/>
        </p:nvSpPr>
        <p:spPr>
          <a:xfrm>
            <a:off x="9153020" y="2889620"/>
            <a:ext cx="2742238" cy="1384995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Each perspective results in one or more </a:t>
            </a:r>
            <a:r>
              <a:rPr lang="en-GB" sz="2800" dirty="0">
                <a:highlight>
                  <a:srgbClr val="FFFF00"/>
                </a:highlight>
              </a:rPr>
              <a:t>concerns </a:t>
            </a:r>
          </a:p>
        </p:txBody>
      </p:sp>
    </p:spTree>
    <p:extLst>
      <p:ext uri="{BB962C8B-B14F-4D97-AF65-F5344CB8AC3E}">
        <p14:creationId xmlns:p14="http://schemas.microsoft.com/office/powerpoint/2010/main" val="341675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views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Informal:</a:t>
            </a:r>
          </a:p>
          <a:p>
            <a:pPr lvl="1"/>
            <a:r>
              <a:rPr lang="en-GB" sz="3200" dirty="0"/>
              <a:t>box-and-line drawings (Nesting can represent “is part of” relations)</a:t>
            </a:r>
          </a:p>
          <a:p>
            <a:pPr lvl="1"/>
            <a:r>
              <a:rPr lang="en-GB" sz="3200" dirty="0"/>
              <a:t>tables or lists (indenting can represent “is part of”)</a:t>
            </a:r>
          </a:p>
          <a:p>
            <a:r>
              <a:rPr lang="en-GB" sz="3600" dirty="0"/>
              <a:t>Semi-formal:</a:t>
            </a:r>
          </a:p>
          <a:p>
            <a:pPr lvl="1"/>
            <a:r>
              <a:rPr lang="en-GB" sz="3200" dirty="0"/>
              <a:t>UML class diagrams and package diagrams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562091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C&amp;C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ighlight>
                  <a:srgbClr val="FFFF00"/>
                </a:highlight>
              </a:rPr>
              <a:t>Elements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Components</a:t>
            </a:r>
            <a:r>
              <a:rPr lang="en-US" i="1" dirty="0"/>
              <a:t>.</a:t>
            </a:r>
            <a:r>
              <a:rPr lang="en-US" dirty="0"/>
              <a:t> Principal processing units and data stores. A component has a set of </a:t>
            </a:r>
            <a:r>
              <a:rPr lang="en-US" i="1" dirty="0"/>
              <a:t>ports</a:t>
            </a:r>
            <a:r>
              <a:rPr lang="en-US" dirty="0"/>
              <a:t> through which it interacts with other components (via connectors).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Connectors</a:t>
            </a:r>
            <a:r>
              <a:rPr lang="en-US" dirty="0"/>
              <a:t>. Pathways of interaction between components. Connectors have a set of roles (interfaces) that indicate how components may use a connector </a:t>
            </a:r>
            <a:r>
              <a:rPr lang="en-US" dirty="0">
                <a:solidFill>
                  <a:srgbClr val="FF0000"/>
                </a:solidFill>
              </a:rPr>
              <a:t>in interactions</a:t>
            </a:r>
            <a:r>
              <a:rPr lang="en-US" dirty="0"/>
              <a:t>. </a:t>
            </a:r>
          </a:p>
          <a:p>
            <a:r>
              <a:rPr lang="en-US" dirty="0">
                <a:highlight>
                  <a:srgbClr val="FFFF00"/>
                </a:highlight>
              </a:rPr>
              <a:t>Relations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Attachments</a:t>
            </a:r>
            <a:r>
              <a:rPr lang="en-US" dirty="0"/>
              <a:t>. Component ports are associated with connector roles to yield a graph of components and connectors</a:t>
            </a:r>
            <a:r>
              <a:rPr lang="en-US" i="1" dirty="0"/>
              <a:t>.</a:t>
            </a: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Interface delegation</a:t>
            </a:r>
            <a:r>
              <a:rPr lang="en-US" i="1" dirty="0"/>
              <a:t>.</a:t>
            </a:r>
            <a:r>
              <a:rPr lang="en-US" dirty="0"/>
              <a:t> In some situations component ports are associated with one or more ports in an “internal” </a:t>
            </a:r>
            <a:r>
              <a:rPr lang="en-US" dirty="0" err="1"/>
              <a:t>subarchitecture</a:t>
            </a:r>
            <a:r>
              <a:rPr lang="en-US" dirty="0"/>
              <a:t>. The case is similar for the roles of a connector </a:t>
            </a:r>
          </a:p>
        </p:txBody>
      </p:sp>
    </p:spTree>
    <p:extLst>
      <p:ext uri="{BB962C8B-B14F-4D97-AF65-F5344CB8AC3E}">
        <p14:creationId xmlns:p14="http://schemas.microsoft.com/office/powerpoint/2010/main" val="12728684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C&amp;C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Constraints</a:t>
            </a:r>
          </a:p>
          <a:p>
            <a:pPr lvl="1"/>
            <a:r>
              <a:rPr lang="en-US" dirty="0"/>
              <a:t>Components can only be attached to connectors, not directly to other components.</a:t>
            </a:r>
          </a:p>
          <a:p>
            <a:pPr lvl="1"/>
            <a:r>
              <a:rPr lang="en-US" dirty="0"/>
              <a:t>Connectors can only be attached to components, not directly to other connectors.</a:t>
            </a:r>
          </a:p>
          <a:p>
            <a:pPr lvl="1"/>
            <a:r>
              <a:rPr lang="en-US" dirty="0"/>
              <a:t>Attachments can only be made between compatible ports and roles.</a:t>
            </a:r>
          </a:p>
          <a:p>
            <a:pPr lvl="1"/>
            <a:r>
              <a:rPr lang="en-US" dirty="0"/>
              <a:t>Interface delegation can only be defined between two compatible ports (or two compatible roles).</a:t>
            </a:r>
          </a:p>
          <a:p>
            <a:pPr lvl="1"/>
            <a:r>
              <a:rPr lang="en-US" dirty="0"/>
              <a:t>Connectors cannot appear in isolation; a connector must be attached to a component.</a:t>
            </a:r>
          </a:p>
          <a:p>
            <a:r>
              <a:rPr lang="en-US" dirty="0">
                <a:highlight>
                  <a:srgbClr val="FFFF00"/>
                </a:highlight>
              </a:rPr>
              <a:t>Usage</a:t>
            </a:r>
          </a:p>
          <a:p>
            <a:pPr lvl="1"/>
            <a:r>
              <a:rPr lang="en-US" dirty="0"/>
              <a:t>Show how the system works.</a:t>
            </a:r>
          </a:p>
          <a:p>
            <a:pPr lvl="1"/>
            <a:r>
              <a:rPr lang="en-US" dirty="0"/>
              <a:t>Guide development by specifying structure and behavior of runtime elements.</a:t>
            </a:r>
          </a:p>
          <a:p>
            <a:pPr lvl="1"/>
            <a:r>
              <a:rPr lang="en-US" dirty="0"/>
              <a:t>Help reason about runtime system quality attributes, such as performance and availability.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365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for C&amp;C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components are good match for C&amp;C components.</a:t>
            </a:r>
          </a:p>
        </p:txBody>
      </p:sp>
      <p:pic>
        <p:nvPicPr>
          <p:cNvPr id="5" name="Picture 4" descr="um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924944"/>
            <a:ext cx="7010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45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for C&amp;C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00" dirty="0"/>
              <a:t>UML connectors are not rich enough to represent many C&amp;C connectors.  </a:t>
            </a:r>
          </a:p>
          <a:p>
            <a:pPr lvl="1"/>
            <a:r>
              <a:rPr lang="en-US" sz="3200" dirty="0"/>
              <a:t>UML connectors cannot have substructure, attributes, or behavioral descriptions. </a:t>
            </a:r>
          </a:p>
          <a:p>
            <a:r>
              <a:rPr lang="en-US" sz="3800" dirty="0"/>
              <a:t>Represent a “simple” C&amp;C connector using a UML connector—a line. </a:t>
            </a:r>
          </a:p>
          <a:p>
            <a:pPr lvl="1"/>
            <a:r>
              <a:rPr lang="en-US" sz="3200" dirty="0"/>
              <a:t>Many commonly used C&amp;C connectors have well-known, application-independent semantics and implementations, such as function calls or data read operations. </a:t>
            </a:r>
          </a:p>
          <a:p>
            <a:pPr lvl="1"/>
            <a:r>
              <a:rPr lang="en-US" sz="3200" dirty="0"/>
              <a:t>You can use a stereotype to denote the type of connector. </a:t>
            </a:r>
          </a:p>
          <a:p>
            <a:r>
              <a:rPr lang="en-US" sz="3800" dirty="0"/>
              <a:t>Connector roles cannot be explicitly represented with a UML connector.</a:t>
            </a:r>
          </a:p>
          <a:p>
            <a:pPr lvl="1"/>
            <a:r>
              <a:rPr lang="en-US" sz="3200" dirty="0"/>
              <a:t>The UML connector element does not allow the inclusion of interfaces.</a:t>
            </a:r>
          </a:p>
          <a:p>
            <a:pPr lvl="1"/>
            <a:r>
              <a:rPr lang="en-US" sz="3200" dirty="0"/>
              <a:t>Label the connector ends and use these labels to identify role descriptions that must be documented elsewhere.</a:t>
            </a:r>
          </a:p>
          <a:p>
            <a:r>
              <a:rPr lang="en-US" sz="3800" dirty="0"/>
              <a:t>Represent a “rich” C&amp;C connector using a UML component, or by annotating a line UML connector with a tag that explains the meaning of the complex connector.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361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Allocation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Elements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Software 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environmental element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software element has properties that are </a:t>
            </a:r>
            <a:r>
              <a:rPr lang="en-US" i="1" dirty="0"/>
              <a:t>required</a:t>
            </a:r>
            <a:r>
              <a:rPr lang="en-US" dirty="0"/>
              <a:t> of the environment. </a:t>
            </a:r>
          </a:p>
          <a:p>
            <a:pPr lvl="1"/>
            <a:r>
              <a:rPr lang="en-US" dirty="0"/>
              <a:t>An environmental element has properties that are </a:t>
            </a:r>
            <a:r>
              <a:rPr lang="en-US" i="1" dirty="0"/>
              <a:t>provided</a:t>
            </a:r>
            <a:r>
              <a:rPr lang="en-US" dirty="0"/>
              <a:t> to the software.</a:t>
            </a:r>
          </a:p>
          <a:p>
            <a:r>
              <a:rPr lang="en-US" dirty="0">
                <a:highlight>
                  <a:srgbClr val="FFFF00"/>
                </a:highlight>
              </a:rPr>
              <a:t>Relations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Allocated to</a:t>
            </a:r>
            <a:r>
              <a:rPr lang="en-US" dirty="0"/>
              <a:t>. A software element is mapped (allocated to) an environmental element. Properties are dependent on the particular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77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Allocation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Varies by view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Reasoning about performance, availability, security, and safety. </a:t>
            </a:r>
          </a:p>
          <a:p>
            <a:pPr lvl="1"/>
            <a:r>
              <a:rPr lang="en-US" dirty="0"/>
              <a:t>Reasoning about distributed development and allocation of work to teams. </a:t>
            </a:r>
          </a:p>
          <a:p>
            <a:pPr lvl="1"/>
            <a:r>
              <a:rPr lang="en-US" dirty="0"/>
              <a:t>Reasoning about concurrent access to software versions. </a:t>
            </a:r>
          </a:p>
          <a:p>
            <a:pPr lvl="1"/>
            <a:r>
              <a:rPr lang="en-US" dirty="0"/>
              <a:t>Reasoning about the form and mechanisms of system installation.</a:t>
            </a:r>
            <a:r>
              <a:rPr lang="x-none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082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quality view</a:t>
            </a:r>
            <a:r>
              <a:rPr lang="en-US" dirty="0"/>
              <a:t> can be tailored for specific stakeholders or to address specific concerns. </a:t>
            </a:r>
          </a:p>
          <a:p>
            <a:r>
              <a:rPr lang="en-US" dirty="0"/>
              <a:t>A quality view is formed by extracting the relevant pieces of structural views and packaging them together.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23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Views: 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i="1" dirty="0"/>
              <a:t>Security view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Show the components that have some security role or responsibility, how those components communicate, any data repositories for security information, and repositories that are of security interest. </a:t>
            </a:r>
          </a:p>
          <a:p>
            <a:pPr lvl="1"/>
            <a:r>
              <a:rPr lang="en-US" dirty="0"/>
              <a:t>The view’s context information would show other security measures (such as physical security) in the system’s environment. </a:t>
            </a:r>
          </a:p>
          <a:p>
            <a:pPr lvl="1"/>
            <a:r>
              <a:rPr lang="en-US" dirty="0"/>
              <a:t>The behavior part of a security view</a:t>
            </a:r>
          </a:p>
          <a:p>
            <a:pPr lvl="2"/>
            <a:r>
              <a:rPr lang="en-US" sz="2400" dirty="0"/>
              <a:t>Show how the operation of security protocols and where and how humans interact with the security elements.</a:t>
            </a:r>
          </a:p>
          <a:p>
            <a:pPr lvl="2"/>
            <a:r>
              <a:rPr lang="en-US" sz="2400" dirty="0"/>
              <a:t>Capture how the system would respond to specific threats and vulnerabilities.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55582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Views: 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7000" i="1" dirty="0"/>
              <a:t>Communications view</a:t>
            </a:r>
            <a:r>
              <a:rPr lang="en-US" sz="7000" dirty="0"/>
              <a:t> </a:t>
            </a:r>
          </a:p>
          <a:p>
            <a:pPr lvl="1"/>
            <a:r>
              <a:rPr lang="en-US" sz="5500" dirty="0"/>
              <a:t>Especially helpful for systems that are globally dispersed and heterogeneous. </a:t>
            </a:r>
          </a:p>
          <a:p>
            <a:pPr lvl="1"/>
            <a:r>
              <a:rPr lang="en-US" sz="5500" dirty="0"/>
              <a:t>Show all of the component-to-component channels, the various network channels, quality-of-service parameter values, and areas of concurrency. </a:t>
            </a:r>
          </a:p>
          <a:p>
            <a:pPr lvl="1"/>
            <a:r>
              <a:rPr lang="en-US" sz="5500" dirty="0"/>
              <a:t>Used to analyze certain kinds of performance and reliability (such as deadlock or race condition detection). </a:t>
            </a:r>
          </a:p>
          <a:p>
            <a:pPr lvl="1"/>
            <a:r>
              <a:rPr lang="en-US" sz="5500" dirty="0"/>
              <a:t>The behavior part of this view could show (for example) how network bandwidth is dynamically allocated.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7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6917"/>
            <a:ext cx="12209556" cy="208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SH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9"/>
          <a:stretch/>
        </p:blipFill>
        <p:spPr>
          <a:xfrm>
            <a:off x="7080442" y="220148"/>
            <a:ext cx="5209093" cy="3770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569593"/>
            <a:ext cx="7758176" cy="4351338"/>
          </a:xfrm>
        </p:spPr>
        <p:txBody>
          <a:bodyPr>
            <a:normAutofit/>
          </a:bodyPr>
          <a:lstStyle/>
          <a:p>
            <a:r>
              <a:rPr lang="en-GB" dirty="0"/>
              <a:t>Concerns are matters of interest or importance to one or more stakeholders</a:t>
            </a:r>
          </a:p>
          <a:p>
            <a:r>
              <a:rPr lang="en-GB" dirty="0"/>
              <a:t>A concern can be shared by one or more stakeholders</a:t>
            </a:r>
          </a:p>
          <a:p>
            <a:r>
              <a:rPr lang="en-GB" dirty="0"/>
              <a:t>A stakeholder can hold more than one concern</a:t>
            </a:r>
          </a:p>
          <a:p>
            <a:pPr lvl="1"/>
            <a:r>
              <a:rPr lang="en-GB" dirty="0"/>
              <a:t>How is the system maintained?</a:t>
            </a:r>
          </a:p>
          <a:p>
            <a:pPr lvl="1"/>
            <a:r>
              <a:rPr lang="en-GB" dirty="0"/>
              <a:t>What system behaviours are safety-critical?</a:t>
            </a:r>
          </a:p>
          <a:p>
            <a:pPr lvl="1"/>
            <a:r>
              <a:rPr lang="en-GB" dirty="0"/>
              <a:t>What is the cost to operate?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6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nf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26" y="2131454"/>
            <a:ext cx="5444790" cy="29899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68964" y="3020830"/>
            <a:ext cx="1446122" cy="523666"/>
          </a:xfrm>
          <a:prstGeom prst="ellipse">
            <a:avLst/>
          </a:prstGeom>
          <a:solidFill>
            <a:srgbClr val="7030A0">
              <a:alpha val="2000"/>
            </a:srgb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649235" y="2767089"/>
            <a:ext cx="959605" cy="582871"/>
          </a:xfrm>
          <a:prstGeom prst="ellipse">
            <a:avLst/>
          </a:prstGeom>
          <a:solidFill>
            <a:srgbClr val="FF0000">
              <a:alpha val="2000"/>
            </a:srgb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459759" y="190698"/>
            <a:ext cx="7378207" cy="138499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The software architecture of a system is the set of structures  that supports </a:t>
            </a:r>
            <a:r>
              <a:rPr lang="en-GB" sz="2800" dirty="0">
                <a:highlight>
                  <a:srgbClr val="FFFF00"/>
                </a:highlight>
              </a:rPr>
              <a:t>reasoning</a:t>
            </a:r>
            <a:r>
              <a:rPr lang="en-GB" sz="2800" dirty="0"/>
              <a:t> about the system and the system’s properties.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849" y="161468"/>
            <a:ext cx="2621329" cy="1815882"/>
          </a:xfrm>
          <a:prstGeom prst="rect">
            <a:avLst/>
          </a:prstGeom>
          <a:solidFill>
            <a:srgbClr val="00B050">
              <a:alpha val="18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Software systems are composed of many structures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6515" y="5573196"/>
            <a:ext cx="10213453" cy="954107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The reasoning should be about an attribute of the system that is </a:t>
            </a:r>
            <a:r>
              <a:rPr lang="en-US" sz="2800" dirty="0">
                <a:highlight>
                  <a:srgbClr val="FFFF00"/>
                </a:highlight>
              </a:rPr>
              <a:t>important to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some stakeholder</a:t>
            </a:r>
            <a:r>
              <a:rPr lang="en-US" sz="2800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13" name="Oval 12"/>
          <p:cNvSpPr/>
          <p:nvPr/>
        </p:nvSpPr>
        <p:spPr>
          <a:xfrm>
            <a:off x="7649234" y="3663201"/>
            <a:ext cx="959605" cy="582871"/>
          </a:xfrm>
          <a:prstGeom prst="ellipse">
            <a:avLst/>
          </a:prstGeom>
          <a:solidFill>
            <a:srgbClr val="FFFF00">
              <a:alpha val="2000"/>
            </a:srgbClr>
          </a:solidFill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69888" y="2443761"/>
            <a:ext cx="2811679" cy="2677656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There are often multiple stakeholder </a:t>
            </a:r>
            <a:r>
              <a:rPr lang="en-GB" sz="2800" dirty="0">
                <a:highlight>
                  <a:srgbClr val="FFFF00"/>
                </a:highlight>
              </a:rPr>
              <a:t>perspectives</a:t>
            </a:r>
            <a:r>
              <a:rPr lang="en-GB" sz="2800" dirty="0"/>
              <a:t> on any software system </a:t>
            </a:r>
          </a:p>
        </p:txBody>
      </p:sp>
      <p:sp>
        <p:nvSpPr>
          <p:cNvPr id="2" name="Rectangle 1"/>
          <p:cNvSpPr/>
          <p:nvPr/>
        </p:nvSpPr>
        <p:spPr>
          <a:xfrm>
            <a:off x="9153020" y="2889620"/>
            <a:ext cx="2742238" cy="1384995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Each perspective results in one or more </a:t>
            </a:r>
            <a:r>
              <a:rPr lang="en-GB" sz="2800" dirty="0">
                <a:highlight>
                  <a:srgbClr val="FFFF00"/>
                </a:highlight>
              </a:rPr>
              <a:t>concerns </a:t>
            </a:r>
          </a:p>
        </p:txBody>
      </p:sp>
    </p:spTree>
    <p:extLst>
      <p:ext uri="{BB962C8B-B14F-4D97-AF65-F5344CB8AC3E}">
        <p14:creationId xmlns:p14="http://schemas.microsoft.com/office/powerpoint/2010/main" val="10459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Structures are Architectural?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reasoning should be about an attribute of the system that is </a:t>
            </a:r>
            <a:r>
              <a:rPr lang="en-US" dirty="0">
                <a:highlight>
                  <a:srgbClr val="FFFF00"/>
                </a:highlight>
              </a:rPr>
              <a:t>important to some stakeholder. </a:t>
            </a:r>
          </a:p>
          <a:p>
            <a:r>
              <a:rPr lang="en-US" dirty="0"/>
              <a:t>These include </a:t>
            </a:r>
          </a:p>
          <a:p>
            <a:pPr lvl="1"/>
            <a:r>
              <a:rPr lang="en-US" dirty="0"/>
              <a:t>functionality achieved by the system</a:t>
            </a:r>
          </a:p>
          <a:p>
            <a:pPr lvl="1"/>
            <a:r>
              <a:rPr lang="en-US" dirty="0"/>
              <a:t>the availability of the system in the face of faults</a:t>
            </a:r>
          </a:p>
          <a:p>
            <a:pPr lvl="1"/>
            <a:r>
              <a:rPr lang="en-US" dirty="0"/>
              <a:t>the difficulty of making specific changes to the system</a:t>
            </a:r>
          </a:p>
          <a:p>
            <a:pPr lvl="1"/>
            <a:r>
              <a:rPr lang="en-US" dirty="0"/>
              <a:t>the responsiveness of the system to user requests, </a:t>
            </a:r>
          </a:p>
          <a:p>
            <a:pPr lvl="1"/>
            <a:r>
              <a:rPr lang="en-US" dirty="0"/>
              <a:t>many others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876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Is a Set of Software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structure is a set of elements held together by a relation. </a:t>
            </a:r>
          </a:p>
          <a:p>
            <a:r>
              <a:rPr lang="en-US" dirty="0"/>
              <a:t>Software systems are composed of many structures, and no single structure holds claim to being the  architecture.</a:t>
            </a:r>
          </a:p>
          <a:p>
            <a:r>
              <a:rPr lang="en-US" dirty="0"/>
              <a:t>There are three important categories of architectural 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Component and Connector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48937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structures partition systems into </a:t>
            </a:r>
            <a:r>
              <a:rPr lang="en-US" dirty="0">
                <a:highlight>
                  <a:srgbClr val="FFFF00"/>
                </a:highlight>
              </a:rPr>
              <a:t>implementation units</a:t>
            </a:r>
            <a:r>
              <a:rPr lang="en-US" dirty="0"/>
              <a:t>, which we call modules. </a:t>
            </a:r>
          </a:p>
          <a:p>
            <a:r>
              <a:rPr lang="en-US" dirty="0"/>
              <a:t>Modules are assigned specific computational responsibilities, and are the basis of </a:t>
            </a:r>
            <a:r>
              <a:rPr lang="en-US" dirty="0">
                <a:highlight>
                  <a:srgbClr val="FFFF00"/>
                </a:highlight>
              </a:rPr>
              <a:t>work assignments for programming teams</a:t>
            </a:r>
            <a:r>
              <a:rPr lang="en-US" dirty="0"/>
              <a:t>. </a:t>
            </a:r>
          </a:p>
          <a:p>
            <a:r>
              <a:rPr lang="en-US" dirty="0"/>
              <a:t>In large projects, these elements (modules) are subdivided for assignment to sub-teams.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structures focus on the way the elements interact with each other </a:t>
            </a:r>
            <a:r>
              <a:rPr lang="en-US" dirty="0">
                <a:highlight>
                  <a:srgbClr val="FFFF00"/>
                </a:highlight>
              </a:rPr>
              <a:t>at runtime </a:t>
            </a:r>
            <a:r>
              <a:rPr lang="en-US" dirty="0"/>
              <a:t>to carry out the system’s functions.</a:t>
            </a:r>
          </a:p>
          <a:p>
            <a:r>
              <a:rPr lang="en-US" dirty="0"/>
              <a:t>We call runtime structures </a:t>
            </a:r>
            <a:r>
              <a:rPr lang="en-US" i="1" dirty="0"/>
              <a:t>component-and-connector (C&amp;C) structures</a:t>
            </a:r>
            <a:r>
              <a:rPr lang="en-US" dirty="0"/>
              <a:t>.</a:t>
            </a:r>
          </a:p>
          <a:p>
            <a:r>
              <a:rPr lang="en-US" dirty="0"/>
              <a:t>In our use, </a:t>
            </a:r>
            <a:r>
              <a:rPr lang="en-US" dirty="0">
                <a:highlight>
                  <a:srgbClr val="FFFF00"/>
                </a:highlight>
              </a:rPr>
              <a:t>a component is always a runtime entity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SOA,  the system is to be built as a set of services. </a:t>
            </a:r>
          </a:p>
          <a:p>
            <a:pPr lvl="1"/>
            <a:r>
              <a:rPr lang="en-US" dirty="0"/>
              <a:t>These services are made up of (compiled from) the programs in the various implementation units – modules.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08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Allocation structures describe the </a:t>
            </a:r>
            <a:r>
              <a:rPr lang="en-US" dirty="0">
                <a:highlight>
                  <a:srgbClr val="FFFF00"/>
                </a:highlight>
              </a:rPr>
              <a:t>mapping from software structures to the system’s environments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Modules are assigned to </a:t>
            </a:r>
            <a:r>
              <a:rPr lang="en-US" b="1" dirty="0">
                <a:highlight>
                  <a:srgbClr val="FFFF00"/>
                </a:highlight>
              </a:rPr>
              <a:t>teams</a:t>
            </a:r>
            <a:r>
              <a:rPr lang="en-US" dirty="0"/>
              <a:t> to develop, and assigned to places in </a:t>
            </a:r>
            <a:r>
              <a:rPr lang="en-US" b="1" dirty="0"/>
              <a:t>a file structure </a:t>
            </a:r>
            <a:r>
              <a:rPr lang="en-US" dirty="0"/>
              <a:t>for implementation, integration, and testing. </a:t>
            </a:r>
          </a:p>
          <a:p>
            <a:pPr lvl="1"/>
            <a:r>
              <a:rPr lang="en-US" dirty="0"/>
              <a:t>Components are deployed onto </a:t>
            </a:r>
            <a:r>
              <a:rPr lang="en-US" b="1" dirty="0">
                <a:highlight>
                  <a:srgbClr val="FFFF00"/>
                </a:highlight>
              </a:rPr>
              <a:t>hardware</a:t>
            </a:r>
            <a:r>
              <a:rPr lang="en-US" dirty="0"/>
              <a:t> in order to execute.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85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Provide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structure provides a perspective for reasoning about some of the relevant quality attributes.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module structure</a:t>
            </a:r>
            <a:r>
              <a:rPr lang="en-US" dirty="0"/>
              <a:t>, which embodies what modules use what other modules, is strongly tied to the ease with which a system can be extended.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concurrency structure</a:t>
            </a:r>
            <a:r>
              <a:rPr lang="en-US" dirty="0"/>
              <a:t> (belongs to the component-connector category), which embodies parallelism within the system, is strongly tied to the ease with which a system can be made free of deadlock and performance bottlenecks.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deployment structure </a:t>
            </a:r>
            <a:r>
              <a:rPr lang="en-US" dirty="0"/>
              <a:t>(belongs to the allocation category)</a:t>
            </a:r>
            <a:r>
              <a:rPr lang="en-US" b="1" dirty="0"/>
              <a:t> </a:t>
            </a:r>
            <a:r>
              <a:rPr lang="en-US" dirty="0"/>
              <a:t>is strongly tied to the achievement of performance, availability, and security goals.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43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nf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26" y="2131454"/>
            <a:ext cx="5444790" cy="29899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68964" y="3020830"/>
            <a:ext cx="1446122" cy="523666"/>
          </a:xfrm>
          <a:prstGeom prst="ellipse">
            <a:avLst/>
          </a:prstGeom>
          <a:solidFill>
            <a:srgbClr val="7030A0">
              <a:alpha val="2000"/>
            </a:srgb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649235" y="2767089"/>
            <a:ext cx="959605" cy="582871"/>
          </a:xfrm>
          <a:prstGeom prst="ellipse">
            <a:avLst/>
          </a:prstGeom>
          <a:solidFill>
            <a:srgbClr val="FF0000">
              <a:alpha val="2000"/>
            </a:srgb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459759" y="190698"/>
            <a:ext cx="7378207" cy="1384995"/>
          </a:xfrm>
          <a:prstGeom prst="rect">
            <a:avLst/>
          </a:prstGeom>
          <a:solidFill>
            <a:srgbClr val="FF0000">
              <a:alpha val="10000"/>
            </a:srgbClr>
          </a:solidFill>
          <a:ln w="539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sz="2800" dirty="0"/>
              <a:t>The software architecture of a system is the set of structures  that supports </a:t>
            </a:r>
            <a:r>
              <a:rPr lang="en-GB" sz="2800" dirty="0">
                <a:highlight>
                  <a:srgbClr val="FFFF00"/>
                </a:highlight>
              </a:rPr>
              <a:t>reasoning</a:t>
            </a:r>
            <a:r>
              <a:rPr lang="en-GB" sz="2800" dirty="0"/>
              <a:t> about the system and the system’s properties.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849" y="161468"/>
            <a:ext cx="2621329" cy="1815882"/>
          </a:xfrm>
          <a:prstGeom prst="rect">
            <a:avLst/>
          </a:prstGeom>
          <a:solidFill>
            <a:srgbClr val="00B050">
              <a:alpha val="18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Software systems are composed of many structures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6515" y="5573196"/>
            <a:ext cx="10213453" cy="954107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The reasoning should be about an attribute of the system that is </a:t>
            </a:r>
            <a:r>
              <a:rPr lang="en-US" sz="2800" dirty="0">
                <a:highlight>
                  <a:srgbClr val="FFFF00"/>
                </a:highlight>
              </a:rPr>
              <a:t>important to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some stakeholder</a:t>
            </a:r>
            <a:r>
              <a:rPr lang="en-US" sz="2800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13" name="Oval 12"/>
          <p:cNvSpPr/>
          <p:nvPr/>
        </p:nvSpPr>
        <p:spPr>
          <a:xfrm>
            <a:off x="7649234" y="3663201"/>
            <a:ext cx="959605" cy="582871"/>
          </a:xfrm>
          <a:prstGeom prst="ellipse">
            <a:avLst/>
          </a:prstGeom>
          <a:solidFill>
            <a:srgbClr val="FFFF00">
              <a:alpha val="2000"/>
            </a:srgbClr>
          </a:solidFill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69888" y="2443761"/>
            <a:ext cx="2811679" cy="2677656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There are often multiple stakeholder </a:t>
            </a:r>
            <a:r>
              <a:rPr lang="en-GB" sz="2800" dirty="0">
                <a:highlight>
                  <a:srgbClr val="FFFF00"/>
                </a:highlight>
              </a:rPr>
              <a:t>perspectives</a:t>
            </a:r>
            <a:r>
              <a:rPr lang="en-GB" sz="2800" dirty="0"/>
              <a:t> on any software system </a:t>
            </a:r>
          </a:p>
        </p:txBody>
      </p:sp>
      <p:sp>
        <p:nvSpPr>
          <p:cNvPr id="2" name="Rectangle 1"/>
          <p:cNvSpPr/>
          <p:nvPr/>
        </p:nvSpPr>
        <p:spPr>
          <a:xfrm>
            <a:off x="9153020" y="2889620"/>
            <a:ext cx="2742238" cy="1384995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Each perspective results in one or more </a:t>
            </a:r>
            <a:r>
              <a:rPr lang="en-GB" sz="2800" dirty="0">
                <a:highlight>
                  <a:srgbClr val="FFFF00"/>
                </a:highlight>
              </a:rPr>
              <a:t>concerns </a:t>
            </a:r>
          </a:p>
        </p:txBody>
      </p:sp>
    </p:spTree>
    <p:extLst>
      <p:ext uri="{BB962C8B-B14F-4D97-AF65-F5344CB8AC3E}">
        <p14:creationId xmlns:p14="http://schemas.microsoft.com/office/powerpoint/2010/main" val="166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008" y="3965932"/>
            <a:ext cx="9961984" cy="1655762"/>
          </a:xfrm>
        </p:spPr>
        <p:txBody>
          <a:bodyPr>
            <a:normAutofit/>
          </a:bodyPr>
          <a:lstStyle/>
          <a:p>
            <a:r>
              <a:rPr lang="en-US" sz="3600" dirty="0"/>
              <a:t>Architecture modelling and representation: Architectural structures and views		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41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review</a:t>
            </a:r>
          </a:p>
        </p:txBody>
      </p:sp>
    </p:spTree>
    <p:extLst>
      <p:ext uri="{BB962C8B-B14F-4D97-AF65-F5344CB8AC3E}">
        <p14:creationId xmlns:p14="http://schemas.microsoft.com/office/powerpoint/2010/main" val="377799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We know understand that the structures can in fact help us to reason about different attributes of the system that has not been developed yet</a:t>
            </a:r>
          </a:p>
          <a:p>
            <a:r>
              <a:rPr lang="en-GB" sz="4000" dirty="0"/>
              <a:t>In the next section, we will see more examples:</a:t>
            </a:r>
          </a:p>
          <a:p>
            <a:pPr lvl="1"/>
            <a:r>
              <a:rPr lang="en-GB" sz="3200" dirty="0"/>
              <a:t>the different categories of architectural structures</a:t>
            </a:r>
          </a:p>
          <a:p>
            <a:pPr lvl="1"/>
            <a:r>
              <a:rPr lang="en-GB" sz="3200" dirty="0"/>
              <a:t>and how they help us to reason about the system </a:t>
            </a:r>
          </a:p>
        </p:txBody>
      </p:sp>
    </p:spTree>
    <p:extLst>
      <p:ext uri="{BB962C8B-B14F-4D97-AF65-F5344CB8AC3E}">
        <p14:creationId xmlns:p14="http://schemas.microsoft.com/office/powerpoint/2010/main" val="208008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 introduced these 3 categories of structures</a:t>
            </a:r>
          </a:p>
          <a:p>
            <a:pPr lvl="1"/>
            <a:r>
              <a:rPr lang="en-GB" sz="3200" dirty="0"/>
              <a:t>Module</a:t>
            </a:r>
          </a:p>
          <a:p>
            <a:pPr lvl="1"/>
            <a:r>
              <a:rPr lang="en-GB" sz="3200" dirty="0"/>
              <a:t>Component-connector</a:t>
            </a:r>
          </a:p>
          <a:p>
            <a:pPr lvl="1"/>
            <a:r>
              <a:rPr lang="en-GB" sz="3200" dirty="0"/>
              <a:t>Allocation </a:t>
            </a:r>
          </a:p>
          <a:p>
            <a:r>
              <a:rPr lang="en-GB" sz="3600" dirty="0"/>
              <a:t>Let’s first have a quick look to see what kind of questions about the system can structures from each category help us answer</a:t>
            </a:r>
          </a:p>
        </p:txBody>
      </p:sp>
    </p:spTree>
    <p:extLst>
      <p:ext uri="{BB962C8B-B14F-4D97-AF65-F5344CB8AC3E}">
        <p14:creationId xmlns:p14="http://schemas.microsoft.com/office/powerpoint/2010/main" val="13873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structures </a:t>
            </a:r>
            <a:r>
              <a:rPr lang="en-US" dirty="0"/>
              <a:t>embody decisions as to how the system is to be structured as a set of </a:t>
            </a:r>
            <a:r>
              <a:rPr lang="en-US" dirty="0">
                <a:solidFill>
                  <a:srgbClr val="FF0000"/>
                </a:solidFill>
              </a:rPr>
              <a:t>code or data units</a:t>
            </a:r>
            <a:endParaRPr lang="en-US" dirty="0"/>
          </a:p>
          <a:p>
            <a:r>
              <a:rPr lang="en-US" dirty="0"/>
              <a:t>In any module structure, the elements are modules of some kind (perhaps classes, or layers, or merely divisions of functionality, all of which are </a:t>
            </a:r>
            <a:r>
              <a:rPr lang="en-US" dirty="0">
                <a:highlight>
                  <a:srgbClr val="FFFF00"/>
                </a:highlight>
              </a:rPr>
              <a:t>units of implementation</a:t>
            </a:r>
            <a:r>
              <a:rPr lang="en-US" dirty="0"/>
              <a:t>). </a:t>
            </a:r>
          </a:p>
          <a:p>
            <a:r>
              <a:rPr lang="en-US" dirty="0"/>
              <a:t>Modules are assigned areas of functional responsibility.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6078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Component-and-connector structures embody decisions as to how the system is to be structured as a set of elements that have </a:t>
            </a:r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 behavior (components) and interactions (connectors). </a:t>
            </a:r>
          </a:p>
          <a:p>
            <a:r>
              <a:rPr lang="pl-PL" dirty="0"/>
              <a:t>Elements are </a:t>
            </a:r>
            <a:r>
              <a:rPr lang="pl-PL" dirty="0">
                <a:solidFill>
                  <a:srgbClr val="FF0000"/>
                </a:solidFill>
              </a:rPr>
              <a:t>runtime comp</a:t>
            </a:r>
            <a:r>
              <a:rPr lang="en-GB">
                <a:solidFill>
                  <a:srgbClr val="FF0000"/>
                </a:solidFill>
              </a:rPr>
              <a:t>o</a:t>
            </a:r>
            <a:r>
              <a:rPr lang="pl-PL">
                <a:solidFill>
                  <a:srgbClr val="FF0000"/>
                </a:solidFill>
              </a:rPr>
              <a:t>nents </a:t>
            </a:r>
            <a:r>
              <a:rPr lang="pl-PL" dirty="0"/>
              <a:t>such as services, peers, clients, servers, or many other types of runtime element) </a:t>
            </a:r>
          </a:p>
          <a:p>
            <a:r>
              <a:rPr lang="pl-PL" dirty="0"/>
              <a:t>Connectors are the communication vehicles among components, such as call-return, process synchronization operators, pipes, or others.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8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i="1" dirty="0"/>
              <a:t>Component-and-connector views </a:t>
            </a:r>
            <a:r>
              <a:rPr lang="pl-PL" dirty="0"/>
              <a:t>help us answer questions such as these:</a:t>
            </a:r>
          </a:p>
          <a:p>
            <a:pPr lvl="1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major </a:t>
            </a:r>
            <a:r>
              <a:rPr lang="pl-PL" dirty="0" err="1"/>
              <a:t>executing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and </a:t>
            </a:r>
            <a:r>
              <a:rPr lang="pl-PL" dirty="0" err="1"/>
              <a:t>how</a:t>
            </a:r>
            <a:r>
              <a:rPr lang="pl-PL" dirty="0"/>
              <a:t> do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interact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?</a:t>
            </a:r>
          </a:p>
          <a:p>
            <a:pPr lvl="1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major </a:t>
            </a:r>
            <a:r>
              <a:rPr lang="pl-PL" dirty="0" err="1"/>
              <a:t>shared</a:t>
            </a:r>
            <a:r>
              <a:rPr lang="pl-PL" dirty="0"/>
              <a:t> data stores?</a:t>
            </a:r>
          </a:p>
          <a:p>
            <a:pPr lvl="1"/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parts</a:t>
            </a:r>
            <a:r>
              <a:rPr lang="pl-PL" dirty="0"/>
              <a:t> of the system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replicated</a:t>
            </a:r>
            <a:r>
              <a:rPr lang="pl-PL" dirty="0"/>
              <a:t>?</a:t>
            </a:r>
          </a:p>
          <a:p>
            <a:pPr lvl="1"/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data </a:t>
            </a:r>
            <a:r>
              <a:rPr lang="pl-PL" dirty="0" err="1"/>
              <a:t>progress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the system?</a:t>
            </a:r>
          </a:p>
          <a:p>
            <a:pPr lvl="1"/>
            <a:r>
              <a:rPr lang="pl-PL" dirty="0"/>
              <a:t>What parts of the system can run in parallel?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55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Allocation structures </a:t>
            </a:r>
            <a:r>
              <a:rPr lang="en-US" dirty="0"/>
              <a:t>show the relationship between the </a:t>
            </a:r>
            <a:r>
              <a:rPr lang="en-US" i="1" dirty="0"/>
              <a:t>software elements </a:t>
            </a:r>
            <a:r>
              <a:rPr lang="en-US" dirty="0"/>
              <a:t>and elements in one or more </a:t>
            </a:r>
            <a:r>
              <a:rPr lang="en-US" i="1" dirty="0"/>
              <a:t>external environments </a:t>
            </a:r>
            <a:r>
              <a:rPr lang="en-US" dirty="0"/>
              <a:t>in which the software is created and executed. </a:t>
            </a:r>
          </a:p>
          <a:p>
            <a:r>
              <a:rPr lang="en-US" b="1" i="1" dirty="0"/>
              <a:t>Allocation views </a:t>
            </a:r>
            <a:r>
              <a:rPr lang="en-US" dirty="0"/>
              <a:t>help us answer questions such as these: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processor</a:t>
            </a:r>
            <a:r>
              <a:rPr lang="en-US" dirty="0"/>
              <a:t> does each software element execute on?</a:t>
            </a:r>
          </a:p>
          <a:p>
            <a:pPr lvl="1"/>
            <a:r>
              <a:rPr lang="en-US" dirty="0"/>
              <a:t>In what directories or </a:t>
            </a:r>
            <a:r>
              <a:rPr lang="en-US" b="1" dirty="0"/>
              <a:t>files</a:t>
            </a:r>
            <a:r>
              <a:rPr lang="en-US" dirty="0"/>
              <a:t> is each element stored during development, testing, and system building?</a:t>
            </a:r>
          </a:p>
          <a:p>
            <a:pPr lvl="1"/>
            <a:r>
              <a:rPr lang="en-US" dirty="0"/>
              <a:t>What is the assignment of each software element to development </a:t>
            </a:r>
            <a:r>
              <a:rPr lang="en-US" b="1" dirty="0"/>
              <a:t>teams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60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87EBAE-742A-463F-948B-EFB30E8C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51" y="63010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kind of structure is represented in this figure?</a:t>
            </a:r>
            <a:endParaRPr lang="en-US" dirty="0"/>
          </a:p>
        </p:txBody>
      </p:sp>
      <p:pic>
        <p:nvPicPr>
          <p:cNvPr id="7" name="Content Placeholder 6" descr="A picture containing monitor, sky, clock&#10;&#10;Description generated with very high confidence">
            <a:extLst>
              <a:ext uri="{FF2B5EF4-FFF2-40B4-BE49-F238E27FC236}">
                <a16:creationId xmlns:a16="http://schemas.microsoft.com/office/drawing/2014/main" id="{88A7BE00-A0AE-45B3-A990-BBE3AAE2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08" y="828861"/>
            <a:ext cx="8343392" cy="5991328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497A7F-079D-4B80-9E4C-68219C0F31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409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DEC0634-8579-46E1-8FB0-356C71203E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4049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kind of structure is represented in this figure?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36F0CB-1037-440C-983E-38E606C082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3249" y="27959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Module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52B468-B0CC-491D-A293-641C2AE6CE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43249" y="365315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Component and connector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2A63C6-EC78-48F9-8F41-3DE5DF07B74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43249" y="45104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Allocation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3B090-CF16-4E78-84C3-BFF277329F1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6849" y="284864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6D12F3-C084-48A4-814E-1C544BFCB10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66849" y="371744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139CC2-627E-4AC6-9FD7-780E74CD4E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66849" y="457469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F0AC91-EBFF-4D82-921E-B674F20D557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2" name="Content Placeholder 6" descr="A picture containing monitor, sky, clock&#10;&#10;Description generated with very high confidence">
            <a:extLst>
              <a:ext uri="{FF2B5EF4-FFF2-40B4-BE49-F238E27FC236}">
                <a16:creationId xmlns:a16="http://schemas.microsoft.com/office/drawing/2014/main" id="{4EF3F860-10A7-421D-974A-AA00BF502E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5" y="2156399"/>
            <a:ext cx="4731905" cy="3397946"/>
          </a:xfrm>
          <a:prstGeom prst="rect">
            <a:avLst/>
          </a:prstGeom>
        </p:spPr>
      </p:pic>
      <p:grpSp>
        <p:nvGrpSpPr>
          <p:cNvPr id="14" name="Group 13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22576D-96B2-4CDF-ACFE-0022A9037647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019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DEC0634-8579-46E1-8FB0-356C71203E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4049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kind of structure is represented in this figure?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36F0CB-1037-440C-983E-38E606C082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3249" y="27959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Module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52B468-B0CC-491D-A293-641C2AE6CE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43249" y="365315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Component and connector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2A63C6-EC78-48F9-8F41-3DE5DF07B74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43249" y="45104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Allocation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3B090-CF16-4E78-84C3-BFF277329F1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6849" y="284864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6D12F3-C084-48A4-814E-1C544BFCB10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66849" y="371744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139CC2-627E-4AC6-9FD7-780E74CD4E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66849" y="457469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F0AC91-EBFF-4D82-921E-B674F20D557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2" name="Content Placeholder 6" descr="A picture containing monitor, sky, clock&#10;&#10;Description generated with very high confidence">
            <a:extLst>
              <a:ext uri="{FF2B5EF4-FFF2-40B4-BE49-F238E27FC236}">
                <a16:creationId xmlns:a16="http://schemas.microsoft.com/office/drawing/2014/main" id="{4EF3F860-10A7-421D-974A-AA00BF502E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5" y="2156399"/>
            <a:ext cx="4731905" cy="339794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DB2DD6-68D3-47F1-975B-6DE01A81C08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C408F4B-19A2-49FE-AAEF-CBF6308C16D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4C12E8F-224F-4D8A-BE3F-32980ADC20D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C36AB6A-3DC1-4AD1-99C0-7A25F892F84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07B14AF-52DF-43C3-BD1D-6AB45657EB88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22576D-96B2-4CDF-ACFE-0022A9037647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000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differentiate between structures and views 	</a:t>
            </a:r>
          </a:p>
          <a:p>
            <a:pPr lvl="1"/>
            <a:r>
              <a:rPr lang="en-GB" sz="3600" dirty="0"/>
              <a:t>list useful structures and views and understand how they relate to each other 	</a:t>
            </a:r>
          </a:p>
          <a:p>
            <a:pPr lvl="1"/>
            <a:r>
              <a:rPr lang="en-GB" sz="3600" dirty="0"/>
              <a:t>choose the relevant structure and views 	</a:t>
            </a:r>
          </a:p>
          <a:p>
            <a:pPr lvl="1"/>
            <a:r>
              <a:rPr lang="en-US" sz="3600" dirty="0"/>
              <a:t>combine views 	</a:t>
            </a:r>
          </a:p>
          <a:p>
            <a:pPr lvl="1"/>
            <a:r>
              <a:rPr lang="en-GB" sz="3600" dirty="0"/>
              <a:t>use different notations to express the views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13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998-813C-4102-A450-0A7650A5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structure?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BD451A-BDDA-4DF6-9AAF-89FD3F800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49" y="1690688"/>
            <a:ext cx="6075891" cy="4560822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473203-5FCF-4CC4-96AB-4123DE637E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1544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DEC0634-8579-46E1-8FB0-356C71203E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4049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kind of structure is represented in this figure?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36F0CB-1037-440C-983E-38E606C082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3249" y="27959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Module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52B468-B0CC-491D-A293-641C2AE6CE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43249" y="365315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Component and connector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2A63C6-EC78-48F9-8F41-3DE5DF07B74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43249" y="45104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Allocation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3B090-CF16-4E78-84C3-BFF277329F1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6849" y="284864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6D12F3-C084-48A4-814E-1C544BFCB10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66849" y="371744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139CC2-627E-4AC6-9FD7-780E74CD4E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66849" y="457469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F0AC91-EBFF-4D82-921E-B674F20D557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1" name="内容占位符 5">
            <a:extLst>
              <a:ext uri="{FF2B5EF4-FFF2-40B4-BE49-F238E27FC236}">
                <a16:creationId xmlns:a16="http://schemas.microsoft.com/office/drawing/2014/main" id="{1636A1FD-0B6C-4D5E-8DE4-0A5F86A3D2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2" y="2140665"/>
            <a:ext cx="4527268" cy="3398360"/>
          </a:xfrm>
          <a:prstGeom prst="rect">
            <a:avLst/>
          </a:prstGeom>
        </p:spPr>
      </p:pic>
      <p:grpSp>
        <p:nvGrpSpPr>
          <p:cNvPr id="14" name="Group 13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22576D-96B2-4CDF-ACFE-0022A9037647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686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DEC0634-8579-46E1-8FB0-356C71203E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4049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kind of structure is represented in this figure?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36F0CB-1037-440C-983E-38E606C082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3249" y="27959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Module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52B468-B0CC-491D-A293-641C2AE6CE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43249" y="365315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Component and connector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2A63C6-EC78-48F9-8F41-3DE5DF07B74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43249" y="45104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Allocation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3B090-CF16-4E78-84C3-BFF277329F1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6849" y="284864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6D12F3-C084-48A4-814E-1C544BFCB10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66849" y="371744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139CC2-627E-4AC6-9FD7-780E74CD4E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66849" y="4574698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F0AC91-EBFF-4D82-921E-B674F20D557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1" name="内容占位符 5">
            <a:extLst>
              <a:ext uri="{FF2B5EF4-FFF2-40B4-BE49-F238E27FC236}">
                <a16:creationId xmlns:a16="http://schemas.microsoft.com/office/drawing/2014/main" id="{1636A1FD-0B6C-4D5E-8DE4-0A5F86A3D2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32" y="2140665"/>
            <a:ext cx="4527268" cy="339836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DB2DD6-68D3-47F1-975B-6DE01A81C08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C408F4B-19A2-49FE-AAEF-CBF6308C16D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4C12E8F-224F-4D8A-BE3F-32980ADC20D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C36AB6A-3DC1-4AD1-99C0-7A25F892F84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07B14AF-52DF-43C3-BD1D-6AB45657EB88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22576D-96B2-4CDF-ACFE-0022A9037647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943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2F851-14A6-4F86-B183-0F37CAE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this one?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349D6-2819-431C-B028-C8650BDDA47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312DB7C-904C-4C4A-B400-EB3B2655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95" y="1555750"/>
            <a:ext cx="8191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043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38721373-873A-422B-B001-6E80484D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39" y="1761088"/>
            <a:ext cx="6553400" cy="384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EC0634-8579-46E1-8FB0-356C71203E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4049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kind of structure is represented in this figure?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36F0CB-1037-440C-983E-38E606C082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3249" y="27959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Module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52B468-B0CC-491D-A293-641C2AE6CE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43249" y="365315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Component and connector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2A63C6-EC78-48F9-8F41-3DE5DF07B74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43249" y="45104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Allocation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3B090-CF16-4E78-84C3-BFF277329F1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6849" y="284864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6D12F3-C084-48A4-814E-1C544BFCB10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66849" y="371744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139CC2-627E-4AC6-9FD7-780E74CD4E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66849" y="457469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F0AC91-EBFF-4D82-921E-B674F20D557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4" name="Group 13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22576D-96B2-4CDF-ACFE-0022A9037647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491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38721373-873A-422B-B001-6E80484D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39" y="1761088"/>
            <a:ext cx="6553400" cy="384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EC0634-8579-46E1-8FB0-356C71203E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4049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kind of structure is represented in this figure?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36F0CB-1037-440C-983E-38E606C082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3249" y="27959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Module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52B468-B0CC-491D-A293-641C2AE6CE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43249" y="365315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Component and connector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2A63C6-EC78-48F9-8F41-3DE5DF07B74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43249" y="45104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Allocation structure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13B090-CF16-4E78-84C3-BFF277329F1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66849" y="284864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6D12F3-C084-48A4-814E-1C544BFCB10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66849" y="371744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139CC2-627E-4AC6-9FD7-780E74CD4E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66849" y="457469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EF0AC91-EBFF-4D82-921E-B674F20D557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DB2DD6-68D3-47F1-975B-6DE01A81C08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C408F4B-19A2-49FE-AAEF-CBF6308C16D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4C12E8F-224F-4D8A-BE3F-32980ADC20D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C36AB6A-3DC1-4AD1-99C0-7A25F892F84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07B14AF-52DF-43C3-BD1D-6AB45657EB88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22576D-96B2-4CDF-ACFE-0022A9037647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3618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 have seen some examples of structures</a:t>
            </a:r>
          </a:p>
          <a:p>
            <a:r>
              <a:rPr lang="en-GB" sz="3600" dirty="0"/>
              <a:t>We will now look at more useful structures from each category</a:t>
            </a:r>
          </a:p>
          <a:p>
            <a:r>
              <a:rPr lang="en-GB" sz="3600" dirty="0"/>
              <a:t>Each of them can provide us with different insights about the system – can help us reason about different aspects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708643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3217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Decomposition structure</a:t>
            </a:r>
          </a:p>
          <a:p>
            <a:r>
              <a:rPr lang="en-US" dirty="0"/>
              <a:t>The units are modules that are related to each other by </a:t>
            </a:r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i="1" dirty="0">
                <a:highlight>
                  <a:srgbClr val="FFFF00"/>
                </a:highlight>
              </a:rPr>
              <a:t>is-a-submodule-of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relation.</a:t>
            </a:r>
          </a:p>
          <a:p>
            <a:r>
              <a:rPr lang="en-US" dirty="0"/>
              <a:t>It shows how modules are decomposed into smaller modules recursively until the modules are small enough to be easily understood. </a:t>
            </a:r>
          </a:p>
          <a:p>
            <a:r>
              <a:rPr lang="en-US" dirty="0"/>
              <a:t>Modules often have products (such as interface specifications, code, test plans, etc.) associated with them. </a:t>
            </a:r>
          </a:p>
          <a:p>
            <a:r>
              <a:rPr lang="en-US" dirty="0">
                <a:solidFill>
                  <a:srgbClr val="FF0000"/>
                </a:solidFill>
              </a:rPr>
              <a:t>What does this structure help us to reason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20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3ED8-012D-4CD3-84BE-CAAE32DB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Decomposition structure: an example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91FBF-47AE-428E-B306-C69DD138D12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323A21D-B098-4FBD-B39A-4BEE4ADB1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69" y="1831828"/>
            <a:ext cx="740669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5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1275-3D88-48E4-AC68-61DA966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7A58-5BBD-4B13-A4B8-8F05F297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Chapter 1.2</a:t>
            </a:r>
          </a:p>
          <a:p>
            <a:pPr lvl="1"/>
            <a:r>
              <a:rPr lang="en-US" dirty="0"/>
              <a:t>Chapter 18</a:t>
            </a:r>
          </a:p>
          <a:p>
            <a:r>
              <a:rPr lang="en-GB" dirty="0"/>
              <a:t>Philippe </a:t>
            </a:r>
            <a:r>
              <a:rPr lang="en-GB" dirty="0" err="1"/>
              <a:t>Kruchten</a:t>
            </a:r>
            <a:r>
              <a:rPr lang="en-GB" dirty="0"/>
              <a:t>. 1995. The 4+1 View Model of Architecture. IEEE </a:t>
            </a:r>
            <a:r>
              <a:rPr lang="en-GB" dirty="0" err="1"/>
              <a:t>Softw</a:t>
            </a:r>
            <a:r>
              <a:rPr lang="en-GB" dirty="0"/>
              <a:t>. 12, 6 (November 1995), 42–50.</a:t>
            </a:r>
          </a:p>
          <a:p>
            <a:pPr lvl="1"/>
            <a:r>
              <a:rPr lang="en-GB" dirty="0"/>
              <a:t>4+1 is a view model used for describing the architecture of software-intensive systems, based on the use of multiple, concurrent views 	</a:t>
            </a:r>
          </a:p>
          <a:p>
            <a:r>
              <a:rPr lang="en-US" dirty="0">
                <a:hlinkClick r:id="rId2"/>
              </a:rPr>
              <a:t>https://www.iso.org/standard/74393.html</a:t>
            </a:r>
            <a:endParaRPr lang="en-US" dirty="0"/>
          </a:p>
          <a:p>
            <a:pPr lvl="1"/>
            <a:r>
              <a:rPr lang="en-GB" dirty="0">
                <a:solidFill>
                  <a:srgbClr val="111111"/>
                </a:solidFill>
                <a:latin typeface="Optima"/>
              </a:rPr>
              <a:t>the website for ISO/IEC/IEEE 42010:2022, Software, systems and enterprise — Architecture description, the latest edition of the original IEEE Std 1471:2000, Recommended Practice for Architectural Description of Software-intensive Systems. </a:t>
            </a:r>
          </a:p>
          <a:p>
            <a:pPr lvl="1"/>
            <a:r>
              <a:rPr lang="en-GB" dirty="0">
                <a:solidFill>
                  <a:srgbClr val="111111"/>
                </a:solidFill>
                <a:latin typeface="Optima"/>
              </a:rPr>
              <a:t>The standard provides core terms, definitions and relationships for the description of architectures, and specifies desired properties of an Architecture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Decomposition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units are modules that are related to each other by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highlight>
                  <a:srgbClr val="FFFF00"/>
                </a:highlight>
              </a:rPr>
              <a:t>the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  <a:highlight>
                  <a:srgbClr val="FFFF00"/>
                </a:highlight>
              </a:rPr>
              <a:t>is-a-submodule-of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relation.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It shows how modules are decomposed into smaller modules recursively until the modules are small enough to be easily understood.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Modules often have products (such as interface specifications, code, test plans, etc.) associated with them. </a:t>
            </a:r>
          </a:p>
          <a:p>
            <a:r>
              <a:rPr lang="en-US" dirty="0"/>
              <a:t>The decomposition structure determines, to a large degree, the system’s</a:t>
            </a:r>
            <a:r>
              <a:rPr lang="en-US" dirty="0">
                <a:highlight>
                  <a:srgbClr val="FFFF00"/>
                </a:highlight>
              </a:rPr>
              <a:t> modifiability</a:t>
            </a:r>
            <a:r>
              <a:rPr lang="en-US" dirty="0"/>
              <a:t>, by assuring that likely changes are localized.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8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Uses structure. </a:t>
            </a:r>
          </a:p>
          <a:p>
            <a:r>
              <a:rPr lang="en-US" dirty="0"/>
              <a:t>The units here are also modules, perhaps classes. </a:t>
            </a:r>
          </a:p>
          <a:p>
            <a:r>
              <a:rPr lang="en-US" dirty="0"/>
              <a:t>The units are related by the </a:t>
            </a:r>
            <a:r>
              <a:rPr lang="en-US" i="1" dirty="0">
                <a:solidFill>
                  <a:srgbClr val="C00000"/>
                </a:solidFill>
                <a:highlight>
                  <a:srgbClr val="FFFF00"/>
                </a:highlight>
              </a:rPr>
              <a:t>uses</a:t>
            </a:r>
            <a:r>
              <a:rPr lang="en-US" dirty="0">
                <a:highlight>
                  <a:srgbClr val="FFFF00"/>
                </a:highlight>
              </a:rPr>
              <a:t> relation</a:t>
            </a:r>
            <a:r>
              <a:rPr lang="en-US" dirty="0"/>
              <a:t>, a specialized form of </a:t>
            </a:r>
            <a:r>
              <a:rPr lang="en-US" dirty="0">
                <a:highlight>
                  <a:srgbClr val="FFFF00"/>
                </a:highlight>
              </a:rPr>
              <a:t>dependency</a:t>
            </a:r>
            <a:r>
              <a:rPr lang="en-US" dirty="0"/>
              <a:t>. </a:t>
            </a:r>
          </a:p>
          <a:p>
            <a:r>
              <a:rPr lang="en-US" dirty="0"/>
              <a:t>A unit of software </a:t>
            </a:r>
            <a:r>
              <a:rPr lang="en-US" i="1" dirty="0">
                <a:solidFill>
                  <a:srgbClr val="C00000"/>
                </a:solidFill>
              </a:rPr>
              <a:t>uses</a:t>
            </a:r>
            <a:r>
              <a:rPr lang="en-US" dirty="0"/>
              <a:t> another if the correctness of the first requires the presence of a correctly functioning version (as opposed to a stub) of the second.</a:t>
            </a:r>
          </a:p>
          <a:p>
            <a:r>
              <a:rPr lang="en-US" dirty="0">
                <a:solidFill>
                  <a:srgbClr val="FF0000"/>
                </a:solidFill>
              </a:rPr>
              <a:t>What does this structure help us to reason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682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24101-7B74-451A-9510-239D43A5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Uses structure: an example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32B16D-B951-4828-AA4A-9EB7CB54EFE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07A9D-66DA-4BAC-BB2A-C3658E2E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87" y="235786"/>
            <a:ext cx="4163007" cy="654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881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Uses structure.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units here are also modules, perhaps classes.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units are related by the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  <a:highlight>
                  <a:srgbClr val="FFFF00"/>
                </a:highlight>
              </a:rPr>
              <a:t>uses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highlight>
                  <a:srgbClr val="FFFF00"/>
                </a:highlight>
              </a:rPr>
              <a:t> relation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, a specialized form of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highlight>
                  <a:srgbClr val="FFFF00"/>
                </a:highlight>
              </a:rPr>
              <a:t>dependency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.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 unit of software </a:t>
            </a:r>
            <a:r>
              <a:rPr lang="en-US" i="1" dirty="0">
                <a:solidFill>
                  <a:schemeClr val="bg2">
                    <a:lumMod val="90000"/>
                  </a:schemeClr>
                </a:solidFill>
              </a:rPr>
              <a:t>uses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another if the correctness of the first requires the presence of a correctly functioning version (as opposed to a stub) of the second.</a:t>
            </a:r>
          </a:p>
          <a:p>
            <a:r>
              <a:rPr lang="en-US" dirty="0"/>
              <a:t>The ability to easily create a subset of a system allows for </a:t>
            </a:r>
            <a:r>
              <a:rPr lang="en-US" dirty="0">
                <a:highlight>
                  <a:srgbClr val="FFFF00"/>
                </a:highlight>
              </a:rPr>
              <a:t>incremental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0671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/>
              <a:t>Layer</a:t>
            </a:r>
            <a:r>
              <a:rPr lang="pl-PL" b="1" dirty="0"/>
              <a:t> </a:t>
            </a:r>
            <a:r>
              <a:rPr lang="pl-PL" b="1" dirty="0" err="1"/>
              <a:t>structure</a:t>
            </a:r>
            <a:endParaRPr lang="pl-PL" b="1" dirty="0"/>
          </a:p>
          <a:p>
            <a:r>
              <a:rPr lang="pl-PL" dirty="0"/>
              <a:t>The </a:t>
            </a:r>
            <a:r>
              <a:rPr lang="pl-PL" dirty="0" err="1"/>
              <a:t>modules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layers</a:t>
            </a:r>
            <a:r>
              <a:rPr lang="pl-PL" dirty="0"/>
              <a:t>. </a:t>
            </a:r>
          </a:p>
          <a:p>
            <a:r>
              <a:rPr lang="pl-PL" dirty="0"/>
              <a:t>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abstract</a:t>
            </a:r>
            <a:r>
              <a:rPr lang="pl-PL" dirty="0"/>
              <a:t> “</a:t>
            </a:r>
            <a:r>
              <a:rPr lang="pl-PL" dirty="0" err="1"/>
              <a:t>virtual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”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a </a:t>
            </a:r>
            <a:r>
              <a:rPr lang="pl-PL" dirty="0" err="1"/>
              <a:t>cohesive</a:t>
            </a:r>
            <a:r>
              <a:rPr lang="pl-PL" dirty="0"/>
              <a:t> set of services </a:t>
            </a:r>
            <a:r>
              <a:rPr lang="pl-PL" dirty="0" err="1"/>
              <a:t>through</a:t>
            </a:r>
            <a:r>
              <a:rPr lang="pl-PL" dirty="0"/>
              <a:t> a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. </a:t>
            </a:r>
          </a:p>
          <a:p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i="1" dirty="0" err="1"/>
              <a:t>allowed</a:t>
            </a:r>
            <a:r>
              <a:rPr lang="pl-PL" i="1" dirty="0"/>
              <a:t> to </a:t>
            </a:r>
            <a:r>
              <a:rPr lang="pl-PL" i="1" dirty="0" err="1"/>
              <a:t>use</a:t>
            </a:r>
            <a:r>
              <a:rPr lang="pl-PL" i="1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in a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fashion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In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layered</a:t>
            </a:r>
            <a:r>
              <a:rPr lang="pl-PL" dirty="0"/>
              <a:t> </a:t>
            </a:r>
            <a:r>
              <a:rPr lang="pl-PL" dirty="0" err="1"/>
              <a:t>systems</a:t>
            </a:r>
            <a:r>
              <a:rPr lang="pl-PL" dirty="0"/>
              <a:t>, 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allowed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a single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What does this structure help us to reason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78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monitor, sky, clock&#10;&#10;Description generated with very high confidence">
            <a:extLst>
              <a:ext uri="{FF2B5EF4-FFF2-40B4-BE49-F238E27FC236}">
                <a16:creationId xmlns:a16="http://schemas.microsoft.com/office/drawing/2014/main" id="{88A7BE00-A0AE-45B3-A990-BBE3AAE2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39" y="420843"/>
            <a:ext cx="8774122" cy="6300632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497A7F-079D-4B80-9E4C-68219C0F31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27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err="1"/>
              <a:t>Layer</a:t>
            </a:r>
            <a:r>
              <a:rPr lang="pl-PL" b="1" dirty="0"/>
              <a:t> </a:t>
            </a:r>
            <a:r>
              <a:rPr lang="pl-PL" b="1" dirty="0" err="1"/>
              <a:t>structure</a:t>
            </a:r>
            <a:endParaRPr lang="pl-PL" b="1" dirty="0"/>
          </a:p>
          <a:p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The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modules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in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this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structure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are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called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i="1" dirty="0" err="1">
                <a:solidFill>
                  <a:schemeClr val="bg2">
                    <a:lumMod val="90000"/>
                  </a:schemeClr>
                </a:solidFill>
              </a:rPr>
              <a:t>layers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. </a:t>
            </a:r>
          </a:p>
          <a:p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layer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is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an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“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virtual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machine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”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that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provides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cohesive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set of services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through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managed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interface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. </a:t>
            </a:r>
          </a:p>
          <a:p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Layers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are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i="1" dirty="0" err="1">
                <a:solidFill>
                  <a:schemeClr val="bg2">
                    <a:lumMod val="90000"/>
                  </a:schemeClr>
                </a:solidFill>
              </a:rPr>
              <a:t>allowed</a:t>
            </a:r>
            <a:r>
              <a:rPr lang="pl-PL" i="1" dirty="0">
                <a:solidFill>
                  <a:schemeClr val="bg2">
                    <a:lumMod val="90000"/>
                  </a:schemeClr>
                </a:solidFill>
              </a:rPr>
              <a:t> to </a:t>
            </a:r>
            <a:r>
              <a:rPr lang="pl-PL" i="1" dirty="0" err="1">
                <a:solidFill>
                  <a:schemeClr val="bg2">
                    <a:lumMod val="90000"/>
                  </a:schemeClr>
                </a:solidFill>
              </a:rPr>
              <a:t>use</a:t>
            </a:r>
            <a:r>
              <a:rPr lang="pl-PL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other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layers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in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strictly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managed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fashion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/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In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strictly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layered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systems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,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layer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is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only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allowed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to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use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a single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other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layer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. </a:t>
            </a:r>
          </a:p>
          <a:p>
            <a:r>
              <a:rPr lang="pl-PL" dirty="0"/>
              <a:t>This structure imbues a system with </a:t>
            </a:r>
            <a:r>
              <a:rPr lang="pl-PL" dirty="0">
                <a:highlight>
                  <a:srgbClr val="FFFF00"/>
                </a:highlight>
              </a:rPr>
              <a:t>portability</a:t>
            </a:r>
            <a:r>
              <a:rPr lang="pl-PL" dirty="0"/>
              <a:t>, the ability to change the underlying computing platform.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24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Class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/>
              <a:t>The module </a:t>
            </a:r>
            <a:r>
              <a:rPr lang="pl-PL" dirty="0" err="1"/>
              <a:t>units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classes</a:t>
            </a:r>
            <a:r>
              <a:rPr lang="pl-PL" dirty="0"/>
              <a:t>.</a:t>
            </a:r>
          </a:p>
          <a:p>
            <a:r>
              <a:rPr lang="pl-PL" dirty="0"/>
              <a:t>The relation is </a:t>
            </a:r>
            <a:r>
              <a:rPr lang="pl-PL" i="1" dirty="0"/>
              <a:t>inherits from </a:t>
            </a:r>
            <a:r>
              <a:rPr lang="pl-PL" dirty="0"/>
              <a:t>or </a:t>
            </a:r>
            <a:r>
              <a:rPr lang="pl-PL" i="1" dirty="0"/>
              <a:t>is an instance of</a:t>
            </a:r>
            <a:r>
              <a:rPr lang="pl-PL" dirty="0"/>
              <a:t>.</a:t>
            </a:r>
            <a:endParaRPr lang="en-US" dirty="0"/>
          </a:p>
          <a:p>
            <a:r>
              <a:rPr lang="en-US" altLang="zh-CN" b="1" i="1" dirty="0"/>
              <a:t>Inheritance</a:t>
            </a:r>
            <a:r>
              <a:rPr lang="en-US" altLang="zh-CN" dirty="0"/>
              <a:t> is a mechanism for </a:t>
            </a:r>
            <a:r>
              <a:rPr lang="en-US" altLang="zh-CN" dirty="0">
                <a:hlinkClick r:id="rId3" tooltip="Code reuse"/>
              </a:rPr>
              <a:t>code reuse</a:t>
            </a:r>
            <a:r>
              <a:rPr lang="en-US" altLang="zh-CN" dirty="0"/>
              <a:t> and to allow independent extensions of the original software </a:t>
            </a:r>
            <a:r>
              <a:rPr lang="pl-PL" dirty="0"/>
              <a:t>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 does this structure help us to reason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198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Class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The module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units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in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this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structure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are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</a:rPr>
              <a:t>called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pl-PL" i="1" dirty="0" err="1">
                <a:solidFill>
                  <a:schemeClr val="bg2">
                    <a:lumMod val="90000"/>
                  </a:schemeClr>
                </a:solidFill>
              </a:rPr>
              <a:t>classes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The relation is </a:t>
            </a:r>
            <a:r>
              <a:rPr lang="pl-PL" i="1" dirty="0">
                <a:solidFill>
                  <a:schemeClr val="bg2">
                    <a:lumMod val="90000"/>
                  </a:schemeClr>
                </a:solidFill>
              </a:rPr>
              <a:t>inherits from 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or </a:t>
            </a:r>
            <a:r>
              <a:rPr lang="pl-PL" i="1" dirty="0">
                <a:solidFill>
                  <a:schemeClr val="bg2">
                    <a:lumMod val="90000"/>
                  </a:schemeClr>
                </a:solidFill>
              </a:rPr>
              <a:t>is an instance of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CN" b="1" i="1" dirty="0">
                <a:solidFill>
                  <a:schemeClr val="bg2">
                    <a:lumMod val="90000"/>
                  </a:schemeClr>
                </a:solidFill>
              </a:rPr>
              <a:t>Inheritance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is a mechanism for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hlinkClick r:id="rId3" tooltip="Code reuse"/>
              </a:rPr>
              <a:t>code reuse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 and to allow independent extensions of the original software 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pl-PL" dirty="0"/>
              <a:t>The class structure allows one to reason about reuse and the incremental addition of functionality.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more useful module structures described in your book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307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74501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C&amp;C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structure</a:t>
            </a:r>
          </a:p>
          <a:p>
            <a:pPr lvl="1"/>
            <a:r>
              <a:rPr lang="en-US" dirty="0"/>
              <a:t>The units are services that interoperate with each other by service coordination mechanisms such as SOAP</a:t>
            </a:r>
          </a:p>
          <a:p>
            <a:pPr lvl="1"/>
            <a:r>
              <a:rPr lang="en-US" dirty="0"/>
              <a:t>The service structure helps to engineer a system composed of components that may have been developed </a:t>
            </a:r>
            <a:r>
              <a:rPr lang="en-US" dirty="0">
                <a:solidFill>
                  <a:srgbClr val="C00000"/>
                </a:solidFill>
              </a:rPr>
              <a:t>anonymously and independently </a:t>
            </a:r>
            <a:r>
              <a:rPr lang="en-US" dirty="0"/>
              <a:t>of each 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41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C&amp;C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Concurrency structure</a:t>
            </a:r>
          </a:p>
          <a:p>
            <a:pPr lvl="1"/>
            <a:r>
              <a:rPr lang="en-US" sz="3200" dirty="0"/>
              <a:t>This structure helps determine opportunities for parallelism and the locations where </a:t>
            </a:r>
            <a:r>
              <a:rPr lang="en-US" sz="3200" dirty="0">
                <a:highlight>
                  <a:srgbClr val="FFFF00"/>
                </a:highlight>
              </a:rPr>
              <a:t>resource contention </a:t>
            </a:r>
            <a:r>
              <a:rPr lang="en-US" sz="3200" dirty="0"/>
              <a:t>may occur. </a:t>
            </a:r>
          </a:p>
          <a:p>
            <a:pPr lvl="1"/>
            <a:r>
              <a:rPr lang="en-US" sz="3200" dirty="0"/>
              <a:t>The </a:t>
            </a:r>
            <a:r>
              <a:rPr lang="en-US" sz="3200" dirty="0">
                <a:highlight>
                  <a:srgbClr val="FFFF00"/>
                </a:highlight>
              </a:rPr>
              <a:t>units</a:t>
            </a:r>
            <a:r>
              <a:rPr lang="en-US" sz="3200" dirty="0"/>
              <a:t> are components</a:t>
            </a:r>
          </a:p>
          <a:p>
            <a:pPr lvl="1"/>
            <a:r>
              <a:rPr lang="en-US" sz="3200" dirty="0"/>
              <a:t>The connectors are their </a:t>
            </a:r>
            <a:r>
              <a:rPr lang="en-US" sz="3200" dirty="0">
                <a:highlight>
                  <a:srgbClr val="FFFF00"/>
                </a:highlight>
              </a:rPr>
              <a:t>communication mechanisms</a:t>
            </a:r>
            <a:r>
              <a:rPr lang="en-US" sz="3200" dirty="0"/>
              <a:t>. </a:t>
            </a:r>
          </a:p>
          <a:p>
            <a:pPr lvl="1"/>
            <a:r>
              <a:rPr lang="en-US" sz="3200" dirty="0"/>
              <a:t>The components are arranged into </a:t>
            </a:r>
            <a:r>
              <a:rPr lang="en-US" sz="3200" dirty="0">
                <a:highlight>
                  <a:srgbClr val="FFFF00"/>
                </a:highlight>
              </a:rPr>
              <a:t>logical threads</a:t>
            </a:r>
            <a:r>
              <a:rPr lang="en-US" sz="3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55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BD451A-BDDA-4DF6-9AAF-89FD3F800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49" y="136525"/>
            <a:ext cx="8146335" cy="611498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473203-5FCF-4CC4-96AB-4123DE637E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8816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Deployment structure</a:t>
            </a:r>
          </a:p>
          <a:p>
            <a:r>
              <a:rPr lang="en-US" dirty="0"/>
              <a:t>The deployment structure shows how software is assigned to hardware processing and communication elements. </a:t>
            </a:r>
          </a:p>
          <a:p>
            <a:r>
              <a:rPr lang="en-US" dirty="0"/>
              <a:t>The elements are software elements (usually a process from a C&amp;C view), hardware entities (processors), and communication pathways. </a:t>
            </a:r>
          </a:p>
          <a:p>
            <a:r>
              <a:rPr lang="en-US" dirty="0"/>
              <a:t>Relations are </a:t>
            </a:r>
            <a:r>
              <a:rPr lang="en-US" b="1" dirty="0">
                <a:solidFill>
                  <a:schemeClr val="tx2"/>
                </a:solidFill>
              </a:rPr>
              <a:t>allocated-to</a:t>
            </a:r>
            <a:r>
              <a:rPr lang="en-US" dirty="0"/>
              <a:t>, showing on which physical units the software elements reside, and migrates-to if the allocation is dynamic. </a:t>
            </a:r>
          </a:p>
          <a:p>
            <a:r>
              <a:rPr lang="en-US" dirty="0">
                <a:solidFill>
                  <a:srgbClr val="FF0000"/>
                </a:solidFill>
              </a:rPr>
              <a:t>This structure can be used to reason about performance, data integrity, security, and availability. </a:t>
            </a:r>
          </a:p>
          <a:p>
            <a:r>
              <a:rPr lang="en-US" dirty="0"/>
              <a:t>It is of particular interest in distributed and parallel 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EFC0D-1C53-4A1A-A819-B2FBE991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allocation in mobile cloud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F513FE-03E8-4557-A83D-B49F4F34E38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  <p:pic>
        <p:nvPicPr>
          <p:cNvPr id="5" name="Picture 20">
            <a:extLst>
              <a:ext uri="{FF2B5EF4-FFF2-40B4-BE49-F238E27FC236}">
                <a16:creationId xmlns:a16="http://schemas.microsoft.com/office/drawing/2014/main" id="{6F51E807-46AB-401B-86E4-7E3E82C3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2204865"/>
            <a:ext cx="5664578" cy="396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46CC93B-C5BD-4B0B-9A64-5CCE37CF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7" y="1812036"/>
            <a:ext cx="288735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7D9F2680-ABAA-4D28-A07D-457CB263266A}"/>
              </a:ext>
            </a:extLst>
          </p:cNvPr>
          <p:cNvSpPr/>
          <p:nvPr/>
        </p:nvSpPr>
        <p:spPr>
          <a:xfrm>
            <a:off x="4367808" y="3943065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59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Implementation structure </a:t>
            </a:r>
          </a:p>
          <a:p>
            <a:r>
              <a:rPr lang="en-US" dirty="0"/>
              <a:t>This structure shows how software elements (usually modules) are mapped to </a:t>
            </a:r>
            <a:r>
              <a:rPr lang="en-US" dirty="0">
                <a:solidFill>
                  <a:srgbClr val="C00000"/>
                </a:solidFill>
              </a:rPr>
              <a:t>the file structure(s)</a:t>
            </a:r>
            <a:r>
              <a:rPr lang="en-US" dirty="0"/>
              <a:t> in the system’s development, integration, or configuration control environments.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0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2F851-14A6-4F86-B183-0F37CAE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structure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349D6-2819-431C-B028-C8650BDDA47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312DB7C-904C-4C4A-B400-EB3B2655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376363"/>
            <a:ext cx="8191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662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Work assignment structure</a:t>
            </a:r>
          </a:p>
          <a:p>
            <a:r>
              <a:rPr lang="en-US" dirty="0"/>
              <a:t>This structure assigns responsibility for implementing and integrating the modules to the </a:t>
            </a:r>
            <a:r>
              <a:rPr lang="en-US" dirty="0">
                <a:solidFill>
                  <a:srgbClr val="C00000"/>
                </a:solidFill>
              </a:rPr>
              <a:t>teams</a:t>
            </a:r>
            <a:r>
              <a:rPr lang="en-US" dirty="0"/>
              <a:t> who will carry it out.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8001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more useful structures described in your book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758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be reasoned from structures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5" y="2069288"/>
            <a:ext cx="11968110" cy="438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8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nf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26" y="2131454"/>
            <a:ext cx="5444790" cy="29899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68964" y="3020830"/>
            <a:ext cx="1446122" cy="523666"/>
          </a:xfrm>
          <a:prstGeom prst="ellipse">
            <a:avLst/>
          </a:prstGeom>
          <a:solidFill>
            <a:srgbClr val="7030A0">
              <a:alpha val="2000"/>
            </a:srgb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649235" y="2767089"/>
            <a:ext cx="959605" cy="582871"/>
          </a:xfrm>
          <a:prstGeom prst="ellipse">
            <a:avLst/>
          </a:prstGeom>
          <a:solidFill>
            <a:srgbClr val="FF0000">
              <a:alpha val="2000"/>
            </a:srgb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459759" y="190698"/>
            <a:ext cx="7378207" cy="138499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The software architecture of a system is the set of structures  that supports </a:t>
            </a:r>
            <a:r>
              <a:rPr lang="en-GB" sz="2800" dirty="0">
                <a:highlight>
                  <a:srgbClr val="FFFF00"/>
                </a:highlight>
              </a:rPr>
              <a:t>reasoning</a:t>
            </a:r>
            <a:r>
              <a:rPr lang="en-GB" sz="2800" dirty="0"/>
              <a:t> about the system and the system’s properties.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849" y="161468"/>
            <a:ext cx="2621329" cy="1815882"/>
          </a:xfrm>
          <a:prstGeom prst="rect">
            <a:avLst/>
          </a:prstGeom>
          <a:solidFill>
            <a:srgbClr val="00B050">
              <a:alpha val="18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Software systems are composed of many structures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6515" y="5573196"/>
            <a:ext cx="10213453" cy="954107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The reasoning should be about an attribute of the system that is </a:t>
            </a:r>
            <a:r>
              <a:rPr lang="en-US" sz="2800" dirty="0">
                <a:highlight>
                  <a:srgbClr val="FFFF00"/>
                </a:highlight>
              </a:rPr>
              <a:t>important to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some stakeholder</a:t>
            </a:r>
            <a:r>
              <a:rPr lang="en-US" sz="2800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13" name="Oval 12"/>
          <p:cNvSpPr/>
          <p:nvPr/>
        </p:nvSpPr>
        <p:spPr>
          <a:xfrm>
            <a:off x="7649234" y="3663201"/>
            <a:ext cx="959605" cy="582871"/>
          </a:xfrm>
          <a:prstGeom prst="ellipse">
            <a:avLst/>
          </a:prstGeom>
          <a:solidFill>
            <a:srgbClr val="FFFF00">
              <a:alpha val="2000"/>
            </a:srgbClr>
          </a:solidFill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Relating Structures to Each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one structure will be related to elements of other structures, and we need to reason about these relations. </a:t>
            </a:r>
          </a:p>
          <a:p>
            <a:pPr lvl="1"/>
            <a:r>
              <a:rPr lang="en-US" dirty="0"/>
              <a:t>A module in a decomposition structure may be manifested as one, part of one, or several components in one of the component-and-connector structures. </a:t>
            </a:r>
          </a:p>
          <a:p>
            <a:r>
              <a:rPr lang="en-US" dirty="0"/>
              <a:t>In general, mappings between structures are many to many.</a:t>
            </a:r>
          </a:p>
        </p:txBody>
      </p:sp>
    </p:spTree>
    <p:extLst>
      <p:ext uri="{BB962C8B-B14F-4D97-AF65-F5344CB8AC3E}">
        <p14:creationId xmlns:p14="http://schemas.microsoft.com/office/powerpoint/2010/main" val="949863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Modules vs. Components</a:t>
            </a:r>
          </a:p>
        </p:txBody>
      </p:sp>
      <p:pic>
        <p:nvPicPr>
          <p:cNvPr id="5" name="Picture 4" descr="fig 1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340768"/>
            <a:ext cx="8343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76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47658DF-7504-462B-B4C1-A929A6008C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Why do we need both views of this system?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50A608-010E-45A0-BDCE-5524210EF8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6A2812-F55A-426A-8BE7-A95EFF7408B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4" name="Picture 4" descr="fig 1 2.tiff">
            <a:extLst>
              <a:ext uri="{FF2B5EF4-FFF2-40B4-BE49-F238E27FC236}">
                <a16:creationId xmlns:a16="http://schemas.microsoft.com/office/drawing/2014/main" id="{899FAE32-CB57-46B8-881D-72CBAA259B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69" y="2393722"/>
            <a:ext cx="5803831" cy="340986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282125-8BF4-4AF5-B985-9DA76CBC4D4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F3A8E995-EEAA-417F-BF73-C0A6A381C7F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6CE0D6AC-1576-4143-AF64-D1CA7E616EE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E5684D59-35B0-42EB-BEE9-C510054EB54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0B6649DD-3941-4421-B809-0FAAF938F57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9248A40-A92E-466B-827A-B3537B1A3B8F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37027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47658DF-7504-462B-B4C1-A929A6008C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Why do we need both views of this system? </a:t>
            </a:r>
            <a:endParaRPr lang="x-none" sz="2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50A608-010E-45A0-BDCE-5524210EF8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6A2812-F55A-426A-8BE7-A95EFF7408B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4" name="Picture 4" descr="fig 1 2.tiff">
            <a:extLst>
              <a:ext uri="{FF2B5EF4-FFF2-40B4-BE49-F238E27FC236}">
                <a16:creationId xmlns:a16="http://schemas.microsoft.com/office/drawing/2014/main" id="{899FAE32-CB57-46B8-881D-72CBAA259B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69" y="2393722"/>
            <a:ext cx="5803831" cy="34098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68906" y="3258906"/>
            <a:ext cx="4295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Tip: what different things can we reason from each of the views?</a:t>
            </a:r>
            <a:endParaRPr lang="x-none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282125-8BF4-4AF5-B985-9DA76CBC4D4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F3A8E995-EEAA-417F-BF73-C0A6A381C7F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6CE0D6AC-1576-4143-AF64-D1CA7E616EE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E5684D59-35B0-42EB-BEE9-C510054EB54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0B6649DD-3941-4421-B809-0FAAF938F57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9248A40-A92E-466B-827A-B3537B1A3B8F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692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810F-763F-4884-B456-7AC719BF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views</a:t>
            </a:r>
          </a:p>
        </p:txBody>
      </p:sp>
    </p:spTree>
    <p:extLst>
      <p:ext uri="{BB962C8B-B14F-4D97-AF65-F5344CB8AC3E}">
        <p14:creationId xmlns:p14="http://schemas.microsoft.com/office/powerpoint/2010/main" val="34937074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 the best architecture will be useless if the people who need it </a:t>
            </a:r>
          </a:p>
          <a:p>
            <a:pPr lvl="1"/>
            <a:r>
              <a:rPr lang="en-US" sz="2800" dirty="0"/>
              <a:t>do not know what it is; </a:t>
            </a:r>
          </a:p>
          <a:p>
            <a:pPr lvl="1"/>
            <a:r>
              <a:rPr lang="en-US" sz="2800" dirty="0"/>
              <a:t>cannot understand it well enough to use, build, or modify it; </a:t>
            </a:r>
          </a:p>
          <a:p>
            <a:pPr lvl="1"/>
            <a:r>
              <a:rPr lang="en-US" sz="2800" dirty="0"/>
              <a:t>misunderstand it and apply it incorrectly. </a:t>
            </a:r>
          </a:p>
          <a:p>
            <a:r>
              <a:rPr lang="en-US" sz="3200" dirty="0"/>
              <a:t>All of the effort, analysis, hard work, and insightful design on the part of the architecture team will have been wasted.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49673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Uses for Architecture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1. Education - Introducing people to the system </a:t>
            </a:r>
          </a:p>
          <a:p>
            <a:pPr marL="0" indent="0">
              <a:buNone/>
            </a:pPr>
            <a:r>
              <a:rPr lang="en-US" sz="3600" dirty="0"/>
              <a:t>2. Primary vehicle for communication among stakeholders</a:t>
            </a:r>
          </a:p>
          <a:p>
            <a:pPr marL="0" indent="0">
              <a:buNone/>
            </a:pPr>
            <a:r>
              <a:rPr lang="en-US" sz="3600" dirty="0"/>
              <a:t>3. Basis for system analysis and construction </a:t>
            </a:r>
          </a:p>
        </p:txBody>
      </p:sp>
    </p:spTree>
    <p:extLst>
      <p:ext uri="{BB962C8B-B14F-4D97-AF65-F5344CB8AC3E}">
        <p14:creationId xmlns:p14="http://schemas.microsoft.com/office/powerpoint/2010/main" val="484750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Uses for Architecture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Education</a:t>
            </a:r>
          </a:p>
          <a:p>
            <a:r>
              <a:rPr lang="en-US" sz="3600" dirty="0"/>
              <a:t>Introducing people to the system </a:t>
            </a:r>
          </a:p>
          <a:p>
            <a:pPr lvl="1"/>
            <a:r>
              <a:rPr lang="en-US" sz="2800" dirty="0"/>
              <a:t>New members of the team</a:t>
            </a:r>
          </a:p>
          <a:p>
            <a:pPr lvl="1"/>
            <a:r>
              <a:rPr lang="en-US" sz="2800" dirty="0"/>
              <a:t>External analysts or evaluators</a:t>
            </a:r>
          </a:p>
          <a:p>
            <a:pPr lvl="1"/>
            <a:r>
              <a:rPr lang="en-US" sz="2800" dirty="0"/>
              <a:t>New architect</a:t>
            </a:r>
          </a:p>
        </p:txBody>
      </p:sp>
    </p:spTree>
    <p:extLst>
      <p:ext uri="{BB962C8B-B14F-4D97-AF65-F5344CB8AC3E}">
        <p14:creationId xmlns:p14="http://schemas.microsoft.com/office/powerpoint/2010/main" val="3547357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Uses for Architecture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Primary vehicle for communication among stakeholders</a:t>
            </a:r>
          </a:p>
          <a:p>
            <a:r>
              <a:rPr lang="en-US" sz="3600" dirty="0"/>
              <a:t>Especially architect to developers</a:t>
            </a:r>
          </a:p>
          <a:p>
            <a:r>
              <a:rPr lang="en-US" sz="3600" dirty="0"/>
              <a:t>Especially architect to future architect!</a:t>
            </a:r>
          </a:p>
        </p:txBody>
      </p:sp>
    </p:spTree>
    <p:extLst>
      <p:ext uri="{BB962C8B-B14F-4D97-AF65-F5344CB8AC3E}">
        <p14:creationId xmlns:p14="http://schemas.microsoft.com/office/powerpoint/2010/main" val="5782796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Uses for Architecture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Basis for system analysis and construction </a:t>
            </a:r>
          </a:p>
          <a:p>
            <a:r>
              <a:rPr lang="en-US" sz="3200" dirty="0"/>
              <a:t>Architecture tells implementers what to implement. </a:t>
            </a:r>
          </a:p>
          <a:p>
            <a:r>
              <a:rPr lang="en-US" sz="3200" dirty="0"/>
              <a:t>Each module has interfaces that must be provided and uses interfaces from other modules. </a:t>
            </a:r>
          </a:p>
          <a:p>
            <a:r>
              <a:rPr lang="en-US" sz="3200" dirty="0"/>
              <a:t>Documentation can serve as a receptacle for registering and communicating unresolved issues.</a:t>
            </a:r>
          </a:p>
          <a:p>
            <a:r>
              <a:rPr lang="en-US" sz="3200" dirty="0"/>
              <a:t>Architecture documentation serves as the basis for architecture evaluation. </a:t>
            </a:r>
          </a:p>
        </p:txBody>
      </p:sp>
    </p:spTree>
    <p:extLst>
      <p:ext uri="{BB962C8B-B14F-4D97-AF65-F5344CB8AC3E}">
        <p14:creationId xmlns:p14="http://schemas.microsoft.com/office/powerpoint/2010/main" val="57827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©Software  Architecture</a:t>
            </a:r>
            <a:endParaRPr lang="en-AU" dirty="0"/>
          </a:p>
        </p:txBody>
      </p:sp>
      <p:pic>
        <p:nvPicPr>
          <p:cNvPr id="5" name="Picture 4" descr="SH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9"/>
          <a:stretch/>
        </p:blipFill>
        <p:spPr>
          <a:xfrm>
            <a:off x="6620255" y="240468"/>
            <a:ext cx="5209093" cy="377022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" y="4323621"/>
            <a:ext cx="12209556" cy="208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3413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 </a:t>
            </a:r>
            <a:r>
              <a:rPr lang="en-US" sz="4000" i="1" dirty="0"/>
              <a:t>structure</a:t>
            </a:r>
            <a:r>
              <a:rPr lang="en-US" sz="4000" dirty="0"/>
              <a:t> is the set of elements itself, as they exist in software or hardware</a:t>
            </a:r>
          </a:p>
          <a:p>
            <a:r>
              <a:rPr lang="en-US" sz="4000" dirty="0"/>
              <a:t>A </a:t>
            </a:r>
            <a:r>
              <a:rPr lang="en-US" sz="4000" i="1" dirty="0"/>
              <a:t>view</a:t>
            </a:r>
            <a:r>
              <a:rPr lang="en-US" sz="4000" dirty="0"/>
              <a:t> is a representation of a coherent set of architectural elements, as written by and read by system stakeholders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73614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short, a view is a representation of a structure. </a:t>
            </a:r>
          </a:p>
          <a:p>
            <a:pPr lvl="1"/>
            <a:r>
              <a:rPr lang="en-US" sz="3600" dirty="0"/>
              <a:t>For example, a module </a:t>
            </a:r>
            <a:r>
              <a:rPr lang="en-US" sz="3600" i="1" dirty="0"/>
              <a:t>structure</a:t>
            </a:r>
            <a:r>
              <a:rPr lang="en-US" sz="3600" dirty="0"/>
              <a:t> is the set of the system’s modules and their organization. </a:t>
            </a:r>
          </a:p>
          <a:p>
            <a:pPr lvl="1"/>
            <a:r>
              <a:rPr lang="en-US" sz="3600" dirty="0"/>
              <a:t>A module </a:t>
            </a:r>
            <a:r>
              <a:rPr lang="en-US" sz="3600" i="1" dirty="0"/>
              <a:t>view</a:t>
            </a:r>
            <a:r>
              <a:rPr lang="en-US" sz="3600" dirty="0"/>
              <a:t> is the representation of that structure, documented according to a template in a chosen notation, and used by some system stakeholders.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912500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Architects </a:t>
            </a:r>
          </a:p>
          <a:p>
            <a:pPr lvl="1"/>
            <a:r>
              <a:rPr lang="en-US" sz="3600" dirty="0"/>
              <a:t>design structures</a:t>
            </a:r>
          </a:p>
          <a:p>
            <a:pPr lvl="1"/>
            <a:r>
              <a:rPr lang="en-US" sz="3600" dirty="0"/>
              <a:t>document views of those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912500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forms of expressions do we use in architecture descriptions?</a:t>
            </a:r>
          </a:p>
        </p:txBody>
      </p:sp>
    </p:spTree>
    <p:extLst>
      <p:ext uri="{BB962C8B-B14F-4D97-AF65-F5344CB8AC3E}">
        <p14:creationId xmlns:p14="http://schemas.microsoft.com/office/powerpoint/2010/main" val="165547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forms of expressions do we use in architecture descriptions?</a:t>
            </a:r>
          </a:p>
          <a:p>
            <a:pPr lvl="1"/>
            <a:r>
              <a:rPr lang="en-GB" sz="3600" dirty="0">
                <a:solidFill>
                  <a:srgbClr val="FF0000"/>
                </a:solidFill>
              </a:rPr>
              <a:t>Informal notations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14136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/>
              <a:t>Views are depicted (often graphically) using general-purpose diagramming and editing tools</a:t>
            </a:r>
          </a:p>
          <a:p>
            <a:r>
              <a:rPr lang="en-GB" sz="3600" dirty="0"/>
              <a:t>Box-and-line informal drawings annotated with such things as </a:t>
            </a:r>
          </a:p>
          <a:p>
            <a:pPr lvl="1"/>
            <a:r>
              <a:rPr lang="en-GB" sz="3200" dirty="0"/>
              <a:t>the nature of the component</a:t>
            </a:r>
          </a:p>
          <a:p>
            <a:pPr lvl="1"/>
            <a:r>
              <a:rPr lang="en-GB" sz="3200" dirty="0"/>
              <a:t>Properties</a:t>
            </a:r>
          </a:p>
          <a:p>
            <a:pPr lvl="1"/>
            <a:r>
              <a:rPr lang="en-GB" sz="3200" dirty="0"/>
              <a:t>semantics of connections</a:t>
            </a:r>
          </a:p>
          <a:p>
            <a:pPr lvl="1"/>
            <a:r>
              <a:rPr lang="en-GB" sz="3200" dirty="0"/>
              <a:t>overall system </a:t>
            </a:r>
            <a:r>
              <a:rPr lang="en-GB" sz="3200" dirty="0" err="1"/>
              <a:t>behavior</a:t>
            </a:r>
            <a:endParaRPr lang="en-GB" sz="3200" dirty="0"/>
          </a:p>
          <a:p>
            <a:r>
              <a:rPr lang="en-GB" sz="3600" dirty="0"/>
              <a:t>The semantics of the description are characterized in natural language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667634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notation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1376362"/>
            <a:ext cx="5719762" cy="536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8513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notation example</a:t>
            </a:r>
          </a:p>
        </p:txBody>
      </p:sp>
      <p:sp>
        <p:nvSpPr>
          <p:cNvPr id="4" name="AutoShape 2" descr="Documenting the Software Architecture | JC Olamendy's Thought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8" y="-11561"/>
            <a:ext cx="3667125" cy="651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5929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notation example</a:t>
            </a:r>
          </a:p>
        </p:txBody>
      </p:sp>
      <p:sp>
        <p:nvSpPr>
          <p:cNvPr id="4" name="AutoShape 2" descr="Context Diagram for System 1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053" y="1647826"/>
            <a:ext cx="8179974" cy="50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608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notation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399"/>
            <a:ext cx="6281738" cy="485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0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chinf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26" y="2131454"/>
            <a:ext cx="5444790" cy="298996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68964" y="3020830"/>
            <a:ext cx="1446122" cy="523666"/>
          </a:xfrm>
          <a:prstGeom prst="ellipse">
            <a:avLst/>
          </a:prstGeom>
          <a:solidFill>
            <a:srgbClr val="7030A0">
              <a:alpha val="2000"/>
            </a:srgb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649235" y="2767089"/>
            <a:ext cx="959605" cy="582871"/>
          </a:xfrm>
          <a:prstGeom prst="ellipse">
            <a:avLst/>
          </a:prstGeom>
          <a:solidFill>
            <a:srgbClr val="FF0000">
              <a:alpha val="2000"/>
            </a:srgb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459759" y="190698"/>
            <a:ext cx="7378207" cy="138499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The software architecture of a system is the set of structures  that supports </a:t>
            </a:r>
            <a:r>
              <a:rPr lang="en-GB" sz="2800" dirty="0">
                <a:highlight>
                  <a:srgbClr val="FFFF00"/>
                </a:highlight>
              </a:rPr>
              <a:t>reasoning</a:t>
            </a:r>
            <a:r>
              <a:rPr lang="en-GB" sz="2800" dirty="0"/>
              <a:t> about the system and the system’s properties.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849" y="161468"/>
            <a:ext cx="2621329" cy="1815882"/>
          </a:xfrm>
          <a:prstGeom prst="rect">
            <a:avLst/>
          </a:prstGeom>
          <a:solidFill>
            <a:srgbClr val="00B050">
              <a:alpha val="18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Software systems are composed of many structures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6515" y="5573196"/>
            <a:ext cx="10213453" cy="954107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The reasoning should be about an attribute of the system that is </a:t>
            </a:r>
            <a:r>
              <a:rPr lang="en-US" sz="2800" dirty="0">
                <a:highlight>
                  <a:srgbClr val="FFFF00"/>
                </a:highlight>
              </a:rPr>
              <a:t>important to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some stakeholder</a:t>
            </a:r>
            <a:r>
              <a:rPr lang="en-US" sz="2800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13" name="Oval 12"/>
          <p:cNvSpPr/>
          <p:nvPr/>
        </p:nvSpPr>
        <p:spPr>
          <a:xfrm>
            <a:off x="7649234" y="3663201"/>
            <a:ext cx="959605" cy="582871"/>
          </a:xfrm>
          <a:prstGeom prst="ellipse">
            <a:avLst/>
          </a:prstGeom>
          <a:solidFill>
            <a:srgbClr val="FFFF00">
              <a:alpha val="2000"/>
            </a:srgbClr>
          </a:solidFill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69888" y="2443761"/>
            <a:ext cx="2811679" cy="2677656"/>
          </a:xfrm>
          <a:prstGeom prst="rect">
            <a:avLst/>
          </a:prstGeom>
          <a:solidFill>
            <a:srgbClr val="7030A0">
              <a:alpha val="12000"/>
            </a:srgbClr>
          </a:solidFill>
        </p:spPr>
        <p:txBody>
          <a:bodyPr wrap="square">
            <a:spAutoFit/>
          </a:bodyPr>
          <a:lstStyle/>
          <a:p>
            <a:r>
              <a:rPr lang="en-GB" sz="2800" dirty="0"/>
              <a:t>There are often multiple stakeholder </a:t>
            </a:r>
            <a:r>
              <a:rPr lang="en-GB" sz="2800" dirty="0">
                <a:highlight>
                  <a:srgbClr val="FFFF00"/>
                </a:highlight>
              </a:rPr>
              <a:t>perspectives</a:t>
            </a:r>
            <a:r>
              <a:rPr lang="en-GB" sz="2800" dirty="0"/>
              <a:t> on any software system </a:t>
            </a:r>
          </a:p>
        </p:txBody>
      </p:sp>
    </p:spTree>
    <p:extLst>
      <p:ext uri="{BB962C8B-B14F-4D97-AF65-F5344CB8AC3E}">
        <p14:creationId xmlns:p14="http://schemas.microsoft.com/office/powerpoint/2010/main" val="10551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notations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long time have been the most predominant means for describing software architectures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9768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</a:t>
            </a:r>
            <a:r>
              <a:rPr lang="en-GB" dirty="0" err="1"/>
              <a:t>infromal</a:t>
            </a:r>
            <a:r>
              <a:rPr lang="en-GB" dirty="0"/>
              <a:t> notations good enough?</a:t>
            </a:r>
          </a:p>
        </p:txBody>
      </p:sp>
    </p:spTree>
    <p:extLst>
      <p:ext uri="{BB962C8B-B14F-4D97-AF65-F5344CB8AC3E}">
        <p14:creationId xmlns:p14="http://schemas.microsoft.com/office/powerpoint/2010/main" val="479722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notations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3200" dirty="0"/>
              <a:t>The meaning is </a:t>
            </a:r>
            <a:r>
              <a:rPr lang="en-GB" sz="3200" dirty="0">
                <a:highlight>
                  <a:srgbClr val="FFFF00"/>
                </a:highlight>
              </a:rPr>
              <a:t>imprecise</a:t>
            </a:r>
            <a:r>
              <a:rPr lang="en-GB" sz="3200" dirty="0"/>
              <a:t> - t</a:t>
            </a:r>
            <a:r>
              <a:rPr lang="en-US" sz="3200" dirty="0"/>
              <a:t>heir usefulness is limited</a:t>
            </a:r>
          </a:p>
          <a:p>
            <a:pPr marL="228600" lvl="1">
              <a:spcBef>
                <a:spcPts val="1000"/>
              </a:spcBef>
            </a:pPr>
            <a:r>
              <a:rPr lang="en-US" sz="3200" dirty="0"/>
              <a:t>They cannot be formally analyzed</a:t>
            </a:r>
          </a:p>
          <a:p>
            <a:pPr marL="685800" lvl="2">
              <a:spcBef>
                <a:spcPts val="1000"/>
              </a:spcBef>
            </a:pPr>
            <a:r>
              <a:rPr lang="en-GB" sz="2800" dirty="0"/>
              <a:t>it may be impossible to </a:t>
            </a:r>
            <a:r>
              <a:rPr lang="en-GB" sz="2800" dirty="0" err="1"/>
              <a:t>analyze</a:t>
            </a:r>
            <a:r>
              <a:rPr lang="en-GB" sz="2800" dirty="0"/>
              <a:t> an architecture for consistency or determine non-trivial properties of it </a:t>
            </a:r>
          </a:p>
          <a:p>
            <a:pPr marL="685800" lvl="2">
              <a:spcBef>
                <a:spcPts val="1000"/>
              </a:spcBef>
            </a:pPr>
            <a:r>
              <a:rPr lang="en-GB" sz="2800" dirty="0"/>
              <a:t>there is no way to check that a system implementation is faithful to its architectural design</a:t>
            </a:r>
          </a:p>
          <a:p>
            <a:pPr marL="228600" lvl="1">
              <a:spcBef>
                <a:spcPts val="1000"/>
              </a:spcBef>
            </a:pPr>
            <a:r>
              <a:rPr lang="en-GB" sz="3200" dirty="0"/>
              <a:t>A more rigorous way for describing software architectures is required</a:t>
            </a:r>
          </a:p>
          <a:p>
            <a:pPr marL="228600" lvl="1">
              <a:spcBef>
                <a:spcPts val="1000"/>
              </a:spcBef>
            </a:pPr>
            <a:endParaRPr lang="en-US" sz="3200" dirty="0"/>
          </a:p>
          <a:p>
            <a:pPr marL="228600" lvl="1">
              <a:spcBef>
                <a:spcPts val="10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75579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forms of expressions do we use in architecture descriptions?</a:t>
            </a:r>
          </a:p>
          <a:p>
            <a:pPr lvl="1"/>
            <a:r>
              <a:rPr lang="en-GB" sz="3600" dirty="0"/>
              <a:t>Informal notations</a:t>
            </a:r>
          </a:p>
          <a:p>
            <a:pPr lvl="1"/>
            <a:r>
              <a:rPr lang="en-GB" sz="3600" dirty="0">
                <a:solidFill>
                  <a:srgbClr val="FF0000"/>
                </a:solidFill>
              </a:rPr>
              <a:t>Formal notations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72412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notations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Views are described in a notation that has a precise (usually mathematically based) semantics </a:t>
            </a:r>
          </a:p>
          <a:p>
            <a:r>
              <a:rPr lang="en-US" sz="3600" dirty="0"/>
              <a:t>Many formal architecture description languages (ADLs) have been proposed by research</a:t>
            </a:r>
          </a:p>
          <a:p>
            <a:pPr lvl="1"/>
            <a:r>
              <a:rPr lang="en-GB" sz="3200" dirty="0"/>
              <a:t>Different conceptual architectural elements</a:t>
            </a:r>
          </a:p>
          <a:p>
            <a:pPr lvl="1"/>
            <a:r>
              <a:rPr lang="en-GB" sz="3200" dirty="0"/>
              <a:t>Different syntax or semantics</a:t>
            </a:r>
          </a:p>
          <a:p>
            <a:pPr lvl="1"/>
            <a:r>
              <a:rPr lang="en-GB" sz="3200" dirty="0"/>
              <a:t>Focusing on a specific operational domain</a:t>
            </a:r>
          </a:p>
          <a:p>
            <a:pPr lvl="1"/>
            <a:r>
              <a:rPr lang="en-GB" sz="3200" dirty="0"/>
              <a:t>Only suitable for a specific analysis techniques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98543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notations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Formal analysis of both syntax and semantics is possible </a:t>
            </a:r>
          </a:p>
          <a:p>
            <a:r>
              <a:rPr lang="en-GB" sz="3600" dirty="0"/>
              <a:t>Support automation through associated tools</a:t>
            </a:r>
          </a:p>
          <a:p>
            <a:r>
              <a:rPr lang="en-GB" sz="3600" dirty="0"/>
              <a:t>A standard notation for representing architectures helps promote </a:t>
            </a:r>
          </a:p>
          <a:p>
            <a:pPr lvl="1"/>
            <a:r>
              <a:rPr lang="en-GB" sz="3200" dirty="0"/>
              <a:t>mutual communication</a:t>
            </a:r>
          </a:p>
          <a:p>
            <a:pPr lvl="1"/>
            <a:r>
              <a:rPr lang="en-GB" sz="3200" dirty="0"/>
              <a:t>the embodiment of early design decisions</a:t>
            </a:r>
          </a:p>
          <a:p>
            <a:pPr lvl="1"/>
            <a:r>
              <a:rPr lang="en-GB" sz="3200" dirty="0"/>
              <a:t>the creation of a transferable abstraction of a system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653665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notations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Formal ADLs have been rarely integrated in the software life-cycle</a:t>
            </a:r>
          </a:p>
          <a:p>
            <a:pPr lvl="1"/>
            <a:r>
              <a:rPr lang="en-GB" sz="2800" dirty="0"/>
              <a:t>They are seldom supported by mature tools</a:t>
            </a:r>
          </a:p>
          <a:p>
            <a:pPr lvl="1"/>
            <a:r>
              <a:rPr lang="en-GB" sz="2800" dirty="0"/>
              <a:t>Focusing on very specific needs</a:t>
            </a:r>
          </a:p>
          <a:p>
            <a:r>
              <a:rPr lang="en-GB" sz="3200" dirty="0"/>
              <a:t>Lack of industry adoption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39348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forms of expressions do we use in architecture descriptions?</a:t>
            </a:r>
          </a:p>
          <a:p>
            <a:pPr lvl="1"/>
            <a:r>
              <a:rPr lang="en-GB" sz="3600" dirty="0"/>
              <a:t>Informal notations</a:t>
            </a:r>
          </a:p>
          <a:p>
            <a:pPr lvl="1"/>
            <a:r>
              <a:rPr lang="en-GB" sz="3600" dirty="0"/>
              <a:t>Formal notations</a:t>
            </a:r>
          </a:p>
          <a:p>
            <a:pPr lvl="1"/>
            <a:r>
              <a:rPr lang="en-GB" sz="3600" dirty="0">
                <a:solidFill>
                  <a:srgbClr val="FF0000"/>
                </a:solidFill>
              </a:rPr>
              <a:t>Semiformal notations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724120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Semiformal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way to overcome some of the limitations of informal and formal approaches</a:t>
            </a:r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Standardized </a:t>
            </a:r>
            <a:r>
              <a:rPr lang="en-US" sz="3200" dirty="0"/>
              <a:t>notation that prescribes graphical elements and rules of construction</a:t>
            </a:r>
          </a:p>
          <a:p>
            <a:pPr lvl="1"/>
            <a:r>
              <a:rPr lang="en-US" sz="2800" dirty="0"/>
              <a:t>Lacks a complete semantic treatment of the meaning of those elements </a:t>
            </a:r>
          </a:p>
          <a:p>
            <a:r>
              <a:rPr lang="en-US" sz="3200" dirty="0"/>
              <a:t>Rudimentary analysis can be applied </a:t>
            </a:r>
          </a:p>
        </p:txBody>
      </p:sp>
    </p:spTree>
    <p:extLst>
      <p:ext uri="{BB962C8B-B14F-4D97-AF65-F5344CB8AC3E}">
        <p14:creationId xmlns:p14="http://schemas.microsoft.com/office/powerpoint/2010/main" val="6998543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ighlight>
                  <a:srgbClr val="FFFF00"/>
                </a:highlight>
              </a:rPr>
              <a:t>UML </a:t>
            </a:r>
            <a:r>
              <a:rPr lang="en-US" sz="3200" dirty="0"/>
              <a:t>is a semiformal notation in this sense</a:t>
            </a:r>
          </a:p>
          <a:p>
            <a:pPr lvl="1"/>
            <a:r>
              <a:rPr lang="en-GB" dirty="0"/>
              <a:t>The Unified </a:t>
            </a:r>
            <a:r>
              <a:rPr lang="en-GB" dirty="0" err="1"/>
              <a:t>Modeling</a:t>
            </a:r>
            <a:r>
              <a:rPr lang="en-GB" dirty="0"/>
              <a:t> Language (UML) - a general-purpose, developmental </a:t>
            </a:r>
            <a:r>
              <a:rPr lang="en-GB" dirty="0" err="1"/>
              <a:t>modeling</a:t>
            </a:r>
            <a:r>
              <a:rPr lang="en-GB" dirty="0"/>
              <a:t> language in the field of software engineering that is intended to provide a standard way to visualize the design of a system</a:t>
            </a:r>
            <a:endParaRPr lang="en-US" dirty="0"/>
          </a:p>
          <a:p>
            <a:r>
              <a:rPr lang="en-GB" dirty="0"/>
              <a:t>Has been embraced by the industry</a:t>
            </a:r>
          </a:p>
        </p:txBody>
      </p:sp>
    </p:spTree>
    <p:extLst>
      <p:ext uri="{BB962C8B-B14F-4D97-AF65-F5344CB8AC3E}">
        <p14:creationId xmlns:p14="http://schemas.microsoft.com/office/powerpoint/2010/main" val="35635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9"/>
          <a:stretch/>
        </p:blipFill>
        <p:spPr>
          <a:xfrm>
            <a:off x="7080442" y="220148"/>
            <a:ext cx="5209093" cy="3770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96" y="1825625"/>
            <a:ext cx="7758176" cy="4351338"/>
          </a:xfrm>
        </p:spPr>
        <p:txBody>
          <a:bodyPr>
            <a:normAutofit/>
          </a:bodyPr>
          <a:lstStyle/>
          <a:p>
            <a:r>
              <a:rPr lang="en-GB" dirty="0"/>
              <a:t>There are often multiple stakeholder perspectives on any software system </a:t>
            </a:r>
          </a:p>
          <a:p>
            <a:pPr lvl="1"/>
            <a:r>
              <a:rPr lang="en-GB" dirty="0"/>
              <a:t>ways of thinking about the software</a:t>
            </a:r>
          </a:p>
          <a:p>
            <a:pPr lvl="1"/>
            <a:r>
              <a:rPr lang="en-GB" dirty="0"/>
              <a:t>For example, a mobile app may have the following perspectives</a:t>
            </a:r>
          </a:p>
          <a:p>
            <a:pPr lvl="2"/>
            <a:r>
              <a:rPr lang="en-GB" dirty="0"/>
              <a:t>Development</a:t>
            </a:r>
          </a:p>
          <a:p>
            <a:pPr lvl="2"/>
            <a:r>
              <a:rPr lang="en-GB" dirty="0"/>
              <a:t>Deployment</a:t>
            </a:r>
          </a:p>
          <a:p>
            <a:pPr lvl="2"/>
            <a:r>
              <a:rPr lang="en-GB" dirty="0"/>
              <a:t>Customization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2853"/>
            <a:ext cx="12209556" cy="208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1778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58" y="2444751"/>
            <a:ext cx="5536617" cy="303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005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236" y="1154623"/>
            <a:ext cx="3866102" cy="543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419181"/>
            <a:ext cx="4694238" cy="516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1971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97" y="1425575"/>
            <a:ext cx="5504991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6694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96" y="2390775"/>
            <a:ext cx="473028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5377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example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1806575"/>
            <a:ext cx="4878388" cy="422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0724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Typically, more formal notations take more time and effort to create and understand, but offer reduced ambiguity and more opportunities for analysis. </a:t>
            </a:r>
          </a:p>
          <a:p>
            <a:pPr lvl="1"/>
            <a:r>
              <a:rPr lang="en-US" dirty="0"/>
              <a:t>Conversely, more informal notations are easier to create, but they provide fewer guarantees. </a:t>
            </a:r>
          </a:p>
          <a:p>
            <a:r>
              <a:rPr lang="en-US" dirty="0"/>
              <a:t>Different notations are better (or worse) for expressing different kinds of information. </a:t>
            </a:r>
          </a:p>
          <a:p>
            <a:pPr lvl="1"/>
            <a:r>
              <a:rPr lang="en-US" dirty="0"/>
              <a:t>UML class diagram will not help you reason about </a:t>
            </a:r>
            <a:r>
              <a:rPr lang="en-US" dirty="0" err="1"/>
              <a:t>schedulability</a:t>
            </a:r>
            <a:r>
              <a:rPr lang="en-US" dirty="0"/>
              <a:t>, nor will a sequence chart tell you very much about the system’s likelihood of being delivered on time.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Choose your notations and representation languages knowing the important issues you need to capture and reason about.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898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Principle of architecture documentation:</a:t>
            </a:r>
          </a:p>
          <a:p>
            <a:pPr lvl="1"/>
            <a:r>
              <a:rPr lang="en-US" sz="2800" i="1" dirty="0"/>
              <a:t>Documenting an architecture is a matter of documenting the relevant views and then adding documentation that applies to more than one view.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21483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Module Views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Elements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Modules,</a:t>
            </a:r>
            <a:r>
              <a:rPr lang="en-US" dirty="0"/>
              <a:t> which are implementation units of software that provide a coherent set of responsibilities. </a:t>
            </a:r>
          </a:p>
          <a:p>
            <a:r>
              <a:rPr lang="en-US" dirty="0">
                <a:highlight>
                  <a:srgbClr val="FFFF00"/>
                </a:highlight>
              </a:rPr>
              <a:t>Relations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Is part of</a:t>
            </a:r>
            <a:r>
              <a:rPr lang="en-US" dirty="0"/>
              <a:t>, which defines a part/whole relationship between the submodule—the part—and the aggregate module—the whole.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Depends on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defines a dependency relationship between two modules. Specific module views elaborate what dependency is meant.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Is a</a:t>
            </a:r>
            <a:r>
              <a:rPr lang="en-US" dirty="0"/>
              <a:t>, which defines a generalization/specialization relationship between a more specific module—the child—and a more general module—the parent. </a:t>
            </a:r>
          </a:p>
        </p:txBody>
      </p:sp>
    </p:spTree>
    <p:extLst>
      <p:ext uri="{BB962C8B-B14F-4D97-AF65-F5344CB8AC3E}">
        <p14:creationId xmlns:p14="http://schemas.microsoft.com/office/powerpoint/2010/main" val="34994661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Module Views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Constraints </a:t>
            </a:r>
          </a:p>
          <a:p>
            <a:pPr lvl="1"/>
            <a:r>
              <a:rPr lang="en-US" dirty="0"/>
              <a:t>Different module views may impose specific topological constraints, such as limitations on the visibility between modules.</a:t>
            </a:r>
          </a:p>
          <a:p>
            <a:r>
              <a:rPr lang="en-US" dirty="0">
                <a:highlight>
                  <a:srgbClr val="FFFF00"/>
                </a:highlight>
              </a:rPr>
              <a:t>Usage</a:t>
            </a:r>
          </a:p>
          <a:p>
            <a:pPr lvl="1"/>
            <a:r>
              <a:rPr lang="en-US" dirty="0"/>
              <a:t>Blueprint for construction of the code</a:t>
            </a:r>
          </a:p>
          <a:p>
            <a:pPr lvl="1"/>
            <a:r>
              <a:rPr lang="en-US" dirty="0"/>
              <a:t>Change-impact analysis</a:t>
            </a:r>
          </a:p>
          <a:p>
            <a:pPr lvl="1"/>
            <a:r>
              <a:rPr lang="en-US" dirty="0"/>
              <a:t>Planning incremental development</a:t>
            </a:r>
          </a:p>
          <a:p>
            <a:pPr lvl="1"/>
            <a:r>
              <a:rPr lang="en-US" dirty="0"/>
              <a:t>Requirements traceability analysis</a:t>
            </a:r>
          </a:p>
          <a:p>
            <a:pPr lvl="1"/>
            <a:r>
              <a:rPr lang="en-US" dirty="0"/>
              <a:t>Communicating the functionality of a system and the structure of its code base</a:t>
            </a:r>
          </a:p>
          <a:p>
            <a:pPr lvl="1"/>
            <a:r>
              <a:rPr lang="en-US" dirty="0"/>
              <a:t>Supporting the definition of work assignments, implementation schedules, and budget information</a:t>
            </a:r>
          </a:p>
          <a:p>
            <a:pPr lvl="1"/>
            <a:r>
              <a:rPr lang="en-US" dirty="0"/>
              <a:t>Showing the structure of information that the system needs to manage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828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Views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unlikely that the documentation of any software architecture can be complete without at least one module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00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Polling"/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Polling"/>
  <p:tag name="RAINPROBLEM" val="Polling"/>
  <p:tag name="ANONYMOUSPOLLING" val="False"/>
  <p:tag name="PROBLEMSCORE" val="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Polling"/>
  <p:tag name="RAINPROBLEM" val="Polling"/>
  <p:tag name="ANONYMOUSPOLLING" val="False"/>
  <p:tag name="PROBLEMSCORE" val="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4530</Words>
  <Application>Microsoft Office PowerPoint</Application>
  <PresentationFormat>宽屏</PresentationFormat>
  <Paragraphs>543</Paragraphs>
  <Slides>109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5" baseType="lpstr">
      <vt:lpstr>Optima</vt:lpstr>
      <vt:lpstr>Microsoft Yahei</vt:lpstr>
      <vt:lpstr>Arial</vt:lpstr>
      <vt:lpstr>Calibri</vt:lpstr>
      <vt:lpstr>Calibri Light</vt:lpstr>
      <vt:lpstr>Office Theme</vt:lpstr>
      <vt:lpstr>COMP3028  Software Architecture</vt:lpstr>
      <vt:lpstr>Software Architecture</vt:lpstr>
      <vt:lpstr>Intended Learning Outcomes</vt:lpstr>
      <vt:lpstr>Materials</vt:lpstr>
      <vt:lpstr>Review</vt:lpstr>
      <vt:lpstr>PowerPoint 演示文稿</vt:lpstr>
      <vt:lpstr>Stakeholders </vt:lpstr>
      <vt:lpstr>PowerPoint 演示文稿</vt:lpstr>
      <vt:lpstr>Stakeholder perspectives</vt:lpstr>
      <vt:lpstr>PowerPoint 演示文稿</vt:lpstr>
      <vt:lpstr>Stakeholder concerns</vt:lpstr>
      <vt:lpstr>PowerPoint 演示文稿</vt:lpstr>
      <vt:lpstr>Which Structures are Architectural?</vt:lpstr>
      <vt:lpstr>Architecture Is a Set of Software Structures </vt:lpstr>
      <vt:lpstr>Module Structures</vt:lpstr>
      <vt:lpstr>Component-and-connector Structures</vt:lpstr>
      <vt:lpstr>Allocation Structures</vt:lpstr>
      <vt:lpstr>Structures Provide Insight</vt:lpstr>
      <vt:lpstr>PowerPoint 演示文稿</vt:lpstr>
      <vt:lpstr>End of review</vt:lpstr>
      <vt:lpstr>PowerPoint 演示文稿</vt:lpstr>
      <vt:lpstr>PowerPoint 演示文稿</vt:lpstr>
      <vt:lpstr>Module Structures</vt:lpstr>
      <vt:lpstr>Component-and-connector Structures</vt:lpstr>
      <vt:lpstr>Component-and-connector Structures</vt:lpstr>
      <vt:lpstr>Allocation structures</vt:lpstr>
      <vt:lpstr>Which kind of structure is represented in this figure?</vt:lpstr>
      <vt:lpstr>PowerPoint 演示文稿</vt:lpstr>
      <vt:lpstr>PowerPoint 演示文稿</vt:lpstr>
      <vt:lpstr>How about this structure?</vt:lpstr>
      <vt:lpstr>PowerPoint 演示文稿</vt:lpstr>
      <vt:lpstr>PowerPoint 演示文稿</vt:lpstr>
      <vt:lpstr>What about this one?</vt:lpstr>
      <vt:lpstr>PowerPoint 演示文稿</vt:lpstr>
      <vt:lpstr>PowerPoint 演示文稿</vt:lpstr>
      <vt:lpstr>PowerPoint 演示文稿</vt:lpstr>
      <vt:lpstr>Some Useful Module Structures</vt:lpstr>
      <vt:lpstr>Some Useful Module Structures</vt:lpstr>
      <vt:lpstr>Decomposition structure: an example</vt:lpstr>
      <vt:lpstr>Some Useful Module Structures</vt:lpstr>
      <vt:lpstr>Some Useful Module Structures</vt:lpstr>
      <vt:lpstr>Uses structure: an example</vt:lpstr>
      <vt:lpstr>Some Useful Module Structures</vt:lpstr>
      <vt:lpstr>Some Useful Module Structures</vt:lpstr>
      <vt:lpstr>PowerPoint 演示文稿</vt:lpstr>
      <vt:lpstr>Some Useful Module Structures</vt:lpstr>
      <vt:lpstr>Some Useful Module Structures</vt:lpstr>
      <vt:lpstr>Some Useful Module Structures</vt:lpstr>
      <vt:lpstr>Some Useful Module Structures</vt:lpstr>
      <vt:lpstr>Some Useful C&amp;C Structures</vt:lpstr>
      <vt:lpstr>Some Useful C&amp;C Structures</vt:lpstr>
      <vt:lpstr>PowerPoint 演示文稿</vt:lpstr>
      <vt:lpstr>Some Useful Allocation Structures</vt:lpstr>
      <vt:lpstr>Task allocation in mobile cloud</vt:lpstr>
      <vt:lpstr>Some Useful Allocation Structures</vt:lpstr>
      <vt:lpstr>Implementation structure</vt:lpstr>
      <vt:lpstr>Some Useful Allocation Structures</vt:lpstr>
      <vt:lpstr>Some Useful Structures</vt:lpstr>
      <vt:lpstr>What can be reasoned from structures</vt:lpstr>
      <vt:lpstr>Relating Structures to Each Other</vt:lpstr>
      <vt:lpstr>Example: Modules vs. Components</vt:lpstr>
      <vt:lpstr>PowerPoint 演示文稿</vt:lpstr>
      <vt:lpstr>PowerPoint 演示文稿</vt:lpstr>
      <vt:lpstr>Documenting views</vt:lpstr>
      <vt:lpstr>Architecture Documentation</vt:lpstr>
      <vt:lpstr>Three Uses for Architecture Documentation</vt:lpstr>
      <vt:lpstr>Three Uses for Architecture Documentation</vt:lpstr>
      <vt:lpstr>Three Uses for Architecture Documentation</vt:lpstr>
      <vt:lpstr>Three Uses for Architecture Documentation</vt:lpstr>
      <vt:lpstr>Structures and Views</vt:lpstr>
      <vt:lpstr>Structures and Views</vt:lpstr>
      <vt:lpstr>Structures and Views</vt:lpstr>
      <vt:lpstr>Notations</vt:lpstr>
      <vt:lpstr>Notations</vt:lpstr>
      <vt:lpstr>Informal notations</vt:lpstr>
      <vt:lpstr>Informal notation example</vt:lpstr>
      <vt:lpstr>Informal notation example</vt:lpstr>
      <vt:lpstr>Informal notation example</vt:lpstr>
      <vt:lpstr>Informal notation example</vt:lpstr>
      <vt:lpstr>Informal notations benefits</vt:lpstr>
      <vt:lpstr>Are infromal notations good enough?</vt:lpstr>
      <vt:lpstr>Informal notations drawbacks</vt:lpstr>
      <vt:lpstr>Notations</vt:lpstr>
      <vt:lpstr>Formal notations </vt:lpstr>
      <vt:lpstr>Formal notations benefits</vt:lpstr>
      <vt:lpstr>Formal notations drawbacks</vt:lpstr>
      <vt:lpstr>Notations</vt:lpstr>
      <vt:lpstr>Semiformal notations</vt:lpstr>
      <vt:lpstr>UML example</vt:lpstr>
      <vt:lpstr>UML example</vt:lpstr>
      <vt:lpstr>UML example</vt:lpstr>
      <vt:lpstr>UML example</vt:lpstr>
      <vt:lpstr>UML example</vt:lpstr>
      <vt:lpstr>UML example</vt:lpstr>
      <vt:lpstr>Choosing a Notation</vt:lpstr>
      <vt:lpstr>Views</vt:lpstr>
      <vt:lpstr>Overview of Module Views</vt:lpstr>
      <vt:lpstr>Overview of Module Views</vt:lpstr>
      <vt:lpstr>Module Views </vt:lpstr>
      <vt:lpstr>Module views notations</vt:lpstr>
      <vt:lpstr>Overview of C&amp;C Views</vt:lpstr>
      <vt:lpstr>Overview of C&amp;C Views</vt:lpstr>
      <vt:lpstr>Notations for C&amp;C Views</vt:lpstr>
      <vt:lpstr>Notations for C&amp;C Views</vt:lpstr>
      <vt:lpstr>Overview of Allocation Views</vt:lpstr>
      <vt:lpstr>Overview of Allocation Views</vt:lpstr>
      <vt:lpstr>Quality Views</vt:lpstr>
      <vt:lpstr>Quality Views:  Examples</vt:lpstr>
      <vt:lpstr>Quality Views: 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COMP3028_Spring2023_Architectural structures and views_part 2</dc:title>
  <dc:creator>Joanna Siebert</dc:creator>
  <cp:lastModifiedBy>刘玄昊</cp:lastModifiedBy>
  <cp:revision>286</cp:revision>
  <cp:lastPrinted>2023-02-23T06:49:27Z</cp:lastPrinted>
  <dcterms:created xsi:type="dcterms:W3CDTF">2020-03-15T08:11:10Z</dcterms:created>
  <dcterms:modified xsi:type="dcterms:W3CDTF">2023-04-19T15:16:51Z</dcterms:modified>
</cp:coreProperties>
</file>