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786" r:id="rId2"/>
    <p:sldId id="1832" r:id="rId3"/>
    <p:sldId id="1463" r:id="rId4"/>
    <p:sldId id="1406" r:id="rId5"/>
    <p:sldId id="1403" r:id="rId6"/>
    <p:sldId id="1834" r:id="rId7"/>
    <p:sldId id="1833" r:id="rId8"/>
    <p:sldId id="1508" r:id="rId9"/>
    <p:sldId id="1509" r:id="rId10"/>
    <p:sldId id="1510" r:id="rId11"/>
    <p:sldId id="1574" r:id="rId12"/>
    <p:sldId id="1511" r:id="rId13"/>
    <p:sldId id="1575" r:id="rId14"/>
    <p:sldId id="1576" r:id="rId15"/>
    <p:sldId id="1512" r:id="rId16"/>
    <p:sldId id="1830" r:id="rId17"/>
    <p:sldId id="1513" r:id="rId18"/>
    <p:sldId id="1831" r:id="rId19"/>
    <p:sldId id="1514" r:id="rId20"/>
    <p:sldId id="1515" r:id="rId21"/>
    <p:sldId id="1516" r:id="rId22"/>
    <p:sldId id="1517" r:id="rId23"/>
    <p:sldId id="1518" r:id="rId24"/>
    <p:sldId id="1519" r:id="rId25"/>
    <p:sldId id="1520" r:id="rId26"/>
    <p:sldId id="1577" r:id="rId27"/>
    <p:sldId id="1522" r:id="rId28"/>
    <p:sldId id="1523" r:id="rId29"/>
    <p:sldId id="1578" r:id="rId30"/>
    <p:sldId id="1579" r:id="rId31"/>
    <p:sldId id="1525" r:id="rId32"/>
    <p:sldId id="1580" r:id="rId33"/>
    <p:sldId id="1581" r:id="rId34"/>
    <p:sldId id="1582" r:id="rId35"/>
    <p:sldId id="1583" r:id="rId36"/>
    <p:sldId id="1584" r:id="rId37"/>
    <p:sldId id="1531" r:id="rId38"/>
    <p:sldId id="1585" r:id="rId39"/>
    <p:sldId id="1586" r:id="rId40"/>
    <p:sldId id="1587" r:id="rId41"/>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41" autoAdjust="0"/>
    <p:restoredTop sz="94660"/>
  </p:normalViewPr>
  <p:slideViewPr>
    <p:cSldViewPr snapToGrid="0">
      <p:cViewPr varScale="1">
        <p:scale>
          <a:sx n="120" d="100"/>
          <a:sy n="120" d="100"/>
        </p:scale>
        <p:origin x="-108"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10/03/2023</a:t>
            </a:fld>
            <a:endParaRPr lang="en-GB"/>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3/10/2023</a:t>
            </a:fld>
            <a:endParaRPr lang="en-US"/>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t>3</a:t>
            </a:fld>
            <a:endParaRPr lang="en-AU"/>
          </a:p>
        </p:txBody>
      </p:sp>
    </p:spTree>
    <p:extLst>
      <p:ext uri="{BB962C8B-B14F-4D97-AF65-F5344CB8AC3E}">
        <p14:creationId xmlns:p14="http://schemas.microsoft.com/office/powerpoint/2010/main" val="1982356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Distributed matrix multiplication: timeliness, correctness</a:t>
            </a:r>
          </a:p>
          <a:p>
            <a:r>
              <a:rPr lang="en-US" altLang="zh-CN" dirty="0"/>
              <a:t>Transaction management: currency, consistency</a:t>
            </a:r>
          </a:p>
          <a:p>
            <a:r>
              <a:rPr lang="en-US" altLang="zh-CN" dirty="0"/>
              <a:t>Cooperative caching: consistency</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t>33</a:t>
            </a:fld>
            <a:endParaRPr lang="en-AU"/>
          </a:p>
        </p:txBody>
      </p:sp>
    </p:spTree>
    <p:extLst>
      <p:ext uri="{BB962C8B-B14F-4D97-AF65-F5344CB8AC3E}">
        <p14:creationId xmlns:p14="http://schemas.microsoft.com/office/powerpoint/2010/main" val="832101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Relational data model, </a:t>
            </a:r>
          </a:p>
          <a:p>
            <a:r>
              <a:rPr lang="en-US" altLang="zh-CN" dirty="0"/>
              <a:t>key-value</a:t>
            </a:r>
          </a:p>
          <a:p>
            <a:r>
              <a:rPr lang="en-US" altLang="zh-CN" dirty="0"/>
              <a:t>Matrix model, graph model</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t>34</a:t>
            </a:fld>
            <a:endParaRPr lang="en-AU"/>
          </a:p>
        </p:txBody>
      </p:sp>
    </p:spTree>
    <p:extLst>
      <p:ext uri="{BB962C8B-B14F-4D97-AF65-F5344CB8AC3E}">
        <p14:creationId xmlns:p14="http://schemas.microsoft.com/office/powerpoint/2010/main" val="1751762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Take OS as an example:</a:t>
            </a:r>
          </a:p>
          <a:p>
            <a:pPr marL="171450" indent="-171450">
              <a:buFontTx/>
              <a:buChar char="-"/>
            </a:pPr>
            <a:r>
              <a:rPr lang="en-US" altLang="zh-CN" dirty="0"/>
              <a:t>CPU, memory, disk storage, I/O ports</a:t>
            </a:r>
          </a:p>
          <a:p>
            <a:pPr marL="171450" indent="-171450">
              <a:buFontTx/>
              <a:buChar char="-"/>
            </a:pPr>
            <a:r>
              <a:rPr lang="en-US" altLang="zh-CN" dirty="0"/>
              <a:t>Process management, memory management, file system, drivers for I/O ports</a:t>
            </a:r>
          </a:p>
          <a:p>
            <a:pPr marL="171450" indent="-171450">
              <a:buFontTx/>
              <a:buChar char="-"/>
            </a:pPr>
            <a:r>
              <a:rPr lang="en-US" altLang="zh-CN" dirty="0"/>
              <a:t>Scheduling, buffer replacement protocol</a:t>
            </a:r>
          </a:p>
          <a:p>
            <a:pPr marL="171450" indent="-171450">
              <a:buFontTx/>
              <a:buChar char="-"/>
            </a:pPr>
            <a:r>
              <a:rPr lang="en-US" altLang="zh-CN" dirty="0"/>
              <a:t>CPU overloaded, out of memory</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t>35</a:t>
            </a:fld>
            <a:endParaRPr lang="en-AU"/>
          </a:p>
        </p:txBody>
      </p:sp>
    </p:spTree>
    <p:extLst>
      <p:ext uri="{BB962C8B-B14F-4D97-AF65-F5344CB8AC3E}">
        <p14:creationId xmlns:p14="http://schemas.microsoft.com/office/powerpoint/2010/main" val="2226054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3/10/2023</a:t>
            </a:fld>
            <a:endParaRPr lang="en-US"/>
          </a:p>
        </p:txBody>
      </p:sp>
      <p:sp>
        <p:nvSpPr>
          <p:cNvPr id="5" name="Footer Placeholder 4">
            <a:extLst>
              <a:ext uri="{FF2B5EF4-FFF2-40B4-BE49-F238E27FC236}">
                <a16:creationId xmlns="" xmlns:a16="http://schemas.microsoft.com/office/drawing/2014/main" id="{297BCF21-3CFD-4385-9DBC-F7BD17D8A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3/10/2023</a:t>
            </a:fld>
            <a:endParaRPr lang="en-US"/>
          </a:p>
        </p:txBody>
      </p:sp>
      <p:sp>
        <p:nvSpPr>
          <p:cNvPr id="5" name="Footer Placeholder 4">
            <a:extLst>
              <a:ext uri="{FF2B5EF4-FFF2-40B4-BE49-F238E27FC236}">
                <a16:creationId xmlns="" xmlns:a16="http://schemas.microsoft.com/office/drawing/2014/main" id="{925F90C4-EB39-462A-B466-D6BDB78E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3/10/2023</a:t>
            </a:fld>
            <a:endParaRPr lang="en-US"/>
          </a:p>
        </p:txBody>
      </p:sp>
      <p:sp>
        <p:nvSpPr>
          <p:cNvPr id="5" name="Footer Placeholder 4">
            <a:extLst>
              <a:ext uri="{FF2B5EF4-FFF2-40B4-BE49-F238E27FC236}">
                <a16:creationId xmlns="" xmlns:a16="http://schemas.microsoft.com/office/drawing/2014/main" id="{C4E431B2-6F17-46C5-9728-C9DF6803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578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3/10/2023</a:t>
            </a:fld>
            <a:endParaRPr lang="en-US"/>
          </a:p>
        </p:txBody>
      </p:sp>
      <p:sp>
        <p:nvSpPr>
          <p:cNvPr id="5" name="Footer Placeholder 4">
            <a:extLst>
              <a:ext uri="{FF2B5EF4-FFF2-40B4-BE49-F238E27FC236}">
                <a16:creationId xmlns="" xmlns:a16="http://schemas.microsoft.com/office/drawing/2014/main" id="{2675094B-4552-47F8-A19A-C0E27DDE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3/10/2023</a:t>
            </a:fld>
            <a:endParaRPr lang="en-US"/>
          </a:p>
        </p:txBody>
      </p:sp>
      <p:sp>
        <p:nvSpPr>
          <p:cNvPr id="5" name="Footer Placeholder 4">
            <a:extLst>
              <a:ext uri="{FF2B5EF4-FFF2-40B4-BE49-F238E27FC236}">
                <a16:creationId xmlns="" xmlns:a16="http://schemas.microsoft.com/office/drawing/2014/main" id="{937DC579-3692-4E9B-B338-4EAEFB61A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3/10/2023</a:t>
            </a:fld>
            <a:endParaRPr lang="en-US"/>
          </a:p>
        </p:txBody>
      </p:sp>
      <p:sp>
        <p:nvSpPr>
          <p:cNvPr id="6" name="Footer Placeholder 5">
            <a:extLst>
              <a:ext uri="{FF2B5EF4-FFF2-40B4-BE49-F238E27FC236}">
                <a16:creationId xmlns="" xmlns:a16="http://schemas.microsoft.com/office/drawing/2014/main" id="{CF9B8ACA-D40F-4229-9841-511E5B71C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3/10/2023</a:t>
            </a:fld>
            <a:endParaRPr lang="en-US"/>
          </a:p>
        </p:txBody>
      </p:sp>
      <p:sp>
        <p:nvSpPr>
          <p:cNvPr id="8" name="Footer Placeholder 7">
            <a:extLst>
              <a:ext uri="{FF2B5EF4-FFF2-40B4-BE49-F238E27FC236}">
                <a16:creationId xmlns="" xmlns:a16="http://schemas.microsoft.com/office/drawing/2014/main" id="{F8B61E68-94DE-4D18-85C2-D659E804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3/10/2023</a:t>
            </a:fld>
            <a:endParaRPr lang="en-US"/>
          </a:p>
        </p:txBody>
      </p:sp>
      <p:sp>
        <p:nvSpPr>
          <p:cNvPr id="4" name="Footer Placeholder 3">
            <a:extLst>
              <a:ext uri="{FF2B5EF4-FFF2-40B4-BE49-F238E27FC236}">
                <a16:creationId xmlns="" xmlns:a16="http://schemas.microsoft.com/office/drawing/2014/main" id="{FC231991-0512-4363-BEC1-9F5FB2A4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3/10/2023</a:t>
            </a:fld>
            <a:endParaRPr lang="en-US"/>
          </a:p>
        </p:txBody>
      </p:sp>
      <p:sp>
        <p:nvSpPr>
          <p:cNvPr id="3" name="Footer Placeholder 2">
            <a:extLst>
              <a:ext uri="{FF2B5EF4-FFF2-40B4-BE49-F238E27FC236}">
                <a16:creationId xmlns="" xmlns:a16="http://schemas.microsoft.com/office/drawing/2014/main" id="{355D5C27-B9EB-4358-845D-80E984EFE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3/10/2023</a:t>
            </a:fld>
            <a:endParaRPr lang="en-US"/>
          </a:p>
        </p:txBody>
      </p:sp>
      <p:sp>
        <p:nvSpPr>
          <p:cNvPr id="6" name="Footer Placeholder 5">
            <a:extLst>
              <a:ext uri="{FF2B5EF4-FFF2-40B4-BE49-F238E27FC236}">
                <a16:creationId xmlns="" xmlns:a16="http://schemas.microsoft.com/office/drawing/2014/main" id="{6804D9C0-1537-41C1-A2E0-B949FC8C4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3/10/2023</a:t>
            </a:fld>
            <a:endParaRPr lang="en-US"/>
          </a:p>
        </p:txBody>
      </p:sp>
      <p:sp>
        <p:nvSpPr>
          <p:cNvPr id="6" name="Footer Placeholder 5">
            <a:extLst>
              <a:ext uri="{FF2B5EF4-FFF2-40B4-BE49-F238E27FC236}">
                <a16:creationId xmlns="" xmlns:a16="http://schemas.microsoft.com/office/drawing/2014/main" id="{62C7370B-15E1-4CB0-9B85-006578F16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3/10/2023</a:t>
            </a:fld>
            <a:endParaRPr lang="en-US"/>
          </a:p>
        </p:txBody>
      </p:sp>
      <p:sp>
        <p:nvSpPr>
          <p:cNvPr id="5" name="Footer Placeholder 4">
            <a:extLst>
              <a:ext uri="{FF2B5EF4-FFF2-40B4-BE49-F238E27FC236}">
                <a16:creationId xmlns=""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2.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2.tmp"/><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7.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3031" y="1474180"/>
            <a:ext cx="9144000" cy="1790700"/>
          </a:xfrm>
        </p:spPr>
        <p:txBody>
          <a:bodyPr>
            <a:noAutofit/>
          </a:bodyPr>
          <a:lstStyle/>
          <a:p>
            <a:r>
              <a:rPr lang="en-US" sz="6600" dirty="0"/>
              <a:t>COMP3028 </a:t>
            </a:r>
            <a:r>
              <a:rPr lang="en-US" sz="4950" dirty="0"/>
              <a:t/>
            </a:r>
            <a:br>
              <a:rPr lang="en-US" sz="4950" dirty="0"/>
            </a:br>
            <a:r>
              <a:rPr lang="en-US" sz="4950" dirty="0"/>
              <a:t>Software Architecture</a:t>
            </a:r>
            <a:endParaRPr lang="en-US" sz="3300" dirty="0"/>
          </a:p>
        </p:txBody>
      </p:sp>
      <p:sp>
        <p:nvSpPr>
          <p:cNvPr id="7" name="副标题 6"/>
          <p:cNvSpPr>
            <a:spLocks noGrp="1"/>
          </p:cNvSpPr>
          <p:nvPr>
            <p:ph type="subTitle" idx="1"/>
          </p:nvPr>
        </p:nvSpPr>
        <p:spPr/>
        <p:txBody>
          <a:bodyPr/>
          <a:lstStyle/>
          <a:p>
            <a:endParaRPr lang="en-GB"/>
          </a:p>
        </p:txBody>
      </p:sp>
    </p:spTree>
    <p:extLst>
      <p:ext uri="{BB962C8B-B14F-4D97-AF65-F5344CB8AC3E}">
        <p14:creationId xmlns:p14="http://schemas.microsoft.com/office/powerpoint/2010/main" val="20956254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Understanding Quality Attributes</a:t>
            </a:r>
          </a:p>
        </p:txBody>
      </p:sp>
      <p:sp>
        <p:nvSpPr>
          <p:cNvPr id="6" name="内容占位符 5"/>
          <p:cNvSpPr>
            <a:spLocks noGrp="1"/>
          </p:cNvSpPr>
          <p:nvPr>
            <p:ph idx="1"/>
          </p:nvPr>
        </p:nvSpPr>
        <p:spPr/>
        <p:txBody>
          <a:bodyPr/>
          <a:lstStyle/>
          <a:p>
            <a:endParaRPr lang="en-GB"/>
          </a:p>
        </p:txBody>
      </p:sp>
      <p:sp>
        <p:nvSpPr>
          <p:cNvPr id="5" name="灯片编号占位符 4">
            <a:extLst>
              <a:ext uri="{FF2B5EF4-FFF2-40B4-BE49-F238E27FC236}">
                <a16:creationId xmlns="" xmlns:a16="http://schemas.microsoft.com/office/drawing/2014/main" id="{9EE6EEC7-9FB6-47AA-B53E-773AEDD71A06}"/>
              </a:ext>
            </a:extLst>
          </p:cNvPr>
          <p:cNvSpPr>
            <a:spLocks noGrp="1"/>
          </p:cNvSpPr>
          <p:nvPr>
            <p:ph type="sldNum" sz="quarter" idx="12"/>
          </p:nvPr>
        </p:nvSpPr>
        <p:spPr/>
        <p:txBody>
          <a:bodyPr/>
          <a:lstStyle/>
          <a:p>
            <a:fld id="{D0E8C58C-0836-46C6-8F9A-AF87B5CA09C9}" type="slidenum">
              <a:rPr lang="en-AU" smtClean="0"/>
              <a:t>10</a:t>
            </a:fld>
            <a:endParaRPr lang="en-AU"/>
          </a:p>
        </p:txBody>
      </p:sp>
      <p:sp>
        <p:nvSpPr>
          <p:cNvPr id="4" name="Footer Placeholder 3"/>
          <p:cNvSpPr>
            <a:spLocks noGrp="1"/>
          </p:cNvSpPr>
          <p:nvPr>
            <p:ph type="ftr" sz="quarter" idx="4294967295"/>
          </p:nvPr>
        </p:nvSpPr>
        <p:spPr>
          <a:xfrm>
            <a:off x="0" y="6356350"/>
            <a:ext cx="28956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2097940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 xmlns:a16="http://schemas.microsoft.com/office/drawing/2014/main" id="{26EBB760-9684-4D58-862E-97E37642FDC5}"/>
              </a:ext>
            </a:extLst>
          </p:cNvPr>
          <p:cNvSpPr txBox="1"/>
          <p:nvPr>
            <p:custDataLst>
              <p:tags r:id="rId2"/>
            </p:custDataLst>
          </p:nvPr>
        </p:nvSpPr>
        <p:spPr>
          <a:xfrm>
            <a:off x="1206500" y="1998145"/>
            <a:ext cx="9753600" cy="2143125"/>
          </a:xfrm>
          <a:prstGeom prst="rect">
            <a:avLst/>
          </a:prstGeom>
          <a:noFill/>
        </p:spPr>
        <p:txBody>
          <a:bodyPr vert="horz" wrap="square" rtlCol="0" anchor="ctr" anchorCtr="0">
            <a:noAutofit/>
          </a:bodyPr>
          <a:lstStyle/>
          <a:p>
            <a:pPr>
              <a:lnSpc>
                <a:spcPct val="107000"/>
              </a:lnSpc>
              <a:spcAft>
                <a:spcPts val="800"/>
              </a:spcAft>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University Town, has directed its software development subsidiary, Campus Software, to develop a cafeteria system that supports a network of cafeteria Kiosks and POSs (points of sale). </a:t>
            </a:r>
            <a:r>
              <a:rPr lang="en-GB" sz="2400" dirty="0">
                <a:effectLst/>
                <a:latin typeface="Times New Roman" panose="02020603050405020304" pitchFamily="18" charset="0"/>
                <a:ea typeface="Calibri" panose="020F0502020204030204" pitchFamily="34" charset="0"/>
              </a:rPr>
              <a:t>Kiosks are distributed in diverse locations of University Town near cafeterias and POSs are located near meal serving stations inside of cafeterias. The users are students, faculty and other employees of University Town. They use Kiosks to make queries, and funds transfers from their bank accounts to their cafeteria accounts. They use POSs to pay for their meals. </a:t>
            </a:r>
          </a:p>
          <a:p>
            <a:pPr>
              <a:lnSpc>
                <a:spcPct val="107000"/>
              </a:lnSpc>
              <a:spcAft>
                <a:spcPts val="800"/>
              </a:spcAft>
            </a:pPr>
            <a:endParaRPr lang="en-GB" dirty="0">
              <a:solidFill>
                <a:srgbClr val="000000"/>
              </a:solidFill>
              <a:latin typeface="Times New Roman" panose="02020603050405020304" pitchFamily="18" charset="0"/>
              <a:ea typeface="Microsoft Yahei" panose="020B0503020204020204" pitchFamily="34" charset="-122"/>
              <a:sym typeface="Microsoft Yahei" panose="020B0503020204020204" pitchFamily="34" charset="-122"/>
            </a:endParaRPr>
          </a:p>
          <a:p>
            <a:pPr>
              <a:lnSpc>
                <a:spcPct val="107000"/>
              </a:lnSpc>
              <a:spcAft>
                <a:spcPts val="800"/>
              </a:spcAft>
            </a:pPr>
            <a:r>
              <a:rPr lang="en-GB" sz="2600" dirty="0">
                <a:solidFill>
                  <a:srgbClr val="000000"/>
                </a:solidFill>
                <a:latin typeface="Times New Roman" panose="02020603050405020304" pitchFamily="18" charset="0"/>
                <a:ea typeface="Microsoft Yahei" panose="020B0503020204020204" pitchFamily="34" charset="-122"/>
                <a:sym typeface="Microsoft Yahei" panose="020B0503020204020204" pitchFamily="34" charset="-122"/>
              </a:rPr>
              <a:t>Please list at least 3 different requirements for the system described above (you can think from the point of view of different stakeholders)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 xmlns:a16="http://schemas.microsoft.com/office/drawing/2014/main" id="{61521E82-0BDD-49B0-B2F9-4FDE3D80C6F7}"/>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 xmlns:a16="http://schemas.microsoft.com/office/drawing/2014/main" id="{2C0D82FE-8A8F-4019-A30E-DABA5870E1E2}"/>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 xmlns:a16="http://schemas.microsoft.com/office/drawing/2014/main" id="{70E2F6E9-2690-47AF-9A22-F77DE945C28E}"/>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 xmlns:a16="http://schemas.microsoft.com/office/drawing/2014/main" id="{F1E7EDB9-8DF4-41A5-A850-C0461F3BD23D}"/>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 xmlns:a16="http://schemas.microsoft.com/office/drawing/2014/main" id="{BD8AF7E0-2716-4CAD-AC79-FD203D2DCC4E}"/>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 xmlns:a16="http://schemas.microsoft.com/office/drawing/2014/main" id="{3DE0980B-9A35-4CB9-A097-06E532242B66}"/>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 xmlns:a16="http://schemas.microsoft.com/office/drawing/2014/main" id="{FA27602B-1182-4CBA-8F5A-D492BB906BDB}"/>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 xmlns:a16="http://schemas.microsoft.com/office/drawing/2014/main" id="{9658E2B4-8A13-42D7-969D-1853FE1B11D0}"/>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638115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and Requirements</a:t>
            </a:r>
          </a:p>
        </p:txBody>
      </p:sp>
      <p:sp>
        <p:nvSpPr>
          <p:cNvPr id="3" name="Content Placeholder 2"/>
          <p:cNvSpPr>
            <a:spLocks noGrp="1"/>
          </p:cNvSpPr>
          <p:nvPr>
            <p:ph idx="1"/>
          </p:nvPr>
        </p:nvSpPr>
        <p:spPr/>
        <p:txBody>
          <a:bodyPr>
            <a:normAutofit/>
          </a:bodyPr>
          <a:lstStyle/>
          <a:p>
            <a:r>
              <a:rPr lang="en-US" sz="3600" dirty="0"/>
              <a:t>System requirements can be categorized as:</a:t>
            </a:r>
          </a:p>
          <a:p>
            <a:pPr lvl="1"/>
            <a:r>
              <a:rPr lang="en-US" sz="3200" b="1" dirty="0"/>
              <a:t>Functional requirements </a:t>
            </a:r>
            <a:r>
              <a:rPr lang="en-US" sz="3200" dirty="0"/>
              <a:t>state what the system must do, how it must behave or react to run-time stimuli.  </a:t>
            </a:r>
          </a:p>
          <a:p>
            <a:pPr lvl="1"/>
            <a:r>
              <a:rPr lang="en-US" sz="3200" b="1" dirty="0"/>
              <a:t>Quality attribute requirements </a:t>
            </a:r>
            <a:r>
              <a:rPr lang="en-US" sz="3200" dirty="0"/>
              <a:t>qualify functional requirements, e.g., how fast the function must be performed, how resilient it must be to erroneous input, etc. </a:t>
            </a:r>
          </a:p>
          <a:p>
            <a:pPr lvl="1"/>
            <a:r>
              <a:rPr lang="en-US" sz="3200" b="1" dirty="0"/>
              <a:t>Constraints.</a:t>
            </a:r>
            <a:r>
              <a:rPr lang="en-US" sz="3200" dirty="0"/>
              <a:t> A constraint is a design decision with zero degrees of freedom.  </a:t>
            </a:r>
          </a:p>
          <a:p>
            <a:endParaRPr lang="en-US" sz="3600" dirty="0"/>
          </a:p>
          <a:p>
            <a:endParaRPr lang="en-US" sz="36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387420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 xmlns:a16="http://schemas.microsoft.com/office/drawing/2014/main" id="{26EBB760-9684-4D58-862E-97E37642FDC5}"/>
              </a:ext>
            </a:extLst>
          </p:cNvPr>
          <p:cNvSpPr txBox="1"/>
          <p:nvPr>
            <p:custDataLst>
              <p:tags r:id="rId2"/>
            </p:custDataLst>
          </p:nvPr>
        </p:nvSpPr>
        <p:spPr>
          <a:xfrm>
            <a:off x="1206500" y="1998145"/>
            <a:ext cx="9753600" cy="2143125"/>
          </a:xfrm>
          <a:prstGeom prst="rect">
            <a:avLst/>
          </a:prstGeom>
          <a:noFill/>
        </p:spPr>
        <p:txBody>
          <a:bodyPr vert="horz" wrap="square" rtlCol="0" anchor="ctr" anchorCtr="0">
            <a:noAutofit/>
          </a:bodyPr>
          <a:lstStyle/>
          <a:p>
            <a:pPr>
              <a:lnSpc>
                <a:spcPct val="107000"/>
              </a:lnSpc>
              <a:spcAft>
                <a:spcPts val="800"/>
              </a:spcAft>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University Town, has directed its software development subsidiary, Campus Software, to develop a cafeteria system that supports a network of cafeteria Kiosks and POSs (points of sale). </a:t>
            </a:r>
            <a:r>
              <a:rPr lang="en-GB" sz="2400" dirty="0">
                <a:effectLst/>
                <a:latin typeface="Times New Roman" panose="02020603050405020304" pitchFamily="18" charset="0"/>
                <a:ea typeface="Calibri" panose="020F0502020204030204" pitchFamily="34" charset="0"/>
              </a:rPr>
              <a:t>Kiosks are distributed in diverse locations of University Town near cafeterias and POSs are located near meal serving stations inside of cafeterias. The users are students, faculty and other employees of University Town. They use Kiosks to make queries, and funds transfers from their bank accounts to their cafeteria accounts. They use POSs to pay for their meals. </a:t>
            </a:r>
          </a:p>
          <a:p>
            <a:pPr>
              <a:lnSpc>
                <a:spcPct val="107000"/>
              </a:lnSpc>
              <a:spcAft>
                <a:spcPts val="800"/>
              </a:spcAft>
            </a:pPr>
            <a:endParaRPr lang="en-GB" dirty="0">
              <a:solidFill>
                <a:srgbClr val="000000"/>
              </a:solidFill>
              <a:latin typeface="Times New Roman" panose="02020603050405020304" pitchFamily="18" charset="0"/>
              <a:ea typeface="Microsoft Yahei" panose="020B0503020204020204" pitchFamily="34" charset="-122"/>
              <a:sym typeface="Microsoft Yahei" panose="020B0503020204020204" pitchFamily="34" charset="-122"/>
            </a:endParaRPr>
          </a:p>
          <a:p>
            <a:pPr>
              <a:lnSpc>
                <a:spcPct val="107000"/>
              </a:lnSpc>
              <a:spcAft>
                <a:spcPts val="800"/>
              </a:spcAft>
            </a:pPr>
            <a:r>
              <a:rPr lang="en-GB" sz="2600" dirty="0">
                <a:solidFill>
                  <a:srgbClr val="000000"/>
                </a:solidFill>
                <a:latin typeface="Times New Roman" panose="02020603050405020304" pitchFamily="18" charset="0"/>
                <a:ea typeface="Microsoft Yahei" panose="020B0503020204020204" pitchFamily="34" charset="-122"/>
                <a:sym typeface="Microsoft Yahei" panose="020B0503020204020204" pitchFamily="34" charset="-122"/>
              </a:rPr>
              <a:t>Please list at least 3 different requirements for the system described above (you can think from the point of view of different stakeholders)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 xmlns:a16="http://schemas.microsoft.com/office/drawing/2014/main" id="{61521E82-0BDD-49B0-B2F9-4FDE3D80C6F7}"/>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 xmlns:a16="http://schemas.microsoft.com/office/drawing/2014/main" id="{2C0D82FE-8A8F-4019-A30E-DABA5870E1E2}"/>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 xmlns:a16="http://schemas.microsoft.com/office/drawing/2014/main" id="{70E2F6E9-2690-47AF-9A22-F77DE945C28E}"/>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 xmlns:a16="http://schemas.microsoft.com/office/drawing/2014/main" id="{F1E7EDB9-8DF4-41A5-A850-C0461F3BD23D}"/>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 xmlns:a16="http://schemas.microsoft.com/office/drawing/2014/main" id="{BD8AF7E0-2716-4CAD-AC79-FD203D2DCC4E}"/>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 xmlns:a16="http://schemas.microsoft.com/office/drawing/2014/main" id="{3DE0980B-9A35-4CB9-A097-06E532242B66}"/>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 xmlns:a16="http://schemas.microsoft.com/office/drawing/2014/main" id="{FA27602B-1182-4CBA-8F5A-D492BB906BDB}"/>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 xmlns:a16="http://schemas.microsoft.com/office/drawing/2014/main" id="{9658E2B4-8A13-42D7-969D-1853FE1B11D0}"/>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824812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and Requirements</a:t>
            </a:r>
          </a:p>
        </p:txBody>
      </p:sp>
      <p:sp>
        <p:nvSpPr>
          <p:cNvPr id="3" name="Content Placeholder 2"/>
          <p:cNvSpPr>
            <a:spLocks noGrp="1"/>
          </p:cNvSpPr>
          <p:nvPr>
            <p:ph idx="1"/>
          </p:nvPr>
        </p:nvSpPr>
        <p:spPr/>
        <p:txBody>
          <a:bodyPr>
            <a:normAutofit/>
          </a:bodyPr>
          <a:lstStyle/>
          <a:p>
            <a:r>
              <a:rPr lang="en-US" dirty="0"/>
              <a:t>System requirements can be categorized as:</a:t>
            </a:r>
          </a:p>
          <a:p>
            <a:pPr lvl="1"/>
            <a:r>
              <a:rPr lang="en-US" b="1" dirty="0">
                <a:highlight>
                  <a:srgbClr val="FFFF00"/>
                </a:highlight>
              </a:rPr>
              <a:t>Functional </a:t>
            </a:r>
            <a:r>
              <a:rPr lang="en-US" b="1" dirty="0"/>
              <a:t>requirements </a:t>
            </a:r>
            <a:r>
              <a:rPr lang="en-US" dirty="0"/>
              <a:t>state what the system must do, how it must behave or react to run-time stimuli.  </a:t>
            </a:r>
          </a:p>
          <a:p>
            <a:pPr lvl="1"/>
            <a:r>
              <a:rPr lang="en-US" b="1" dirty="0">
                <a:highlight>
                  <a:srgbClr val="FFFF00"/>
                </a:highlight>
              </a:rPr>
              <a:t>Quality attribute </a:t>
            </a:r>
            <a:r>
              <a:rPr lang="en-US" b="1" dirty="0"/>
              <a:t>requirements </a:t>
            </a:r>
            <a:r>
              <a:rPr lang="en-US" dirty="0"/>
              <a:t>qualify functional requirements, e.g., how fast the function must be performed, how resilient it must be to erroneous input, etc. </a:t>
            </a:r>
          </a:p>
          <a:p>
            <a:pPr lvl="1"/>
            <a:r>
              <a:rPr lang="en-US" b="1" dirty="0">
                <a:highlight>
                  <a:srgbClr val="FFFF00"/>
                </a:highlight>
              </a:rPr>
              <a:t>Constraints</a:t>
            </a:r>
            <a:r>
              <a:rPr lang="en-US" b="1" dirty="0"/>
              <a:t>.</a:t>
            </a:r>
            <a:r>
              <a:rPr lang="en-US" dirty="0"/>
              <a:t> A constraint is a design decision with zero degrees of freedom.  </a:t>
            </a:r>
          </a:p>
          <a:p>
            <a:endParaRPr lang="en-US" dirty="0">
              <a:highlight>
                <a:srgbClr val="00FFFF"/>
              </a:highlight>
            </a:endParaRPr>
          </a:p>
          <a:p>
            <a:r>
              <a:rPr lang="en-US" dirty="0">
                <a:highlight>
                  <a:srgbClr val="00FFFF"/>
                </a:highlight>
              </a:rPr>
              <a:t>Which of the above system requirements will have an impact on the architecture of the system?</a:t>
            </a:r>
          </a:p>
          <a:p>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170403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 </a:t>
            </a:r>
          </a:p>
        </p:txBody>
      </p:sp>
      <p:sp>
        <p:nvSpPr>
          <p:cNvPr id="3" name="Content Placeholder 2"/>
          <p:cNvSpPr>
            <a:spLocks noGrp="1"/>
          </p:cNvSpPr>
          <p:nvPr>
            <p:ph idx="1"/>
          </p:nvPr>
        </p:nvSpPr>
        <p:spPr/>
        <p:txBody>
          <a:bodyPr>
            <a:normAutofit/>
          </a:bodyPr>
          <a:lstStyle/>
          <a:p>
            <a:r>
              <a:rPr lang="en-US" sz="3600" b="1" dirty="0">
                <a:solidFill>
                  <a:schemeClr val="tx2"/>
                </a:solidFill>
              </a:rPr>
              <a:t>Functionality</a:t>
            </a:r>
            <a:r>
              <a:rPr lang="en-US" sz="3600" dirty="0"/>
              <a:t> is the ability of the system to do the work for which it was intended.  </a:t>
            </a:r>
          </a:p>
          <a:p>
            <a:r>
              <a:rPr lang="en-US" sz="3600" dirty="0"/>
              <a:t>Functionality has a strange relationship to architecture:</a:t>
            </a:r>
          </a:p>
          <a:p>
            <a:pPr lvl="1"/>
            <a:r>
              <a:rPr lang="en-US" sz="3200" dirty="0"/>
              <a:t>functionality does not determine architecture; </a:t>
            </a:r>
            <a:endParaRPr lang="en-US" altLang="zh-CN" sz="3200" dirty="0"/>
          </a:p>
          <a:p>
            <a:pPr marL="457200" lvl="1" indent="0">
              <a:buNone/>
            </a:pPr>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74140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and Requirements</a:t>
            </a:r>
          </a:p>
        </p:txBody>
      </p:sp>
      <p:sp>
        <p:nvSpPr>
          <p:cNvPr id="3" name="Content Placeholder 2"/>
          <p:cNvSpPr>
            <a:spLocks noGrp="1"/>
          </p:cNvSpPr>
          <p:nvPr>
            <p:ph idx="1"/>
          </p:nvPr>
        </p:nvSpPr>
        <p:spPr/>
        <p:txBody>
          <a:bodyPr>
            <a:normAutofit/>
          </a:bodyPr>
          <a:lstStyle/>
          <a:p>
            <a:r>
              <a:rPr lang="en-US" sz="3600" dirty="0">
                <a:solidFill>
                  <a:schemeClr val="bg2">
                    <a:lumMod val="75000"/>
                  </a:schemeClr>
                </a:solidFill>
              </a:rPr>
              <a:t>System requirements can be categorized as:</a:t>
            </a:r>
          </a:p>
          <a:p>
            <a:pPr lvl="1"/>
            <a:r>
              <a:rPr lang="en-US" sz="3200" b="1" dirty="0">
                <a:solidFill>
                  <a:schemeClr val="bg2">
                    <a:lumMod val="75000"/>
                  </a:schemeClr>
                </a:solidFill>
              </a:rPr>
              <a:t>Functional requirements </a:t>
            </a:r>
            <a:r>
              <a:rPr lang="en-US" sz="3200" dirty="0">
                <a:solidFill>
                  <a:schemeClr val="bg2">
                    <a:lumMod val="75000"/>
                  </a:schemeClr>
                </a:solidFill>
              </a:rPr>
              <a:t>state what the system must do, how it must behave or react to run-time stimuli.  </a:t>
            </a:r>
          </a:p>
          <a:p>
            <a:pPr lvl="1"/>
            <a:r>
              <a:rPr lang="en-US" sz="3200" b="1" dirty="0">
                <a:highlight>
                  <a:srgbClr val="FFFF00"/>
                </a:highlight>
              </a:rPr>
              <a:t>Quality attribute requirements </a:t>
            </a:r>
            <a:r>
              <a:rPr lang="en-US" sz="3200" dirty="0"/>
              <a:t>qualify functional requirements, e.g., how fast the function must be performed, how resilient it must be to erroneous input, etc. </a:t>
            </a:r>
          </a:p>
          <a:p>
            <a:pPr lvl="1"/>
            <a:r>
              <a:rPr lang="en-US" sz="3200" b="1" dirty="0">
                <a:solidFill>
                  <a:schemeClr val="bg2">
                    <a:lumMod val="75000"/>
                  </a:schemeClr>
                </a:solidFill>
              </a:rPr>
              <a:t>Constraints.</a:t>
            </a:r>
            <a:r>
              <a:rPr lang="en-US" sz="3200" dirty="0">
                <a:solidFill>
                  <a:schemeClr val="bg2">
                    <a:lumMod val="75000"/>
                  </a:schemeClr>
                </a:solidFill>
              </a:rPr>
              <a:t> A constraint is a design decision with zero degrees of freedom.  </a:t>
            </a:r>
          </a:p>
          <a:p>
            <a:endParaRPr lang="en-US" sz="3600" dirty="0"/>
          </a:p>
          <a:p>
            <a:endParaRPr lang="en-US" sz="36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58275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Attribute Considerations - example</a:t>
            </a:r>
          </a:p>
        </p:txBody>
      </p:sp>
      <p:sp>
        <p:nvSpPr>
          <p:cNvPr id="3" name="Content Placeholder 2"/>
          <p:cNvSpPr>
            <a:spLocks noGrp="1"/>
          </p:cNvSpPr>
          <p:nvPr>
            <p:ph idx="1"/>
          </p:nvPr>
        </p:nvSpPr>
        <p:spPr/>
        <p:txBody>
          <a:bodyPr>
            <a:normAutofit lnSpcReduction="10000"/>
          </a:bodyPr>
          <a:lstStyle/>
          <a:p>
            <a:r>
              <a:rPr lang="en-US" sz="3600" dirty="0"/>
              <a:t>Consider a functional requirement</a:t>
            </a:r>
          </a:p>
          <a:p>
            <a:pPr lvl="1"/>
            <a:r>
              <a:rPr lang="en-US" sz="3200" dirty="0"/>
              <a:t>"when the user presses the green button the Options dialog appears”:</a:t>
            </a:r>
          </a:p>
          <a:p>
            <a:r>
              <a:rPr lang="en-GB" sz="3600" dirty="0"/>
              <a:t>How can we qualify this functional requirement?</a:t>
            </a:r>
          </a:p>
          <a:p>
            <a:endParaRPr lang="en-GB" sz="3600" dirty="0"/>
          </a:p>
          <a:p>
            <a:r>
              <a:rPr lang="en-GB" sz="3600" dirty="0"/>
              <a:t>Hint </a:t>
            </a:r>
            <a:r>
              <a:rPr lang="en-GB" sz="3600" dirty="0">
                <a:sym typeface="Wingdings" panose="05000000000000000000" pitchFamily="2" charset="2"/>
              </a:rPr>
              <a:t> think about </a:t>
            </a:r>
            <a:r>
              <a:rPr lang="en-GB" sz="3600" dirty="0"/>
              <a:t>how fast the function must be performed, how resilient it must be to erroneous input, etc. </a:t>
            </a:r>
          </a:p>
          <a:p>
            <a:endParaRPr lang="en-US" sz="36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4182134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Attribute Considerations - example</a:t>
            </a:r>
          </a:p>
        </p:txBody>
      </p:sp>
      <p:sp>
        <p:nvSpPr>
          <p:cNvPr id="3" name="Content Placeholder 2"/>
          <p:cNvSpPr>
            <a:spLocks noGrp="1"/>
          </p:cNvSpPr>
          <p:nvPr>
            <p:ph idx="1"/>
          </p:nvPr>
        </p:nvSpPr>
        <p:spPr/>
        <p:txBody>
          <a:bodyPr>
            <a:normAutofit/>
          </a:bodyPr>
          <a:lstStyle/>
          <a:p>
            <a:r>
              <a:rPr lang="en-US" sz="3600" dirty="0"/>
              <a:t>If a functional requirement is "when the user presses the green button the Options dialog appears”:</a:t>
            </a:r>
          </a:p>
          <a:p>
            <a:pPr lvl="1"/>
            <a:r>
              <a:rPr lang="en-US" sz="3200" dirty="0"/>
              <a:t>a </a:t>
            </a:r>
            <a:r>
              <a:rPr lang="en-US" sz="3200" b="1" dirty="0">
                <a:solidFill>
                  <a:schemeClr val="tx2"/>
                </a:solidFill>
              </a:rPr>
              <a:t>performance qualification </a:t>
            </a:r>
            <a:r>
              <a:rPr lang="en-US" sz="3200" dirty="0"/>
              <a:t>might describe how quickly the dialog will appear; </a:t>
            </a:r>
          </a:p>
          <a:p>
            <a:pPr lvl="1"/>
            <a:r>
              <a:rPr lang="en-US" sz="3200" dirty="0"/>
              <a:t>an </a:t>
            </a:r>
            <a:r>
              <a:rPr lang="en-US" sz="3200" b="1" dirty="0">
                <a:solidFill>
                  <a:schemeClr val="tx2"/>
                </a:solidFill>
              </a:rPr>
              <a:t>availability </a:t>
            </a:r>
            <a:r>
              <a:rPr lang="en-US" altLang="zh-CN" sz="3200" b="1" dirty="0">
                <a:solidFill>
                  <a:schemeClr val="tx2"/>
                </a:solidFill>
              </a:rPr>
              <a:t>qualification </a:t>
            </a:r>
            <a:r>
              <a:rPr lang="en-US" sz="3200" dirty="0"/>
              <a:t>might describe how often this function will fail, and how quickly it will be repaired; </a:t>
            </a:r>
          </a:p>
          <a:p>
            <a:pPr lvl="1"/>
            <a:r>
              <a:rPr lang="en-US" sz="3200" dirty="0"/>
              <a:t>a </a:t>
            </a:r>
            <a:r>
              <a:rPr lang="en-US" sz="3200" b="1" dirty="0">
                <a:solidFill>
                  <a:schemeClr val="tx2"/>
                </a:solidFill>
              </a:rPr>
              <a:t>usability </a:t>
            </a:r>
            <a:r>
              <a:rPr lang="en-US" altLang="zh-CN" sz="3200" b="1" dirty="0">
                <a:solidFill>
                  <a:schemeClr val="tx2"/>
                </a:solidFill>
              </a:rPr>
              <a:t>qualification </a:t>
            </a:r>
            <a:r>
              <a:rPr lang="en-US" sz="3200" dirty="0"/>
              <a:t>might describe how easy it is to learn this function.</a:t>
            </a:r>
          </a:p>
          <a:p>
            <a:endParaRPr lang="en-US" sz="36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259846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55DD9EB-BEC1-4AA8-B88A-0672980A112C}"/>
              </a:ext>
            </a:extLst>
          </p:cNvPr>
          <p:cNvSpPr>
            <a:spLocks noGrp="1"/>
          </p:cNvSpPr>
          <p:nvPr>
            <p:ph type="title"/>
          </p:nvPr>
        </p:nvSpPr>
        <p:spPr/>
        <p:txBody>
          <a:bodyPr>
            <a:normAutofit/>
          </a:bodyPr>
          <a:lstStyle/>
          <a:p>
            <a:r>
              <a:rPr lang="en-US" altLang="zh-CN" dirty="0"/>
              <a:t>Two Categories of Quality Attributes</a:t>
            </a:r>
            <a:endParaRPr lang="zh-CN" altLang="en-US" dirty="0"/>
          </a:p>
        </p:txBody>
      </p:sp>
      <p:sp>
        <p:nvSpPr>
          <p:cNvPr id="3" name="内容占位符 2">
            <a:extLst>
              <a:ext uri="{FF2B5EF4-FFF2-40B4-BE49-F238E27FC236}">
                <a16:creationId xmlns="" xmlns:a16="http://schemas.microsoft.com/office/drawing/2014/main" id="{97C5AE27-88FF-4E8A-9DCC-8231444DC426}"/>
              </a:ext>
            </a:extLst>
          </p:cNvPr>
          <p:cNvSpPr>
            <a:spLocks noGrp="1"/>
          </p:cNvSpPr>
          <p:nvPr>
            <p:ph idx="1"/>
          </p:nvPr>
        </p:nvSpPr>
        <p:spPr/>
        <p:txBody>
          <a:bodyPr>
            <a:normAutofit/>
          </a:bodyPr>
          <a:lstStyle/>
          <a:p>
            <a:r>
              <a:rPr lang="en-US" altLang="zh-CN" sz="3600" dirty="0"/>
              <a:t>The ones that describe some properties of the system at runtime</a:t>
            </a:r>
          </a:p>
          <a:p>
            <a:pPr lvl="1"/>
            <a:r>
              <a:rPr lang="en-US" altLang="zh-CN" sz="3200" dirty="0"/>
              <a:t>Availability,</a:t>
            </a:r>
            <a:r>
              <a:rPr lang="zh-CN" altLang="en-US" sz="3200" dirty="0"/>
              <a:t> </a:t>
            </a:r>
            <a:r>
              <a:rPr lang="en-US" altLang="zh-CN" sz="3200" dirty="0"/>
              <a:t>performance,</a:t>
            </a:r>
            <a:r>
              <a:rPr lang="zh-CN" altLang="en-US" sz="3200" dirty="0"/>
              <a:t> </a:t>
            </a:r>
            <a:r>
              <a:rPr lang="en-US" altLang="zh-CN" sz="3200" dirty="0"/>
              <a:t>usability, security</a:t>
            </a:r>
          </a:p>
          <a:p>
            <a:r>
              <a:rPr lang="en-US" altLang="zh-CN" sz="3600" dirty="0"/>
              <a:t>The ones that describe some properties of the development of system</a:t>
            </a:r>
          </a:p>
          <a:p>
            <a:pPr lvl="1"/>
            <a:r>
              <a:rPr lang="en-US" altLang="zh-CN" sz="3200" dirty="0"/>
              <a:t>Modifiability</a:t>
            </a:r>
          </a:p>
          <a:p>
            <a:pPr lvl="1"/>
            <a:r>
              <a:rPr lang="en-US" altLang="zh-CN" sz="3200" dirty="0"/>
              <a:t>Testability</a:t>
            </a:r>
          </a:p>
        </p:txBody>
      </p:sp>
      <p:sp>
        <p:nvSpPr>
          <p:cNvPr id="4" name="页脚占位符 3">
            <a:extLst>
              <a:ext uri="{FF2B5EF4-FFF2-40B4-BE49-F238E27FC236}">
                <a16:creationId xmlns="" xmlns:a16="http://schemas.microsoft.com/office/drawing/2014/main" id="{7F4D1EEA-71A9-4122-A559-231A25AAE5BF}"/>
              </a:ext>
            </a:extLst>
          </p:cNvPr>
          <p:cNvSpPr>
            <a:spLocks noGrp="1"/>
          </p:cNvSpPr>
          <p:nvPr>
            <p:ph type="ftr" sz="quarter" idx="4294967295"/>
          </p:nvPr>
        </p:nvSpPr>
        <p:spPr>
          <a:xfrm>
            <a:off x="0" y="6356350"/>
            <a:ext cx="6337300" cy="365125"/>
          </a:xfrm>
          <a:prstGeom prst="rect">
            <a:avLst/>
          </a:prstGeom>
        </p:spPr>
        <p:txBody>
          <a:bodyPr/>
          <a:lstStyle/>
          <a:p>
            <a:r>
              <a:rPr lang="en-US"/>
              <a:t>©Software  Architecture</a:t>
            </a:r>
            <a:endParaRPr lang="en-AU" dirty="0"/>
          </a:p>
        </p:txBody>
      </p:sp>
    </p:spTree>
    <p:extLst>
      <p:ext uri="{BB962C8B-B14F-4D97-AF65-F5344CB8AC3E}">
        <p14:creationId xmlns:p14="http://schemas.microsoft.com/office/powerpoint/2010/main" val="111183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Review</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940757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Attribute Considerations</a:t>
            </a:r>
          </a:p>
        </p:txBody>
      </p:sp>
      <p:sp>
        <p:nvSpPr>
          <p:cNvPr id="3" name="Content Placeholder 2"/>
          <p:cNvSpPr>
            <a:spLocks noGrp="1"/>
          </p:cNvSpPr>
          <p:nvPr>
            <p:ph idx="1"/>
          </p:nvPr>
        </p:nvSpPr>
        <p:spPr/>
        <p:txBody>
          <a:bodyPr>
            <a:normAutofit/>
          </a:bodyPr>
          <a:lstStyle/>
          <a:p>
            <a:r>
              <a:rPr lang="en-US" sz="3200" dirty="0"/>
              <a:t>There are problems with previous discussions of quality attributes: </a:t>
            </a:r>
          </a:p>
          <a:p>
            <a:pPr marL="514350" indent="-514350">
              <a:buFont typeface="+mj-lt"/>
              <a:buAutoNum type="arabicPeriod"/>
            </a:pPr>
            <a:r>
              <a:rPr lang="en-US" altLang="zh-CN" sz="3200" b="1" dirty="0">
                <a:solidFill>
                  <a:schemeClr val="tx2"/>
                </a:solidFill>
              </a:rPr>
              <a:t>Untestable definitions. </a:t>
            </a:r>
            <a:r>
              <a:rPr lang="en-US" sz="3200" dirty="0"/>
              <a:t>The definitions provided for an attribute are not testable. It is meaningless to say that a system will be “modifiable”</a:t>
            </a:r>
          </a:p>
          <a:p>
            <a:pPr marL="514350" indent="-514350">
              <a:buFont typeface="+mj-lt"/>
              <a:buAutoNum type="arabicPeriod"/>
            </a:pPr>
            <a:r>
              <a:rPr lang="en-US" altLang="zh-CN" sz="3200" b="1" dirty="0">
                <a:solidFill>
                  <a:schemeClr val="tx2"/>
                </a:solidFill>
              </a:rPr>
              <a:t>Overlapping concerns. </a:t>
            </a:r>
            <a:r>
              <a:rPr lang="en-US" sz="3200" dirty="0"/>
              <a:t>Is a system failure due to a denial of service attack an aspect of availability, performance, security, or usability? </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13141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Attribute Considerations</a:t>
            </a:r>
          </a:p>
        </p:txBody>
      </p:sp>
      <p:sp>
        <p:nvSpPr>
          <p:cNvPr id="3" name="Content Placeholder 2"/>
          <p:cNvSpPr>
            <a:spLocks noGrp="1"/>
          </p:cNvSpPr>
          <p:nvPr>
            <p:ph idx="1"/>
          </p:nvPr>
        </p:nvSpPr>
        <p:spPr/>
        <p:txBody>
          <a:bodyPr>
            <a:normAutofit/>
          </a:bodyPr>
          <a:lstStyle/>
          <a:p>
            <a:r>
              <a:rPr lang="en-US" sz="4000" dirty="0"/>
              <a:t>A solution to the problems (untestable definitions and overlapping concerns) is to use </a:t>
            </a:r>
            <a:r>
              <a:rPr lang="en-US" sz="4000" i="1" dirty="0">
                <a:solidFill>
                  <a:schemeClr val="tx2"/>
                </a:solidFill>
              </a:rPr>
              <a:t>quality attribute scenarios</a:t>
            </a:r>
            <a:r>
              <a:rPr lang="en-US" sz="4000" dirty="0">
                <a:solidFill>
                  <a:schemeClr val="tx2"/>
                </a:solidFill>
              </a:rPr>
              <a:t> </a:t>
            </a:r>
            <a:r>
              <a:rPr lang="en-US" sz="4000" dirty="0"/>
              <a:t>as a means of characterizing quality attributes.</a:t>
            </a:r>
          </a:p>
          <a:p>
            <a:endParaRPr lang="en-US" sz="40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2192519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Specifying Quality Attribute Requirements</a:t>
            </a:r>
          </a:p>
        </p:txBody>
      </p:sp>
      <p:sp>
        <p:nvSpPr>
          <p:cNvPr id="3" name="Content Placeholder 2"/>
          <p:cNvSpPr>
            <a:spLocks noGrp="1"/>
          </p:cNvSpPr>
          <p:nvPr>
            <p:ph idx="1"/>
          </p:nvPr>
        </p:nvSpPr>
        <p:spPr/>
        <p:txBody>
          <a:bodyPr>
            <a:normAutofit/>
          </a:bodyPr>
          <a:lstStyle/>
          <a:p>
            <a:r>
              <a:rPr lang="en-US" dirty="0"/>
              <a:t>We use a common form to specify all quality attribute requirements as scenarios.</a:t>
            </a:r>
          </a:p>
          <a:p>
            <a:r>
              <a:rPr lang="en-US" dirty="0"/>
              <a:t>Our representation of quality attribute scenarios has these parts:</a:t>
            </a:r>
          </a:p>
          <a:p>
            <a:pPr marL="914400" lvl="1" indent="-457200">
              <a:buFont typeface="+mj-lt"/>
              <a:buAutoNum type="arabicPeriod"/>
            </a:pPr>
            <a:r>
              <a:rPr lang="en-US" b="1" dirty="0"/>
              <a:t>Stimulus</a:t>
            </a:r>
            <a:endParaRPr lang="en-US" dirty="0"/>
          </a:p>
          <a:p>
            <a:pPr marL="914400" lvl="1" indent="-457200">
              <a:buFont typeface="+mj-lt"/>
              <a:buAutoNum type="arabicPeriod"/>
            </a:pPr>
            <a:r>
              <a:rPr lang="en-US" b="1" dirty="0"/>
              <a:t>Stimulus source</a:t>
            </a:r>
            <a:endParaRPr lang="en-US" dirty="0"/>
          </a:p>
          <a:p>
            <a:pPr marL="914400" lvl="1" indent="-457200">
              <a:buFont typeface="+mj-lt"/>
              <a:buAutoNum type="arabicPeriod"/>
            </a:pPr>
            <a:r>
              <a:rPr lang="en-US" b="1" dirty="0"/>
              <a:t>Response</a:t>
            </a:r>
            <a:endParaRPr lang="en-US" dirty="0"/>
          </a:p>
          <a:p>
            <a:pPr marL="914400" lvl="1" indent="-457200">
              <a:buFont typeface="+mj-lt"/>
              <a:buAutoNum type="arabicPeriod"/>
            </a:pPr>
            <a:r>
              <a:rPr lang="en-US" b="1" dirty="0"/>
              <a:t>Response measure</a:t>
            </a:r>
            <a:endParaRPr lang="en-US" dirty="0"/>
          </a:p>
          <a:p>
            <a:pPr marL="914400" lvl="1" indent="-457200">
              <a:buFont typeface="+mj-lt"/>
              <a:buAutoNum type="arabicPeriod"/>
            </a:pPr>
            <a:r>
              <a:rPr lang="en-US" b="1" dirty="0"/>
              <a:t>Environment</a:t>
            </a:r>
            <a:endParaRPr lang="en-US" dirty="0"/>
          </a:p>
          <a:p>
            <a:pPr marL="914400" lvl="1" indent="-457200">
              <a:buFont typeface="+mj-lt"/>
              <a:buAutoNum type="arabicPeriod"/>
            </a:pPr>
            <a:r>
              <a:rPr lang="en-US" b="1" dirty="0"/>
              <a:t>Artifact</a:t>
            </a:r>
            <a:endParaRPr lang="en-US" dirty="0"/>
          </a:p>
          <a:p>
            <a:pPr lvl="1"/>
            <a:endParaRPr lang="en-US" dirty="0"/>
          </a:p>
          <a:p>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2154953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Specifying Quality Attribute Requirements</a:t>
            </a:r>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altLang="zh-CN" sz="2400" b="1" dirty="0"/>
              <a:t>Stimulus</a:t>
            </a:r>
            <a:r>
              <a:rPr lang="en-US" altLang="zh-CN" sz="2400" dirty="0"/>
              <a:t>. The stimulus is a condition that requires a response when it arrives at a system.</a:t>
            </a:r>
          </a:p>
          <a:p>
            <a:pPr marL="514350" indent="-514350">
              <a:buFont typeface="+mj-lt"/>
              <a:buAutoNum type="arabicPeriod"/>
            </a:pPr>
            <a:r>
              <a:rPr lang="en-US" sz="2400" b="1" dirty="0"/>
              <a:t>Source of stimulus</a:t>
            </a:r>
            <a:r>
              <a:rPr lang="en-US" sz="2400" dirty="0"/>
              <a:t>. This is some entity (a human, a computer system, or any other actuator) that generated the stimulus.</a:t>
            </a:r>
          </a:p>
          <a:p>
            <a:pPr marL="514350" indent="-514350">
              <a:buFont typeface="+mj-lt"/>
              <a:buAutoNum type="arabicPeriod"/>
            </a:pPr>
            <a:r>
              <a:rPr lang="en-US" altLang="zh-CN" sz="2400" b="1" dirty="0"/>
              <a:t>Response</a:t>
            </a:r>
            <a:r>
              <a:rPr lang="en-US" altLang="zh-CN" sz="2400" dirty="0"/>
              <a:t>. The response is the activity undertaken as the result of the arrival of the stimulus. </a:t>
            </a:r>
          </a:p>
          <a:p>
            <a:pPr marL="514350" indent="-514350">
              <a:buFont typeface="+mj-lt"/>
              <a:buAutoNum type="arabicPeriod"/>
            </a:pPr>
            <a:r>
              <a:rPr lang="en-US" altLang="zh-CN" sz="2400" b="1" dirty="0"/>
              <a:t>Response measure</a:t>
            </a:r>
            <a:r>
              <a:rPr lang="en-US" altLang="zh-CN" sz="2400" dirty="0"/>
              <a:t>. When the response occurs, it should be measurable in some fashion so that the requirement can be tested. </a:t>
            </a:r>
          </a:p>
          <a:p>
            <a:pPr marL="514350" indent="-514350">
              <a:buFont typeface="+mj-lt"/>
              <a:buAutoNum type="arabicPeriod"/>
            </a:pPr>
            <a:r>
              <a:rPr lang="en-US" sz="2400" b="1" dirty="0"/>
              <a:t>Environment</a:t>
            </a:r>
            <a:r>
              <a:rPr lang="en-US" sz="2400" dirty="0"/>
              <a:t>. The stimulus occurs under certain conditions. The system may be in an overload condition or in normal operation, or some other relevant state.  </a:t>
            </a:r>
          </a:p>
          <a:p>
            <a:pPr marL="514350" indent="-514350">
              <a:buFont typeface="+mj-lt"/>
              <a:buAutoNum type="arabicPeriod"/>
            </a:pPr>
            <a:r>
              <a:rPr lang="en-US" sz="2400" b="1" dirty="0"/>
              <a:t>Artifact</a:t>
            </a:r>
            <a:r>
              <a:rPr lang="en-US" sz="2400" dirty="0"/>
              <a:t>. This may be a collection of systems, the whole system, or some piece or pieces of it. </a:t>
            </a:r>
            <a:r>
              <a:rPr lang="en-US" altLang="zh-CN" sz="2400" dirty="0"/>
              <a:t>Some artifact is stimulated. </a:t>
            </a:r>
            <a:endParaRPr lang="en-US" sz="2400" dirty="0"/>
          </a:p>
          <a:p>
            <a:endParaRPr lang="en-US" sz="2400" dirty="0"/>
          </a:p>
          <a:p>
            <a:endParaRPr lang="en-US" sz="24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186248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Specifying Quality Attribute Requirements</a:t>
            </a:r>
          </a:p>
        </p:txBody>
      </p:sp>
      <p:sp>
        <p:nvSpPr>
          <p:cNvPr id="3" name="Content Placeholder 2"/>
          <p:cNvSpPr>
            <a:spLocks noGrp="1"/>
          </p:cNvSpPr>
          <p:nvPr>
            <p:ph idx="1"/>
          </p:nvPr>
        </p:nvSpPr>
        <p:spPr/>
        <p:txBody>
          <a:bodyPr>
            <a:normAutofit/>
          </a:bodyPr>
          <a:lstStyle/>
          <a:p>
            <a:r>
              <a:rPr lang="en-US" sz="4000" i="1" dirty="0">
                <a:solidFill>
                  <a:schemeClr val="tx2"/>
                </a:solidFill>
              </a:rPr>
              <a:t>General</a:t>
            </a:r>
            <a:r>
              <a:rPr lang="en-US" sz="4000" dirty="0">
                <a:solidFill>
                  <a:schemeClr val="tx2"/>
                </a:solidFill>
              </a:rPr>
              <a:t> quality attribute scenarios </a:t>
            </a:r>
            <a:r>
              <a:rPr lang="en-US" sz="4000" dirty="0"/>
              <a:t>are system independent and can, potentially, pertain to any system</a:t>
            </a:r>
          </a:p>
          <a:p>
            <a:r>
              <a:rPr lang="en-US" altLang="zh-CN" sz="4000" i="1" dirty="0">
                <a:solidFill>
                  <a:schemeClr val="tx2"/>
                </a:solidFill>
              </a:rPr>
              <a:t>C</a:t>
            </a:r>
            <a:r>
              <a:rPr lang="en-US" sz="4000" i="1" dirty="0">
                <a:solidFill>
                  <a:schemeClr val="tx2"/>
                </a:solidFill>
              </a:rPr>
              <a:t>oncrete</a:t>
            </a:r>
            <a:r>
              <a:rPr lang="en-US" sz="4000" dirty="0">
                <a:solidFill>
                  <a:schemeClr val="tx2"/>
                </a:solidFill>
              </a:rPr>
              <a:t> quality attribute scenarios</a:t>
            </a:r>
            <a:r>
              <a:rPr lang="en-US" sz="4000" dirty="0"/>
              <a:t> are specific to the particular system under consideration. </a:t>
            </a:r>
          </a:p>
          <a:p>
            <a:endParaRPr lang="en-US" sz="4000" dirty="0"/>
          </a:p>
          <a:p>
            <a:endParaRPr lang="en-US" sz="40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2995344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Specifying Quality Attribute Requirements</a:t>
            </a:r>
          </a:p>
        </p:txBody>
      </p:sp>
      <p:sp>
        <p:nvSpPr>
          <p:cNvPr id="3" name="Content Placeholder 2"/>
          <p:cNvSpPr>
            <a:spLocks noGrp="1"/>
          </p:cNvSpPr>
          <p:nvPr>
            <p:ph idx="1"/>
          </p:nvPr>
        </p:nvSpPr>
        <p:spPr/>
        <p:txBody>
          <a:bodyPr>
            <a:normAutofit/>
          </a:bodyPr>
          <a:lstStyle/>
          <a:p>
            <a:r>
              <a:rPr lang="en-US" dirty="0"/>
              <a:t>Example general scenario for availability:</a:t>
            </a:r>
          </a:p>
          <a:p>
            <a:endParaRPr lang="en-US" dirty="0"/>
          </a:p>
          <a:p>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pic>
        <p:nvPicPr>
          <p:cNvPr id="5" name="Picture 4"/>
          <p:cNvPicPr/>
          <p:nvPr/>
        </p:nvPicPr>
        <p:blipFill>
          <a:blip r:embed="rId2"/>
          <a:stretch>
            <a:fillRect/>
          </a:stretch>
        </p:blipFill>
        <p:spPr>
          <a:xfrm>
            <a:off x="2063552" y="2420889"/>
            <a:ext cx="8208912" cy="3059023"/>
          </a:xfrm>
          <a:prstGeom prst="rect">
            <a:avLst/>
          </a:prstGeom>
        </p:spPr>
      </p:pic>
    </p:spTree>
    <p:extLst>
      <p:ext uri="{BB962C8B-B14F-4D97-AF65-F5344CB8AC3E}">
        <p14:creationId xmlns:p14="http://schemas.microsoft.com/office/powerpoint/2010/main" val="160868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Achieving Quality Attributes Through Tactics</a:t>
            </a:r>
          </a:p>
        </p:txBody>
      </p:sp>
      <p:sp>
        <p:nvSpPr>
          <p:cNvPr id="3" name="Content Placeholder 2"/>
          <p:cNvSpPr>
            <a:spLocks noGrp="1"/>
          </p:cNvSpPr>
          <p:nvPr>
            <p:ph idx="1"/>
          </p:nvPr>
        </p:nvSpPr>
        <p:spPr/>
        <p:txBody>
          <a:bodyPr>
            <a:noAutofit/>
          </a:bodyPr>
          <a:lstStyle/>
          <a:p>
            <a:r>
              <a:rPr lang="en-US" sz="3600" dirty="0"/>
              <a:t>There are a collection of primitive design techniques that an architect can use to </a:t>
            </a:r>
            <a:r>
              <a:rPr lang="en-US" sz="3600" dirty="0">
                <a:highlight>
                  <a:srgbClr val="FFFF00"/>
                </a:highlight>
              </a:rPr>
              <a:t>achieve a quality attribute response. </a:t>
            </a:r>
          </a:p>
          <a:p>
            <a:r>
              <a:rPr lang="en-US" sz="3600" dirty="0"/>
              <a:t>We call these architectural design primitives </a:t>
            </a:r>
            <a:r>
              <a:rPr lang="en-US" sz="3600" i="1" dirty="0">
                <a:highlight>
                  <a:srgbClr val="FFFF00"/>
                </a:highlight>
              </a:rPr>
              <a:t>tactics</a:t>
            </a:r>
            <a:r>
              <a:rPr lang="en-US" sz="3600" dirty="0">
                <a:highlight>
                  <a:srgbClr val="FFFF00"/>
                </a:highlight>
              </a:rPr>
              <a:t>.</a:t>
            </a:r>
          </a:p>
          <a:p>
            <a:r>
              <a:rPr lang="en-US" sz="3600" dirty="0"/>
              <a:t>Tactics, like design patterns, are techniques that architects have been using for years. </a:t>
            </a:r>
          </a:p>
          <a:p>
            <a:r>
              <a:rPr lang="en-US" sz="3600" dirty="0"/>
              <a:t>We do not </a:t>
            </a:r>
            <a:r>
              <a:rPr lang="en-US" sz="3600" i="1" dirty="0"/>
              <a:t>invent</a:t>
            </a:r>
            <a:r>
              <a:rPr lang="en-US" sz="3600" dirty="0"/>
              <a:t> tactics, we simply capture what architects do in practice. </a:t>
            </a:r>
          </a:p>
          <a:p>
            <a:endParaRPr lang="en-US" sz="3600" dirty="0"/>
          </a:p>
          <a:p>
            <a:endParaRPr lang="en-US" sz="3600" dirty="0"/>
          </a:p>
          <a:p>
            <a:endParaRPr lang="en-US" sz="36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113683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6BBE33E-F485-4297-B7C1-65CAC165C2F4}"/>
              </a:ext>
            </a:extLst>
          </p:cNvPr>
          <p:cNvSpPr>
            <a:spLocks noGrp="1"/>
          </p:cNvSpPr>
          <p:nvPr>
            <p:ph type="title"/>
          </p:nvPr>
        </p:nvSpPr>
        <p:spPr/>
        <p:txBody>
          <a:bodyPr/>
          <a:lstStyle/>
          <a:p>
            <a:r>
              <a:rPr lang="en-US" altLang="zh-CN" dirty="0"/>
              <a:t>Tactics:</a:t>
            </a:r>
            <a:r>
              <a:rPr lang="zh-CN" altLang="en-US" dirty="0"/>
              <a:t> </a:t>
            </a:r>
            <a:r>
              <a:rPr lang="en-US" altLang="zh-CN" dirty="0"/>
              <a:t>examples</a:t>
            </a:r>
            <a:endParaRPr lang="zh-CN" altLang="en-US" dirty="0"/>
          </a:p>
        </p:txBody>
      </p:sp>
      <p:sp>
        <p:nvSpPr>
          <p:cNvPr id="3" name="内容占位符 2">
            <a:extLst>
              <a:ext uri="{FF2B5EF4-FFF2-40B4-BE49-F238E27FC236}">
                <a16:creationId xmlns="" xmlns:a16="http://schemas.microsoft.com/office/drawing/2014/main" id="{7D40A558-B44E-4C24-86C0-467B5FCD4C34}"/>
              </a:ext>
            </a:extLst>
          </p:cNvPr>
          <p:cNvSpPr>
            <a:spLocks noGrp="1"/>
          </p:cNvSpPr>
          <p:nvPr>
            <p:ph idx="1"/>
          </p:nvPr>
        </p:nvSpPr>
        <p:spPr/>
        <p:txBody>
          <a:bodyPr/>
          <a:lstStyle/>
          <a:p>
            <a:r>
              <a:rPr lang="en-US" altLang="zh-CN" dirty="0">
                <a:solidFill>
                  <a:srgbClr val="C00000"/>
                </a:solidFill>
              </a:rPr>
              <a:t>Resource scheduling </a:t>
            </a:r>
            <a:r>
              <a:rPr lang="en-US" altLang="zh-CN" dirty="0"/>
              <a:t>is a tactic for performance</a:t>
            </a:r>
            <a:endParaRPr lang="zh-CN" altLang="en-US" dirty="0"/>
          </a:p>
        </p:txBody>
      </p:sp>
      <p:sp>
        <p:nvSpPr>
          <p:cNvPr id="4" name="页脚占位符 3">
            <a:extLst>
              <a:ext uri="{FF2B5EF4-FFF2-40B4-BE49-F238E27FC236}">
                <a16:creationId xmlns="" xmlns:a16="http://schemas.microsoft.com/office/drawing/2014/main" id="{C09AA5AC-D31A-496A-9970-5C41AC3E0EDC}"/>
              </a:ext>
            </a:extLst>
          </p:cNvPr>
          <p:cNvSpPr>
            <a:spLocks noGrp="1"/>
          </p:cNvSpPr>
          <p:nvPr>
            <p:ph type="ftr" sz="quarter" idx="4294967295"/>
          </p:nvPr>
        </p:nvSpPr>
        <p:spPr>
          <a:xfrm>
            <a:off x="0" y="6356350"/>
            <a:ext cx="6337300" cy="365125"/>
          </a:xfrm>
          <a:prstGeom prst="rect">
            <a:avLst/>
          </a:prstGeom>
        </p:spPr>
        <p:txBody>
          <a:bodyPr/>
          <a:lstStyle/>
          <a:p>
            <a:r>
              <a:rPr lang="en-US"/>
              <a:t>©Software  Architecture</a:t>
            </a:r>
            <a:endParaRPr lang="en-AU" dirty="0"/>
          </a:p>
        </p:txBody>
      </p:sp>
      <p:sp>
        <p:nvSpPr>
          <p:cNvPr id="5" name="Rectangle 2">
            <a:extLst>
              <a:ext uri="{FF2B5EF4-FFF2-40B4-BE49-F238E27FC236}">
                <a16:creationId xmlns="" xmlns:a16="http://schemas.microsoft.com/office/drawing/2014/main" id="{FBE33373-E12F-4BD6-8884-3B5AA8891848}"/>
              </a:ext>
            </a:extLst>
          </p:cNvPr>
          <p:cNvSpPr>
            <a:spLocks noChangeArrowheads="1"/>
          </p:cNvSpPr>
          <p:nvPr/>
        </p:nvSpPr>
        <p:spPr bwMode="auto">
          <a:xfrm>
            <a:off x="7620000" y="3337768"/>
            <a:ext cx="990600" cy="495300"/>
          </a:xfrm>
          <a:prstGeom prst="rect">
            <a:avLst/>
          </a:prstGeom>
          <a:solidFill>
            <a:schemeClr val="accent1"/>
          </a:solidFill>
          <a:ln w="9525" algn="ctr">
            <a:solidFill>
              <a:schemeClr val="tx1"/>
            </a:solidFill>
            <a:miter lim="800000"/>
            <a:headEnd/>
            <a:tailEnd/>
          </a:ln>
        </p:spPr>
        <p:txBody>
          <a:bodyPr wrap="none"/>
          <a:lstStyle>
            <a:lvl1pPr>
              <a:spcBef>
                <a:spcPct val="20000"/>
              </a:spcBef>
              <a:buClr>
                <a:schemeClr val="folHlink"/>
              </a:buClr>
              <a:buSzPct val="90000"/>
              <a:buFont typeface="Wingdings" panose="05000000000000000000" pitchFamily="2" charset="2"/>
              <a:buBlip>
                <a:blip r:embed="rId2"/>
              </a:buBlip>
              <a:defRPr sz="3600" b="1">
                <a:solidFill>
                  <a:schemeClr val="tx1"/>
                </a:solidFill>
                <a:latin typeface="Myriad Web"/>
                <a:ea typeface="Arial Unicode MS" panose="020B0604020202020204" pitchFamily="34" charset="-122"/>
                <a:cs typeface="Arial Unicode MS" panose="020B0604020202020204" pitchFamily="34" charset="-122"/>
              </a:defRPr>
            </a:lvl1pPr>
            <a:lvl2pPr marL="742950" indent="-285750">
              <a:spcBef>
                <a:spcPct val="20000"/>
              </a:spcBef>
              <a:buClr>
                <a:schemeClr val="hlink"/>
              </a:buClr>
              <a:buSzPct val="90000"/>
              <a:buFont typeface="Wingdings" panose="05000000000000000000" pitchFamily="2" charset="2"/>
              <a:buBlip>
                <a:blip r:embed="rId3"/>
              </a:buBlip>
              <a:defRPr sz="2800">
                <a:solidFill>
                  <a:schemeClr val="tx1"/>
                </a:solidFill>
                <a:latin typeface="Myriad Web"/>
                <a:ea typeface="Arial Unicode MS" panose="020B0604020202020204" pitchFamily="34" charset="-122"/>
                <a:cs typeface="Arial Unicode MS" panose="020B0604020202020204" pitchFamily="34" charset="-122"/>
              </a:defRPr>
            </a:lvl2pPr>
            <a:lvl3pPr marL="1143000" indent="-228600">
              <a:spcBef>
                <a:spcPct val="20000"/>
              </a:spcBef>
              <a:buClr>
                <a:schemeClr val="folHlink"/>
              </a:buClr>
              <a:buSzPct val="90000"/>
              <a:buFont typeface="Wingdings" panose="05000000000000000000" pitchFamily="2" charset="2"/>
              <a:buBlip>
                <a:blip r:embed="rId4"/>
              </a:buBlip>
              <a:defRPr sz="2400">
                <a:solidFill>
                  <a:schemeClr val="tx1"/>
                </a:solidFill>
                <a:latin typeface="Myriad Web"/>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9pPr>
          </a:lstStyle>
          <a:p>
            <a:pPr eaLnBrk="1" hangingPunct="1">
              <a:spcBef>
                <a:spcPct val="0"/>
              </a:spcBef>
              <a:buClrTx/>
              <a:buSzTx/>
              <a:buFontTx/>
              <a:buNone/>
            </a:pPr>
            <a:r>
              <a:rPr lang="en-US" altLang="zh-CN" sz="2400" b="0">
                <a:latin typeface="Tahoma" panose="020B0604030504040204" pitchFamily="34" charset="0"/>
              </a:rPr>
              <a:t>   P</a:t>
            </a:r>
            <a:endParaRPr lang="zh-CN" altLang="en-US" sz="2400" b="0">
              <a:latin typeface="Tahoma" panose="020B0604030504040204" pitchFamily="34" charset="0"/>
            </a:endParaRPr>
          </a:p>
        </p:txBody>
      </p:sp>
      <p:sp>
        <p:nvSpPr>
          <p:cNvPr id="6" name="Oval 4">
            <a:extLst>
              <a:ext uri="{FF2B5EF4-FFF2-40B4-BE49-F238E27FC236}">
                <a16:creationId xmlns="" xmlns:a16="http://schemas.microsoft.com/office/drawing/2014/main" id="{7E88AA20-83C1-496A-BCF1-1C51C0D4F1CB}"/>
              </a:ext>
            </a:extLst>
          </p:cNvPr>
          <p:cNvSpPr>
            <a:spLocks noChangeArrowheads="1"/>
          </p:cNvSpPr>
          <p:nvPr/>
        </p:nvSpPr>
        <p:spPr bwMode="auto">
          <a:xfrm>
            <a:off x="3657600" y="2448768"/>
            <a:ext cx="457200" cy="457200"/>
          </a:xfrm>
          <a:prstGeom prst="ellipse">
            <a:avLst/>
          </a:prstGeom>
          <a:solidFill>
            <a:schemeClr val="accent1"/>
          </a:solidFill>
          <a:ln w="9525" algn="ctr">
            <a:solidFill>
              <a:schemeClr val="tx1"/>
            </a:solidFill>
            <a:miter lim="800000"/>
            <a:headEnd/>
            <a:tailEnd/>
          </a:ln>
        </p:spPr>
        <p:txBody>
          <a:bodyPr wrap="none"/>
          <a:lstStyle>
            <a:lvl1pPr>
              <a:spcBef>
                <a:spcPct val="20000"/>
              </a:spcBef>
              <a:buClr>
                <a:schemeClr val="folHlink"/>
              </a:buClr>
              <a:buSzPct val="90000"/>
              <a:buFont typeface="Wingdings" panose="05000000000000000000" pitchFamily="2" charset="2"/>
              <a:buBlip>
                <a:blip r:embed="rId2"/>
              </a:buBlip>
              <a:defRPr sz="3600" b="1">
                <a:solidFill>
                  <a:schemeClr val="tx1"/>
                </a:solidFill>
                <a:latin typeface="Myriad Web"/>
                <a:ea typeface="Arial Unicode MS" panose="020B0604020202020204" pitchFamily="34" charset="-122"/>
                <a:cs typeface="Arial Unicode MS" panose="020B0604020202020204" pitchFamily="34" charset="-122"/>
              </a:defRPr>
            </a:lvl1pPr>
            <a:lvl2pPr marL="742950" indent="-285750">
              <a:spcBef>
                <a:spcPct val="20000"/>
              </a:spcBef>
              <a:buClr>
                <a:schemeClr val="hlink"/>
              </a:buClr>
              <a:buSzPct val="90000"/>
              <a:buFont typeface="Wingdings" panose="05000000000000000000" pitchFamily="2" charset="2"/>
              <a:buBlip>
                <a:blip r:embed="rId3"/>
              </a:buBlip>
              <a:defRPr sz="2800">
                <a:solidFill>
                  <a:schemeClr val="tx1"/>
                </a:solidFill>
                <a:latin typeface="Myriad Web"/>
                <a:ea typeface="Arial Unicode MS" panose="020B0604020202020204" pitchFamily="34" charset="-122"/>
                <a:cs typeface="Arial Unicode MS" panose="020B0604020202020204" pitchFamily="34" charset="-122"/>
              </a:defRPr>
            </a:lvl2pPr>
            <a:lvl3pPr marL="1143000" indent="-228600">
              <a:spcBef>
                <a:spcPct val="20000"/>
              </a:spcBef>
              <a:buClr>
                <a:schemeClr val="folHlink"/>
              </a:buClr>
              <a:buSzPct val="90000"/>
              <a:buFont typeface="Wingdings" panose="05000000000000000000" pitchFamily="2" charset="2"/>
              <a:buBlip>
                <a:blip r:embed="rId4"/>
              </a:buBlip>
              <a:defRPr sz="2400">
                <a:solidFill>
                  <a:schemeClr val="tx1"/>
                </a:solidFill>
                <a:latin typeface="Myriad Web"/>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9pPr>
          </a:lstStyle>
          <a:p>
            <a:pPr eaLnBrk="1" hangingPunct="1">
              <a:spcBef>
                <a:spcPct val="0"/>
              </a:spcBef>
              <a:buClrTx/>
              <a:buSzTx/>
              <a:buFontTx/>
              <a:buNone/>
            </a:pPr>
            <a:endParaRPr lang="zh-CN" altLang="en-US" sz="2400" b="0">
              <a:latin typeface="Tahoma" panose="020B0604030504040204" pitchFamily="34" charset="0"/>
            </a:endParaRPr>
          </a:p>
        </p:txBody>
      </p:sp>
      <p:sp>
        <p:nvSpPr>
          <p:cNvPr id="7" name="Oval 6">
            <a:extLst>
              <a:ext uri="{FF2B5EF4-FFF2-40B4-BE49-F238E27FC236}">
                <a16:creationId xmlns="" xmlns:a16="http://schemas.microsoft.com/office/drawing/2014/main" id="{44EFDDFA-91A6-4A65-953D-1A55D7C95B71}"/>
              </a:ext>
            </a:extLst>
          </p:cNvPr>
          <p:cNvSpPr>
            <a:spLocks noChangeArrowheads="1"/>
          </p:cNvSpPr>
          <p:nvPr/>
        </p:nvSpPr>
        <p:spPr bwMode="auto">
          <a:xfrm>
            <a:off x="3200400" y="3312368"/>
            <a:ext cx="457200" cy="457200"/>
          </a:xfrm>
          <a:prstGeom prst="ellipse">
            <a:avLst/>
          </a:prstGeom>
          <a:solidFill>
            <a:schemeClr val="accent1"/>
          </a:solidFill>
          <a:ln w="9525" algn="ctr">
            <a:solidFill>
              <a:schemeClr val="tx1"/>
            </a:solidFill>
            <a:miter lim="800000"/>
            <a:headEnd/>
            <a:tailEnd/>
          </a:ln>
        </p:spPr>
        <p:txBody>
          <a:bodyPr wrap="none"/>
          <a:lstStyle>
            <a:lvl1pPr>
              <a:spcBef>
                <a:spcPct val="20000"/>
              </a:spcBef>
              <a:buClr>
                <a:schemeClr val="folHlink"/>
              </a:buClr>
              <a:buSzPct val="90000"/>
              <a:buFont typeface="Wingdings" panose="05000000000000000000" pitchFamily="2" charset="2"/>
              <a:buBlip>
                <a:blip r:embed="rId2"/>
              </a:buBlip>
              <a:defRPr sz="3600" b="1">
                <a:solidFill>
                  <a:schemeClr val="tx1"/>
                </a:solidFill>
                <a:latin typeface="Myriad Web"/>
                <a:ea typeface="Arial Unicode MS" panose="020B0604020202020204" pitchFamily="34" charset="-122"/>
                <a:cs typeface="Arial Unicode MS" panose="020B0604020202020204" pitchFamily="34" charset="-122"/>
              </a:defRPr>
            </a:lvl1pPr>
            <a:lvl2pPr marL="742950" indent="-285750">
              <a:spcBef>
                <a:spcPct val="20000"/>
              </a:spcBef>
              <a:buClr>
                <a:schemeClr val="hlink"/>
              </a:buClr>
              <a:buSzPct val="90000"/>
              <a:buFont typeface="Wingdings" panose="05000000000000000000" pitchFamily="2" charset="2"/>
              <a:buBlip>
                <a:blip r:embed="rId3"/>
              </a:buBlip>
              <a:defRPr sz="2800">
                <a:solidFill>
                  <a:schemeClr val="tx1"/>
                </a:solidFill>
                <a:latin typeface="Myriad Web"/>
                <a:ea typeface="Arial Unicode MS" panose="020B0604020202020204" pitchFamily="34" charset="-122"/>
                <a:cs typeface="Arial Unicode MS" panose="020B0604020202020204" pitchFamily="34" charset="-122"/>
              </a:defRPr>
            </a:lvl2pPr>
            <a:lvl3pPr marL="1143000" indent="-228600">
              <a:spcBef>
                <a:spcPct val="20000"/>
              </a:spcBef>
              <a:buClr>
                <a:schemeClr val="folHlink"/>
              </a:buClr>
              <a:buSzPct val="90000"/>
              <a:buFont typeface="Wingdings" panose="05000000000000000000" pitchFamily="2" charset="2"/>
              <a:buBlip>
                <a:blip r:embed="rId4"/>
              </a:buBlip>
              <a:defRPr sz="2400">
                <a:solidFill>
                  <a:schemeClr val="tx1"/>
                </a:solidFill>
                <a:latin typeface="Myriad Web"/>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9pPr>
          </a:lstStyle>
          <a:p>
            <a:pPr eaLnBrk="1" hangingPunct="1">
              <a:spcBef>
                <a:spcPct val="0"/>
              </a:spcBef>
              <a:buClrTx/>
              <a:buSzTx/>
              <a:buFontTx/>
              <a:buNone/>
            </a:pPr>
            <a:endParaRPr lang="zh-CN" altLang="en-US" sz="2400" b="0">
              <a:latin typeface="Tahoma" panose="020B0604030504040204" pitchFamily="34" charset="0"/>
            </a:endParaRPr>
          </a:p>
        </p:txBody>
      </p:sp>
      <p:sp>
        <p:nvSpPr>
          <p:cNvPr id="8" name="Oval 7">
            <a:extLst>
              <a:ext uri="{FF2B5EF4-FFF2-40B4-BE49-F238E27FC236}">
                <a16:creationId xmlns="" xmlns:a16="http://schemas.microsoft.com/office/drawing/2014/main" id="{61330B04-778C-4166-A2CA-BDF3B0F21762}"/>
              </a:ext>
            </a:extLst>
          </p:cNvPr>
          <p:cNvSpPr>
            <a:spLocks noChangeArrowheads="1"/>
          </p:cNvSpPr>
          <p:nvPr/>
        </p:nvSpPr>
        <p:spPr bwMode="auto">
          <a:xfrm>
            <a:off x="3505200" y="4137868"/>
            <a:ext cx="457200" cy="457200"/>
          </a:xfrm>
          <a:prstGeom prst="ellipse">
            <a:avLst/>
          </a:prstGeom>
          <a:solidFill>
            <a:schemeClr val="accent1"/>
          </a:solidFill>
          <a:ln w="9525" algn="ctr">
            <a:solidFill>
              <a:schemeClr val="tx1"/>
            </a:solidFill>
            <a:miter lim="800000"/>
            <a:headEnd/>
            <a:tailEnd/>
          </a:ln>
        </p:spPr>
        <p:txBody>
          <a:bodyPr wrap="none"/>
          <a:lstStyle>
            <a:lvl1pPr>
              <a:spcBef>
                <a:spcPct val="20000"/>
              </a:spcBef>
              <a:buClr>
                <a:schemeClr val="folHlink"/>
              </a:buClr>
              <a:buSzPct val="90000"/>
              <a:buFont typeface="Wingdings" panose="05000000000000000000" pitchFamily="2" charset="2"/>
              <a:buBlip>
                <a:blip r:embed="rId2"/>
              </a:buBlip>
              <a:defRPr sz="3600" b="1">
                <a:solidFill>
                  <a:schemeClr val="tx1"/>
                </a:solidFill>
                <a:latin typeface="Myriad Web"/>
                <a:ea typeface="Arial Unicode MS" panose="020B0604020202020204" pitchFamily="34" charset="-122"/>
                <a:cs typeface="Arial Unicode MS" panose="020B0604020202020204" pitchFamily="34" charset="-122"/>
              </a:defRPr>
            </a:lvl1pPr>
            <a:lvl2pPr marL="742950" indent="-285750">
              <a:spcBef>
                <a:spcPct val="20000"/>
              </a:spcBef>
              <a:buClr>
                <a:schemeClr val="hlink"/>
              </a:buClr>
              <a:buSzPct val="90000"/>
              <a:buFont typeface="Wingdings" panose="05000000000000000000" pitchFamily="2" charset="2"/>
              <a:buBlip>
                <a:blip r:embed="rId3"/>
              </a:buBlip>
              <a:defRPr sz="2800">
                <a:solidFill>
                  <a:schemeClr val="tx1"/>
                </a:solidFill>
                <a:latin typeface="Myriad Web"/>
                <a:ea typeface="Arial Unicode MS" panose="020B0604020202020204" pitchFamily="34" charset="-122"/>
                <a:cs typeface="Arial Unicode MS" panose="020B0604020202020204" pitchFamily="34" charset="-122"/>
              </a:defRPr>
            </a:lvl2pPr>
            <a:lvl3pPr marL="1143000" indent="-228600">
              <a:spcBef>
                <a:spcPct val="20000"/>
              </a:spcBef>
              <a:buClr>
                <a:schemeClr val="folHlink"/>
              </a:buClr>
              <a:buSzPct val="90000"/>
              <a:buFont typeface="Wingdings" panose="05000000000000000000" pitchFamily="2" charset="2"/>
              <a:buBlip>
                <a:blip r:embed="rId4"/>
              </a:buBlip>
              <a:defRPr sz="2400">
                <a:solidFill>
                  <a:schemeClr val="tx1"/>
                </a:solidFill>
                <a:latin typeface="Myriad Web"/>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9pPr>
          </a:lstStyle>
          <a:p>
            <a:pPr eaLnBrk="1" hangingPunct="1">
              <a:spcBef>
                <a:spcPct val="0"/>
              </a:spcBef>
              <a:buClrTx/>
              <a:buSzTx/>
              <a:buFontTx/>
              <a:buNone/>
            </a:pPr>
            <a:endParaRPr lang="zh-CN" altLang="en-US" sz="2400" b="0">
              <a:latin typeface="Tahoma" panose="020B0604030504040204" pitchFamily="34" charset="0"/>
            </a:endParaRPr>
          </a:p>
        </p:txBody>
      </p:sp>
      <p:sp>
        <p:nvSpPr>
          <p:cNvPr id="9" name="Oval 8">
            <a:extLst>
              <a:ext uri="{FF2B5EF4-FFF2-40B4-BE49-F238E27FC236}">
                <a16:creationId xmlns="" xmlns:a16="http://schemas.microsoft.com/office/drawing/2014/main" id="{405EC1EE-F281-4C7B-915A-0FE0B32A7E08}"/>
              </a:ext>
            </a:extLst>
          </p:cNvPr>
          <p:cNvSpPr>
            <a:spLocks noChangeArrowheads="1"/>
          </p:cNvSpPr>
          <p:nvPr/>
        </p:nvSpPr>
        <p:spPr bwMode="auto">
          <a:xfrm>
            <a:off x="4495800" y="2880568"/>
            <a:ext cx="457200" cy="457200"/>
          </a:xfrm>
          <a:prstGeom prst="ellipse">
            <a:avLst/>
          </a:prstGeom>
          <a:solidFill>
            <a:schemeClr val="accent1"/>
          </a:solidFill>
          <a:ln w="9525" algn="ctr">
            <a:solidFill>
              <a:schemeClr val="tx1"/>
            </a:solidFill>
            <a:miter lim="800000"/>
            <a:headEnd/>
            <a:tailEnd/>
          </a:ln>
        </p:spPr>
        <p:txBody>
          <a:bodyPr wrap="none"/>
          <a:lstStyle>
            <a:lvl1pPr>
              <a:spcBef>
                <a:spcPct val="20000"/>
              </a:spcBef>
              <a:buClr>
                <a:schemeClr val="folHlink"/>
              </a:buClr>
              <a:buSzPct val="90000"/>
              <a:buFont typeface="Wingdings" panose="05000000000000000000" pitchFamily="2" charset="2"/>
              <a:buBlip>
                <a:blip r:embed="rId2"/>
              </a:buBlip>
              <a:defRPr sz="3600" b="1">
                <a:solidFill>
                  <a:schemeClr val="tx1"/>
                </a:solidFill>
                <a:latin typeface="Myriad Web"/>
                <a:ea typeface="Arial Unicode MS" panose="020B0604020202020204" pitchFamily="34" charset="-122"/>
                <a:cs typeface="Arial Unicode MS" panose="020B0604020202020204" pitchFamily="34" charset="-122"/>
              </a:defRPr>
            </a:lvl1pPr>
            <a:lvl2pPr marL="742950" indent="-285750">
              <a:spcBef>
                <a:spcPct val="20000"/>
              </a:spcBef>
              <a:buClr>
                <a:schemeClr val="hlink"/>
              </a:buClr>
              <a:buSzPct val="90000"/>
              <a:buFont typeface="Wingdings" panose="05000000000000000000" pitchFamily="2" charset="2"/>
              <a:buBlip>
                <a:blip r:embed="rId3"/>
              </a:buBlip>
              <a:defRPr sz="2800">
                <a:solidFill>
                  <a:schemeClr val="tx1"/>
                </a:solidFill>
                <a:latin typeface="Myriad Web"/>
                <a:ea typeface="Arial Unicode MS" panose="020B0604020202020204" pitchFamily="34" charset="-122"/>
                <a:cs typeface="Arial Unicode MS" panose="020B0604020202020204" pitchFamily="34" charset="-122"/>
              </a:defRPr>
            </a:lvl2pPr>
            <a:lvl3pPr marL="1143000" indent="-228600">
              <a:spcBef>
                <a:spcPct val="20000"/>
              </a:spcBef>
              <a:buClr>
                <a:schemeClr val="folHlink"/>
              </a:buClr>
              <a:buSzPct val="90000"/>
              <a:buFont typeface="Wingdings" panose="05000000000000000000" pitchFamily="2" charset="2"/>
              <a:buBlip>
                <a:blip r:embed="rId4"/>
              </a:buBlip>
              <a:defRPr sz="2400">
                <a:solidFill>
                  <a:schemeClr val="tx1"/>
                </a:solidFill>
                <a:latin typeface="Myriad Web"/>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9pPr>
          </a:lstStyle>
          <a:p>
            <a:pPr eaLnBrk="1" hangingPunct="1">
              <a:spcBef>
                <a:spcPct val="0"/>
              </a:spcBef>
              <a:buClrTx/>
              <a:buSzTx/>
              <a:buFontTx/>
              <a:buNone/>
            </a:pPr>
            <a:endParaRPr lang="zh-CN" altLang="en-US" sz="2400" b="0">
              <a:latin typeface="Tahoma" panose="020B0604030504040204" pitchFamily="34" charset="0"/>
            </a:endParaRPr>
          </a:p>
        </p:txBody>
      </p:sp>
      <p:sp>
        <p:nvSpPr>
          <p:cNvPr id="10" name="Oval 9">
            <a:extLst>
              <a:ext uri="{FF2B5EF4-FFF2-40B4-BE49-F238E27FC236}">
                <a16:creationId xmlns="" xmlns:a16="http://schemas.microsoft.com/office/drawing/2014/main" id="{C88D2DF9-2925-4D6D-9C69-A5BF7C2FAA06}"/>
              </a:ext>
            </a:extLst>
          </p:cNvPr>
          <p:cNvSpPr>
            <a:spLocks noChangeArrowheads="1"/>
          </p:cNvSpPr>
          <p:nvPr/>
        </p:nvSpPr>
        <p:spPr bwMode="auto">
          <a:xfrm>
            <a:off x="4267200" y="3693368"/>
            <a:ext cx="457200" cy="457200"/>
          </a:xfrm>
          <a:prstGeom prst="ellipse">
            <a:avLst/>
          </a:prstGeom>
          <a:solidFill>
            <a:schemeClr val="accent1"/>
          </a:solidFill>
          <a:ln w="9525" algn="ctr">
            <a:solidFill>
              <a:schemeClr val="tx1"/>
            </a:solidFill>
            <a:miter lim="800000"/>
            <a:headEnd/>
            <a:tailEnd/>
          </a:ln>
        </p:spPr>
        <p:txBody>
          <a:bodyPr wrap="none"/>
          <a:lstStyle>
            <a:lvl1pPr>
              <a:spcBef>
                <a:spcPct val="20000"/>
              </a:spcBef>
              <a:buClr>
                <a:schemeClr val="folHlink"/>
              </a:buClr>
              <a:buSzPct val="90000"/>
              <a:buFont typeface="Wingdings" panose="05000000000000000000" pitchFamily="2" charset="2"/>
              <a:buBlip>
                <a:blip r:embed="rId2"/>
              </a:buBlip>
              <a:defRPr sz="3600" b="1">
                <a:solidFill>
                  <a:schemeClr val="tx1"/>
                </a:solidFill>
                <a:latin typeface="Myriad Web"/>
                <a:ea typeface="Arial Unicode MS" panose="020B0604020202020204" pitchFamily="34" charset="-122"/>
                <a:cs typeface="Arial Unicode MS" panose="020B0604020202020204" pitchFamily="34" charset="-122"/>
              </a:defRPr>
            </a:lvl1pPr>
            <a:lvl2pPr marL="742950" indent="-285750">
              <a:spcBef>
                <a:spcPct val="20000"/>
              </a:spcBef>
              <a:buClr>
                <a:schemeClr val="hlink"/>
              </a:buClr>
              <a:buSzPct val="90000"/>
              <a:buFont typeface="Wingdings" panose="05000000000000000000" pitchFamily="2" charset="2"/>
              <a:buBlip>
                <a:blip r:embed="rId3"/>
              </a:buBlip>
              <a:defRPr sz="2800">
                <a:solidFill>
                  <a:schemeClr val="tx1"/>
                </a:solidFill>
                <a:latin typeface="Myriad Web"/>
                <a:ea typeface="Arial Unicode MS" panose="020B0604020202020204" pitchFamily="34" charset="-122"/>
                <a:cs typeface="Arial Unicode MS" panose="020B0604020202020204" pitchFamily="34" charset="-122"/>
              </a:defRPr>
            </a:lvl2pPr>
            <a:lvl3pPr marL="1143000" indent="-228600">
              <a:spcBef>
                <a:spcPct val="20000"/>
              </a:spcBef>
              <a:buClr>
                <a:schemeClr val="folHlink"/>
              </a:buClr>
              <a:buSzPct val="90000"/>
              <a:buFont typeface="Wingdings" panose="05000000000000000000" pitchFamily="2" charset="2"/>
              <a:buBlip>
                <a:blip r:embed="rId4"/>
              </a:buBlip>
              <a:defRPr sz="2400">
                <a:solidFill>
                  <a:schemeClr val="tx1"/>
                </a:solidFill>
                <a:latin typeface="Myriad Web"/>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9pPr>
          </a:lstStyle>
          <a:p>
            <a:pPr eaLnBrk="1" hangingPunct="1">
              <a:spcBef>
                <a:spcPct val="0"/>
              </a:spcBef>
              <a:buClrTx/>
              <a:buSzTx/>
              <a:buFontTx/>
              <a:buNone/>
            </a:pPr>
            <a:endParaRPr lang="zh-CN" altLang="en-US" sz="2400" b="0">
              <a:latin typeface="Tahoma" panose="020B0604030504040204" pitchFamily="34" charset="0"/>
            </a:endParaRPr>
          </a:p>
        </p:txBody>
      </p:sp>
      <p:sp>
        <p:nvSpPr>
          <p:cNvPr id="11" name="Right Arrow 5">
            <a:extLst>
              <a:ext uri="{FF2B5EF4-FFF2-40B4-BE49-F238E27FC236}">
                <a16:creationId xmlns="" xmlns:a16="http://schemas.microsoft.com/office/drawing/2014/main" id="{8AFE4B7A-5F90-43F3-A3C3-D844601C030C}"/>
              </a:ext>
            </a:extLst>
          </p:cNvPr>
          <p:cNvSpPr>
            <a:spLocks noChangeArrowheads="1"/>
          </p:cNvSpPr>
          <p:nvPr/>
        </p:nvSpPr>
        <p:spPr bwMode="auto">
          <a:xfrm>
            <a:off x="6072188" y="3458418"/>
            <a:ext cx="609600" cy="330200"/>
          </a:xfrm>
          <a:prstGeom prst="rightArrow">
            <a:avLst>
              <a:gd name="adj1" fmla="val 50000"/>
              <a:gd name="adj2" fmla="val 50000"/>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90000"/>
              <a:buFont typeface="Wingdings" panose="05000000000000000000" pitchFamily="2" charset="2"/>
              <a:buBlip>
                <a:blip r:embed="rId2"/>
              </a:buBlip>
              <a:defRPr sz="3600" b="1">
                <a:solidFill>
                  <a:schemeClr val="tx1"/>
                </a:solidFill>
                <a:latin typeface="Myriad Web"/>
                <a:ea typeface="Arial Unicode MS" panose="020B0604020202020204" pitchFamily="34" charset="-122"/>
                <a:cs typeface="Arial Unicode MS" panose="020B0604020202020204" pitchFamily="34" charset="-122"/>
              </a:defRPr>
            </a:lvl1pPr>
            <a:lvl2pPr marL="742950" indent="-285750">
              <a:spcBef>
                <a:spcPct val="20000"/>
              </a:spcBef>
              <a:buClr>
                <a:schemeClr val="hlink"/>
              </a:buClr>
              <a:buSzPct val="90000"/>
              <a:buFont typeface="Wingdings" panose="05000000000000000000" pitchFamily="2" charset="2"/>
              <a:buBlip>
                <a:blip r:embed="rId3"/>
              </a:buBlip>
              <a:defRPr sz="2800">
                <a:solidFill>
                  <a:schemeClr val="tx1"/>
                </a:solidFill>
                <a:latin typeface="Myriad Web"/>
                <a:ea typeface="Arial Unicode MS" panose="020B0604020202020204" pitchFamily="34" charset="-122"/>
                <a:cs typeface="Arial Unicode MS" panose="020B0604020202020204" pitchFamily="34" charset="-122"/>
              </a:defRPr>
            </a:lvl2pPr>
            <a:lvl3pPr marL="1143000" indent="-228600">
              <a:spcBef>
                <a:spcPct val="20000"/>
              </a:spcBef>
              <a:buClr>
                <a:schemeClr val="folHlink"/>
              </a:buClr>
              <a:buSzPct val="90000"/>
              <a:buFont typeface="Wingdings" panose="05000000000000000000" pitchFamily="2" charset="2"/>
              <a:buBlip>
                <a:blip r:embed="rId4"/>
              </a:buBlip>
              <a:defRPr sz="2400">
                <a:solidFill>
                  <a:schemeClr val="tx1"/>
                </a:solidFill>
                <a:latin typeface="Myriad Web"/>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9pPr>
          </a:lstStyle>
          <a:p>
            <a:pPr eaLnBrk="1" hangingPunct="1">
              <a:spcBef>
                <a:spcPct val="0"/>
              </a:spcBef>
              <a:buClrTx/>
              <a:buSzTx/>
              <a:buFontTx/>
              <a:buNone/>
            </a:pPr>
            <a:endParaRPr lang="zh-CN" altLang="en-US" sz="2400" b="0">
              <a:latin typeface="Tahoma" panose="020B0604030504040204" pitchFamily="34" charset="0"/>
            </a:endParaRPr>
          </a:p>
        </p:txBody>
      </p:sp>
      <p:sp>
        <p:nvSpPr>
          <p:cNvPr id="12" name="TextBox 10">
            <a:extLst>
              <a:ext uri="{FF2B5EF4-FFF2-40B4-BE49-F238E27FC236}">
                <a16:creationId xmlns="" xmlns:a16="http://schemas.microsoft.com/office/drawing/2014/main" id="{9FD47EC0-232B-44DB-9180-A601CEE8658F}"/>
              </a:ext>
            </a:extLst>
          </p:cNvPr>
          <p:cNvSpPr txBox="1">
            <a:spLocks noChangeArrowheads="1"/>
          </p:cNvSpPr>
          <p:nvPr/>
        </p:nvSpPr>
        <p:spPr bwMode="auto">
          <a:xfrm>
            <a:off x="2133601" y="4907807"/>
            <a:ext cx="8410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Blip>
                <a:blip r:embed="rId2"/>
              </a:buBlip>
              <a:defRPr sz="3600" b="1">
                <a:solidFill>
                  <a:schemeClr val="tx1"/>
                </a:solidFill>
                <a:latin typeface="Myriad Web"/>
                <a:ea typeface="Arial Unicode MS" panose="020B0604020202020204" pitchFamily="34" charset="-122"/>
                <a:cs typeface="Arial Unicode MS" panose="020B0604020202020204" pitchFamily="34" charset="-122"/>
              </a:defRPr>
            </a:lvl1pPr>
            <a:lvl2pPr marL="742950" indent="-285750">
              <a:spcBef>
                <a:spcPct val="20000"/>
              </a:spcBef>
              <a:buClr>
                <a:schemeClr val="hlink"/>
              </a:buClr>
              <a:buSzPct val="90000"/>
              <a:buFont typeface="Wingdings" panose="05000000000000000000" pitchFamily="2" charset="2"/>
              <a:buBlip>
                <a:blip r:embed="rId3"/>
              </a:buBlip>
              <a:defRPr sz="2800">
                <a:solidFill>
                  <a:schemeClr val="tx1"/>
                </a:solidFill>
                <a:latin typeface="Myriad Web"/>
                <a:ea typeface="Arial Unicode MS" panose="020B0604020202020204" pitchFamily="34" charset="-122"/>
                <a:cs typeface="Arial Unicode MS" panose="020B0604020202020204" pitchFamily="34" charset="-122"/>
              </a:defRPr>
            </a:lvl2pPr>
            <a:lvl3pPr marL="1143000" indent="-228600">
              <a:spcBef>
                <a:spcPct val="20000"/>
              </a:spcBef>
              <a:buClr>
                <a:schemeClr val="folHlink"/>
              </a:buClr>
              <a:buSzPct val="90000"/>
              <a:buFont typeface="Wingdings" panose="05000000000000000000" pitchFamily="2" charset="2"/>
              <a:buBlip>
                <a:blip r:embed="rId4"/>
              </a:buBlip>
              <a:defRPr sz="2400">
                <a:solidFill>
                  <a:schemeClr val="tx1"/>
                </a:solidFill>
                <a:latin typeface="Myriad Web"/>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2400" dirty="0">
                <a:latin typeface="Tahoma" panose="020B0604030504040204" pitchFamily="34" charset="0"/>
              </a:rPr>
              <a:t>Given</a:t>
            </a:r>
            <a:r>
              <a:rPr lang="en-US" altLang="zh-CN" sz="2400" b="0" dirty="0">
                <a:latin typeface="Tahoma" panose="020B0604030504040204" pitchFamily="34" charset="0"/>
              </a:rPr>
              <a:t>: </a:t>
            </a:r>
            <a:r>
              <a:rPr lang="en-US" altLang="zh-CN" sz="2400" b="0" i="1" dirty="0">
                <a:latin typeface="Tahoma" panose="020B0604030504040204" pitchFamily="34" charset="0"/>
              </a:rPr>
              <a:t>release time</a:t>
            </a:r>
            <a:r>
              <a:rPr lang="en-US" altLang="zh-CN" sz="2400" b="0" dirty="0">
                <a:latin typeface="Tahoma" panose="020B0604030504040204" pitchFamily="34" charset="0"/>
              </a:rPr>
              <a:t>, </a:t>
            </a:r>
            <a:r>
              <a:rPr lang="en-US" altLang="zh-CN" sz="2400" b="0" i="1" dirty="0">
                <a:latin typeface="Tahoma" panose="020B0604030504040204" pitchFamily="34" charset="0"/>
              </a:rPr>
              <a:t>workload of each task</a:t>
            </a:r>
          </a:p>
        </p:txBody>
      </p:sp>
      <p:sp>
        <p:nvSpPr>
          <p:cNvPr id="13" name="TextBox 12">
            <a:extLst>
              <a:ext uri="{FF2B5EF4-FFF2-40B4-BE49-F238E27FC236}">
                <a16:creationId xmlns="" xmlns:a16="http://schemas.microsoft.com/office/drawing/2014/main" id="{3BA3526F-1267-4FA5-8DF9-29AB1BF0C37B}"/>
              </a:ext>
            </a:extLst>
          </p:cNvPr>
          <p:cNvSpPr txBox="1">
            <a:spLocks noChangeArrowheads="1"/>
          </p:cNvSpPr>
          <p:nvPr/>
        </p:nvSpPr>
        <p:spPr bwMode="auto">
          <a:xfrm>
            <a:off x="2133601" y="5380881"/>
            <a:ext cx="8410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Blip>
                <a:blip r:embed="rId2"/>
              </a:buBlip>
              <a:defRPr sz="3600" b="1">
                <a:solidFill>
                  <a:schemeClr val="tx1"/>
                </a:solidFill>
                <a:latin typeface="Myriad Web"/>
                <a:ea typeface="Arial Unicode MS" panose="020B0604020202020204" pitchFamily="34" charset="-122"/>
                <a:cs typeface="Arial Unicode MS" panose="020B0604020202020204" pitchFamily="34" charset="-122"/>
              </a:defRPr>
            </a:lvl1pPr>
            <a:lvl2pPr marL="742950" indent="-285750">
              <a:spcBef>
                <a:spcPct val="20000"/>
              </a:spcBef>
              <a:buClr>
                <a:schemeClr val="hlink"/>
              </a:buClr>
              <a:buSzPct val="90000"/>
              <a:buFont typeface="Wingdings" panose="05000000000000000000" pitchFamily="2" charset="2"/>
              <a:buBlip>
                <a:blip r:embed="rId3"/>
              </a:buBlip>
              <a:defRPr sz="2800">
                <a:solidFill>
                  <a:schemeClr val="tx1"/>
                </a:solidFill>
                <a:latin typeface="Myriad Web"/>
                <a:ea typeface="Arial Unicode MS" panose="020B0604020202020204" pitchFamily="34" charset="-122"/>
                <a:cs typeface="Arial Unicode MS" panose="020B0604020202020204" pitchFamily="34" charset="-122"/>
              </a:defRPr>
            </a:lvl2pPr>
            <a:lvl3pPr marL="1143000" indent="-228600">
              <a:spcBef>
                <a:spcPct val="20000"/>
              </a:spcBef>
              <a:buClr>
                <a:schemeClr val="folHlink"/>
              </a:buClr>
              <a:buSzPct val="90000"/>
              <a:buFont typeface="Wingdings" panose="05000000000000000000" pitchFamily="2" charset="2"/>
              <a:buBlip>
                <a:blip r:embed="rId4"/>
              </a:buBlip>
              <a:defRPr sz="2400">
                <a:solidFill>
                  <a:schemeClr val="tx1"/>
                </a:solidFill>
                <a:latin typeface="Myriad Web"/>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2400" b="0" dirty="0">
                <a:latin typeface="Tahoma" panose="020B0604030504040204" pitchFamily="34" charset="0"/>
              </a:rPr>
              <a:t>To determine </a:t>
            </a:r>
            <a:r>
              <a:rPr lang="en-US" altLang="zh-CN" sz="2400" dirty="0">
                <a:latin typeface="Tahoma" panose="020B0604030504040204" pitchFamily="34" charset="0"/>
              </a:rPr>
              <a:t>when</a:t>
            </a:r>
            <a:r>
              <a:rPr lang="en-US" altLang="zh-CN" sz="2400" b="0" dirty="0">
                <a:latin typeface="Tahoma" panose="020B0604030504040204" pitchFamily="34" charset="0"/>
              </a:rPr>
              <a:t> each task is executed</a:t>
            </a:r>
          </a:p>
        </p:txBody>
      </p:sp>
      <p:sp>
        <p:nvSpPr>
          <p:cNvPr id="14" name="TextBox 13">
            <a:extLst>
              <a:ext uri="{FF2B5EF4-FFF2-40B4-BE49-F238E27FC236}">
                <a16:creationId xmlns="" xmlns:a16="http://schemas.microsoft.com/office/drawing/2014/main" id="{EA38D39F-5EE7-4AFE-BC5D-F4F9D53A02D7}"/>
              </a:ext>
            </a:extLst>
          </p:cNvPr>
          <p:cNvSpPr txBox="1">
            <a:spLocks noChangeArrowheads="1"/>
          </p:cNvSpPr>
          <p:nvPr/>
        </p:nvSpPr>
        <p:spPr bwMode="auto">
          <a:xfrm>
            <a:off x="2133600" y="5911107"/>
            <a:ext cx="8077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Blip>
                <a:blip r:embed="rId2"/>
              </a:buBlip>
              <a:defRPr sz="3600" b="1">
                <a:solidFill>
                  <a:schemeClr val="tx1"/>
                </a:solidFill>
                <a:latin typeface="Myriad Web"/>
                <a:ea typeface="Arial Unicode MS" panose="020B0604020202020204" pitchFamily="34" charset="-122"/>
                <a:cs typeface="Arial Unicode MS" panose="020B0604020202020204" pitchFamily="34" charset="-122"/>
              </a:defRPr>
            </a:lvl1pPr>
            <a:lvl2pPr marL="742950" indent="-285750">
              <a:spcBef>
                <a:spcPct val="20000"/>
              </a:spcBef>
              <a:buClr>
                <a:schemeClr val="hlink"/>
              </a:buClr>
              <a:buSzPct val="90000"/>
              <a:buFont typeface="Wingdings" panose="05000000000000000000" pitchFamily="2" charset="2"/>
              <a:buBlip>
                <a:blip r:embed="rId3"/>
              </a:buBlip>
              <a:defRPr sz="2800">
                <a:solidFill>
                  <a:schemeClr val="tx1"/>
                </a:solidFill>
                <a:latin typeface="Myriad Web"/>
                <a:ea typeface="Arial Unicode MS" panose="020B0604020202020204" pitchFamily="34" charset="-122"/>
                <a:cs typeface="Arial Unicode MS" panose="020B0604020202020204" pitchFamily="34" charset="-122"/>
              </a:defRPr>
            </a:lvl2pPr>
            <a:lvl3pPr marL="1143000" indent="-228600">
              <a:spcBef>
                <a:spcPct val="20000"/>
              </a:spcBef>
              <a:buClr>
                <a:schemeClr val="folHlink"/>
              </a:buClr>
              <a:buSzPct val="90000"/>
              <a:buFont typeface="Wingdings" panose="05000000000000000000" pitchFamily="2" charset="2"/>
              <a:buBlip>
                <a:blip r:embed="rId4"/>
              </a:buBlip>
              <a:defRPr sz="2400">
                <a:solidFill>
                  <a:schemeClr val="tx1"/>
                </a:solidFill>
                <a:latin typeface="Myriad Web"/>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yriad Web"/>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2400" dirty="0">
                <a:latin typeface="Tahoma" panose="020B0604030504040204" pitchFamily="34" charset="0"/>
              </a:rPr>
              <a:t>Objectives</a:t>
            </a:r>
            <a:r>
              <a:rPr lang="en-US" altLang="zh-CN" sz="2400" b="0" dirty="0">
                <a:latin typeface="Tahoma" panose="020B0604030504040204" pitchFamily="34" charset="0"/>
              </a:rPr>
              <a:t>: to</a:t>
            </a:r>
            <a:r>
              <a:rPr lang="zh-CN" altLang="en-US" sz="2400" b="0" dirty="0">
                <a:latin typeface="Tahoma" panose="020B0604030504040204" pitchFamily="34" charset="0"/>
              </a:rPr>
              <a:t> </a:t>
            </a:r>
            <a:r>
              <a:rPr lang="en-US" altLang="zh-CN" sz="2400" b="0" dirty="0">
                <a:latin typeface="Tahoma" panose="020B0604030504040204" pitchFamily="34" charset="0"/>
              </a:rPr>
              <a:t>minimize</a:t>
            </a:r>
            <a:r>
              <a:rPr lang="zh-CN" altLang="en-US" sz="2400" b="0" dirty="0">
                <a:latin typeface="Tahoma" panose="020B0604030504040204" pitchFamily="34" charset="0"/>
              </a:rPr>
              <a:t> </a:t>
            </a:r>
            <a:r>
              <a:rPr lang="en-US" altLang="zh-CN" sz="2400" b="0" i="1" dirty="0">
                <a:latin typeface="Tahoma" panose="020B0604030504040204" pitchFamily="34" charset="0"/>
              </a:rPr>
              <a:t>average completion time of the tasks</a:t>
            </a:r>
          </a:p>
        </p:txBody>
      </p:sp>
    </p:spTree>
    <p:extLst>
      <p:ext uri="{BB962C8B-B14F-4D97-AF65-F5344CB8AC3E}">
        <p14:creationId xmlns:p14="http://schemas.microsoft.com/office/powerpoint/2010/main" val="266643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A39F2E8-B1E2-48FA-A663-42FDBE41BA2F}"/>
              </a:ext>
            </a:extLst>
          </p:cNvPr>
          <p:cNvSpPr>
            <a:spLocks noGrp="1"/>
          </p:cNvSpPr>
          <p:nvPr>
            <p:ph type="title"/>
          </p:nvPr>
        </p:nvSpPr>
        <p:spPr/>
        <p:txBody>
          <a:bodyPr/>
          <a:lstStyle/>
          <a:p>
            <a:r>
              <a:rPr lang="en-US" altLang="zh-CN" dirty="0"/>
              <a:t>Tactic </a:t>
            </a:r>
            <a:r>
              <a:rPr lang="en-US" altLang="zh-CN" dirty="0" err="1"/>
              <a:t>v.s</a:t>
            </a:r>
            <a:r>
              <a:rPr lang="en-US" altLang="zh-CN" dirty="0"/>
              <a:t>. Architectural pattern</a:t>
            </a:r>
            <a:endParaRPr lang="zh-CN" altLang="en-US" dirty="0"/>
          </a:p>
        </p:txBody>
      </p:sp>
      <p:sp>
        <p:nvSpPr>
          <p:cNvPr id="3" name="内容占位符 2">
            <a:extLst>
              <a:ext uri="{FF2B5EF4-FFF2-40B4-BE49-F238E27FC236}">
                <a16:creationId xmlns="" xmlns:a16="http://schemas.microsoft.com/office/drawing/2014/main" id="{EA31480B-2EAF-4629-986B-701AF5E35277}"/>
              </a:ext>
            </a:extLst>
          </p:cNvPr>
          <p:cNvSpPr>
            <a:spLocks noGrp="1"/>
          </p:cNvSpPr>
          <p:nvPr>
            <p:ph idx="1"/>
          </p:nvPr>
        </p:nvSpPr>
        <p:spPr/>
        <p:txBody>
          <a:bodyPr>
            <a:normAutofit/>
          </a:bodyPr>
          <a:lstStyle/>
          <a:p>
            <a:r>
              <a:rPr lang="en-US" altLang="zh-CN" sz="3600" dirty="0"/>
              <a:t>A tactic is a design decision for a single quality attribute</a:t>
            </a:r>
          </a:p>
          <a:p>
            <a:r>
              <a:rPr lang="en-US" altLang="zh-CN" sz="3600" dirty="0"/>
              <a:t>A tactic does not consider tradeoffs among quality attributes</a:t>
            </a:r>
          </a:p>
          <a:p>
            <a:r>
              <a:rPr lang="en-US" altLang="zh-CN" sz="3600" dirty="0"/>
              <a:t>Architectural patterns can be seen as “packages” of tactics, in which tradeoffs are considered</a:t>
            </a:r>
          </a:p>
          <a:p>
            <a:pPr marL="0" indent="0">
              <a:buNone/>
            </a:pPr>
            <a:endParaRPr lang="zh-CN" altLang="en-US" sz="3600" dirty="0"/>
          </a:p>
        </p:txBody>
      </p:sp>
      <p:sp>
        <p:nvSpPr>
          <p:cNvPr id="4" name="页脚占位符 3">
            <a:extLst>
              <a:ext uri="{FF2B5EF4-FFF2-40B4-BE49-F238E27FC236}">
                <a16:creationId xmlns="" xmlns:a16="http://schemas.microsoft.com/office/drawing/2014/main" id="{CA749138-5160-4A92-80E6-D003ABBF3863}"/>
              </a:ext>
            </a:extLst>
          </p:cNvPr>
          <p:cNvSpPr>
            <a:spLocks noGrp="1"/>
          </p:cNvSpPr>
          <p:nvPr>
            <p:ph type="ftr" sz="quarter" idx="4294967295"/>
          </p:nvPr>
        </p:nvSpPr>
        <p:spPr>
          <a:xfrm>
            <a:off x="0" y="6356350"/>
            <a:ext cx="6337300" cy="365125"/>
          </a:xfrm>
          <a:prstGeom prst="rect">
            <a:avLst/>
          </a:prstGeom>
        </p:spPr>
        <p:txBody>
          <a:bodyPr/>
          <a:lstStyle/>
          <a:p>
            <a:r>
              <a:rPr lang="en-US"/>
              <a:t>©Software  Architecture</a:t>
            </a:r>
            <a:endParaRPr lang="en-AU" dirty="0"/>
          </a:p>
        </p:txBody>
      </p:sp>
    </p:spTree>
    <p:extLst>
      <p:ext uri="{BB962C8B-B14F-4D97-AF65-F5344CB8AC3E}">
        <p14:creationId xmlns:p14="http://schemas.microsoft.com/office/powerpoint/2010/main" val="298804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A39F2E8-B1E2-48FA-A663-42FDBE41BA2F}"/>
              </a:ext>
            </a:extLst>
          </p:cNvPr>
          <p:cNvSpPr>
            <a:spLocks noGrp="1"/>
          </p:cNvSpPr>
          <p:nvPr>
            <p:ph type="title"/>
          </p:nvPr>
        </p:nvSpPr>
        <p:spPr/>
        <p:txBody>
          <a:bodyPr/>
          <a:lstStyle/>
          <a:p>
            <a:r>
              <a:rPr lang="en-US" altLang="zh-CN" dirty="0"/>
              <a:t>Tactic </a:t>
            </a:r>
            <a:r>
              <a:rPr lang="en-US" altLang="zh-CN" dirty="0" err="1"/>
              <a:t>v.s</a:t>
            </a:r>
            <a:r>
              <a:rPr lang="en-US" altLang="zh-CN" dirty="0"/>
              <a:t>. Architectural pattern</a:t>
            </a:r>
            <a:endParaRPr lang="zh-CN" altLang="en-US" dirty="0"/>
          </a:p>
        </p:txBody>
      </p:sp>
      <p:sp>
        <p:nvSpPr>
          <p:cNvPr id="3" name="内容占位符 2">
            <a:extLst>
              <a:ext uri="{FF2B5EF4-FFF2-40B4-BE49-F238E27FC236}">
                <a16:creationId xmlns="" xmlns:a16="http://schemas.microsoft.com/office/drawing/2014/main" id="{EA31480B-2EAF-4629-986B-701AF5E35277}"/>
              </a:ext>
            </a:extLst>
          </p:cNvPr>
          <p:cNvSpPr>
            <a:spLocks noGrp="1"/>
          </p:cNvSpPr>
          <p:nvPr>
            <p:ph idx="1"/>
          </p:nvPr>
        </p:nvSpPr>
        <p:spPr/>
        <p:txBody>
          <a:bodyPr>
            <a:noAutofit/>
          </a:bodyPr>
          <a:lstStyle/>
          <a:p>
            <a:r>
              <a:rPr lang="en-US" altLang="zh-CN" sz="3600" dirty="0"/>
              <a:t>A tactic is a design decision for a single quality attribute</a:t>
            </a:r>
          </a:p>
          <a:p>
            <a:r>
              <a:rPr lang="en-US" altLang="zh-CN" sz="3600" dirty="0"/>
              <a:t>A tactic does not consider tradeoffs among quality attributes</a:t>
            </a:r>
          </a:p>
          <a:p>
            <a:r>
              <a:rPr lang="en-US" altLang="zh-CN" sz="3600" dirty="0"/>
              <a:t>Architectural patterns can be seen as “packages” of tactics, in which tradeoffs are considered</a:t>
            </a:r>
          </a:p>
          <a:p>
            <a:endParaRPr lang="en-US" altLang="zh-CN" sz="3600" dirty="0"/>
          </a:p>
          <a:p>
            <a:r>
              <a:rPr lang="en-US" altLang="zh-CN" sz="3600" dirty="0">
                <a:highlight>
                  <a:srgbClr val="00FFFF"/>
                </a:highlight>
              </a:rPr>
              <a:t>Do we need to study both architectural patterns and tactics?</a:t>
            </a:r>
          </a:p>
          <a:p>
            <a:pPr marL="0" indent="0">
              <a:buNone/>
            </a:pPr>
            <a:endParaRPr lang="zh-CN" altLang="en-US" sz="3600" dirty="0"/>
          </a:p>
        </p:txBody>
      </p:sp>
      <p:sp>
        <p:nvSpPr>
          <p:cNvPr id="4" name="页脚占位符 3">
            <a:extLst>
              <a:ext uri="{FF2B5EF4-FFF2-40B4-BE49-F238E27FC236}">
                <a16:creationId xmlns="" xmlns:a16="http://schemas.microsoft.com/office/drawing/2014/main" id="{CA749138-5160-4A92-80E6-D003ABBF3863}"/>
              </a:ext>
            </a:extLst>
          </p:cNvPr>
          <p:cNvSpPr>
            <a:spLocks noGrp="1"/>
          </p:cNvSpPr>
          <p:nvPr>
            <p:ph type="ftr" sz="quarter" idx="4294967295"/>
          </p:nvPr>
        </p:nvSpPr>
        <p:spPr>
          <a:xfrm>
            <a:off x="0" y="6356350"/>
            <a:ext cx="6337300" cy="365125"/>
          </a:xfrm>
          <a:prstGeom prst="rect">
            <a:avLst/>
          </a:prstGeom>
        </p:spPr>
        <p:txBody>
          <a:bodyPr/>
          <a:lstStyle/>
          <a:p>
            <a:r>
              <a:rPr lang="en-US"/>
              <a:t>©Software  Architecture</a:t>
            </a:r>
            <a:endParaRPr lang="en-AU" dirty="0"/>
          </a:p>
        </p:txBody>
      </p:sp>
    </p:spTree>
    <p:extLst>
      <p:ext uri="{BB962C8B-B14F-4D97-AF65-F5344CB8AC3E}">
        <p14:creationId xmlns:p14="http://schemas.microsoft.com/office/powerpoint/2010/main" val="340950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rchinf.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1726" y="2131454"/>
            <a:ext cx="5444790" cy="2989963"/>
          </a:xfrm>
          <a:prstGeom prst="rect">
            <a:avLst/>
          </a:prstGeom>
        </p:spPr>
      </p:pic>
      <p:sp>
        <p:nvSpPr>
          <p:cNvPr id="6" name="Oval 5"/>
          <p:cNvSpPr/>
          <p:nvPr/>
        </p:nvSpPr>
        <p:spPr>
          <a:xfrm>
            <a:off x="4968964" y="3020830"/>
            <a:ext cx="1446122" cy="523666"/>
          </a:xfrm>
          <a:prstGeom prst="ellipse">
            <a:avLst/>
          </a:prstGeom>
          <a:solidFill>
            <a:srgbClr val="7030A0">
              <a:alpha val="2000"/>
            </a:srgbClr>
          </a:solidFill>
          <a:ln w="412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7649235" y="2767089"/>
            <a:ext cx="959605" cy="582871"/>
          </a:xfrm>
          <a:prstGeom prst="ellipse">
            <a:avLst/>
          </a:prstGeom>
          <a:solidFill>
            <a:srgbClr val="FF0000">
              <a:alpha val="2000"/>
            </a:srgbClr>
          </a:solid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271027" y="244909"/>
            <a:ext cx="7378207" cy="1384995"/>
          </a:xfrm>
          <a:prstGeom prst="rect">
            <a:avLst/>
          </a:prstGeom>
          <a:solidFill>
            <a:srgbClr val="FF0000">
              <a:alpha val="10000"/>
            </a:srgbClr>
          </a:solidFill>
        </p:spPr>
        <p:txBody>
          <a:bodyPr wrap="square">
            <a:spAutoFit/>
          </a:bodyPr>
          <a:lstStyle/>
          <a:p>
            <a:r>
              <a:rPr lang="en-GB" sz="2800" dirty="0"/>
              <a:t>The software architecture of a system is the set of structures  that supports </a:t>
            </a:r>
            <a:r>
              <a:rPr lang="en-GB" sz="2800" dirty="0">
                <a:highlight>
                  <a:srgbClr val="FFFF00"/>
                </a:highlight>
              </a:rPr>
              <a:t>reasoning</a:t>
            </a:r>
            <a:r>
              <a:rPr lang="en-GB" sz="2800" dirty="0"/>
              <a:t> about the system and the system’s properties. </a:t>
            </a:r>
          </a:p>
        </p:txBody>
      </p:sp>
      <p:sp>
        <p:nvSpPr>
          <p:cNvPr id="10" name="Rectangle 9"/>
          <p:cNvSpPr/>
          <p:nvPr/>
        </p:nvSpPr>
        <p:spPr>
          <a:xfrm>
            <a:off x="9273929" y="247577"/>
            <a:ext cx="2621329" cy="1815882"/>
          </a:xfrm>
          <a:prstGeom prst="rect">
            <a:avLst/>
          </a:prstGeom>
          <a:solidFill>
            <a:srgbClr val="00B050">
              <a:alpha val="18000"/>
            </a:srgbClr>
          </a:solidFill>
        </p:spPr>
        <p:txBody>
          <a:bodyPr wrap="square">
            <a:spAutoFit/>
          </a:bodyPr>
          <a:lstStyle/>
          <a:p>
            <a:r>
              <a:rPr lang="en-GB" sz="2800" dirty="0"/>
              <a:t>Software systems are composed of many structures</a:t>
            </a:r>
          </a:p>
        </p:txBody>
      </p:sp>
      <p:sp>
        <p:nvSpPr>
          <p:cNvPr id="12" name="Rectangle 11"/>
          <p:cNvSpPr/>
          <p:nvPr/>
        </p:nvSpPr>
        <p:spPr>
          <a:xfrm>
            <a:off x="986515" y="5573196"/>
            <a:ext cx="10213453" cy="954107"/>
          </a:xfrm>
          <a:prstGeom prst="rect">
            <a:avLst/>
          </a:prstGeom>
          <a:solidFill>
            <a:srgbClr val="7030A0">
              <a:alpha val="12000"/>
            </a:srgbClr>
          </a:solidFill>
        </p:spPr>
        <p:txBody>
          <a:bodyPr wrap="square">
            <a:spAutoFit/>
          </a:bodyPr>
          <a:lstStyle/>
          <a:p>
            <a:r>
              <a:rPr lang="en-US" sz="2800" dirty="0"/>
              <a:t>The reasoning should be about an attribute of the system that is </a:t>
            </a:r>
            <a:r>
              <a:rPr lang="en-US" sz="2800" dirty="0">
                <a:highlight>
                  <a:srgbClr val="FFFF00"/>
                </a:highlight>
              </a:rPr>
              <a:t>important to </a:t>
            </a:r>
            <a:r>
              <a:rPr lang="en-US" sz="2800" dirty="0">
                <a:solidFill>
                  <a:srgbClr val="FF0000"/>
                </a:solidFill>
                <a:highlight>
                  <a:srgbClr val="FFFF00"/>
                </a:highlight>
              </a:rPr>
              <a:t>some stakeholder</a:t>
            </a:r>
            <a:r>
              <a:rPr lang="en-US" sz="2800" dirty="0">
                <a:highlight>
                  <a:srgbClr val="FFFF00"/>
                </a:highlight>
              </a:rPr>
              <a:t>. </a:t>
            </a:r>
          </a:p>
        </p:txBody>
      </p:sp>
      <p:sp>
        <p:nvSpPr>
          <p:cNvPr id="13" name="Oval 12"/>
          <p:cNvSpPr/>
          <p:nvPr/>
        </p:nvSpPr>
        <p:spPr>
          <a:xfrm>
            <a:off x="7649234" y="3663201"/>
            <a:ext cx="959605" cy="582871"/>
          </a:xfrm>
          <a:prstGeom prst="ellipse">
            <a:avLst/>
          </a:prstGeom>
          <a:solidFill>
            <a:srgbClr val="FFFF00">
              <a:alpha val="2000"/>
            </a:srgbClr>
          </a:solid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269888" y="2443761"/>
            <a:ext cx="2811679" cy="2677656"/>
          </a:xfrm>
          <a:prstGeom prst="rect">
            <a:avLst/>
          </a:prstGeom>
          <a:solidFill>
            <a:srgbClr val="7030A0">
              <a:alpha val="12000"/>
            </a:srgbClr>
          </a:solidFill>
        </p:spPr>
        <p:txBody>
          <a:bodyPr wrap="square">
            <a:spAutoFit/>
          </a:bodyPr>
          <a:lstStyle/>
          <a:p>
            <a:r>
              <a:rPr lang="en-GB" sz="2800" dirty="0"/>
              <a:t>There are often multiple stakeholder </a:t>
            </a:r>
            <a:r>
              <a:rPr lang="en-GB" sz="2800" dirty="0">
                <a:highlight>
                  <a:srgbClr val="FFFF00"/>
                </a:highlight>
              </a:rPr>
              <a:t>perspectives</a:t>
            </a:r>
            <a:r>
              <a:rPr lang="en-GB" sz="2800" dirty="0"/>
              <a:t> on any software system </a:t>
            </a:r>
          </a:p>
        </p:txBody>
      </p:sp>
      <p:sp>
        <p:nvSpPr>
          <p:cNvPr id="2" name="Rectangle 1"/>
          <p:cNvSpPr/>
          <p:nvPr/>
        </p:nvSpPr>
        <p:spPr>
          <a:xfrm>
            <a:off x="9153020" y="3736422"/>
            <a:ext cx="2742238" cy="1384995"/>
          </a:xfrm>
          <a:prstGeom prst="rect">
            <a:avLst/>
          </a:prstGeom>
          <a:solidFill>
            <a:srgbClr val="7030A0">
              <a:alpha val="12000"/>
            </a:srgbClr>
          </a:solidFill>
        </p:spPr>
        <p:txBody>
          <a:bodyPr wrap="square">
            <a:spAutoFit/>
          </a:bodyPr>
          <a:lstStyle/>
          <a:p>
            <a:r>
              <a:rPr lang="en-GB" sz="2800" dirty="0"/>
              <a:t>Each perspective results in one or more </a:t>
            </a:r>
            <a:r>
              <a:rPr lang="en-GB" sz="2800" dirty="0">
                <a:highlight>
                  <a:srgbClr val="FFFF00"/>
                </a:highlight>
              </a:rPr>
              <a:t>concerns </a:t>
            </a:r>
          </a:p>
        </p:txBody>
      </p:sp>
    </p:spTree>
    <p:extLst>
      <p:ext uri="{BB962C8B-B14F-4D97-AF65-F5344CB8AC3E}">
        <p14:creationId xmlns:p14="http://schemas.microsoft.com/office/powerpoint/2010/main" val="1045973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Achieving Quality Attributes Through Tactics</a:t>
            </a:r>
          </a:p>
        </p:txBody>
      </p:sp>
      <p:sp>
        <p:nvSpPr>
          <p:cNvPr id="3" name="Content Placeholder 2"/>
          <p:cNvSpPr>
            <a:spLocks noGrp="1"/>
          </p:cNvSpPr>
          <p:nvPr>
            <p:ph idx="1"/>
          </p:nvPr>
        </p:nvSpPr>
        <p:spPr/>
        <p:txBody>
          <a:bodyPr>
            <a:normAutofit/>
          </a:bodyPr>
          <a:lstStyle/>
          <a:p>
            <a:r>
              <a:rPr lang="en-US" sz="3200" dirty="0"/>
              <a:t>We need to isolate, catalog, and describe the tactics. Why do we do this?  </a:t>
            </a:r>
          </a:p>
          <a:p>
            <a:pPr marL="971550" lvl="1" indent="-514350">
              <a:buFont typeface="+mj-lt"/>
              <a:buAutoNum type="arabicPeriod"/>
            </a:pPr>
            <a:r>
              <a:rPr lang="en-US" sz="2800" dirty="0">
                <a:highlight>
                  <a:srgbClr val="FFFF00"/>
                </a:highlight>
              </a:rPr>
              <a:t>Design patterns </a:t>
            </a:r>
            <a:r>
              <a:rPr lang="en-US" sz="2800" dirty="0"/>
              <a:t>are complex, and often difficult to apply as is; </a:t>
            </a:r>
            <a:r>
              <a:rPr lang="en-US" sz="2800" dirty="0">
                <a:highlight>
                  <a:srgbClr val="FFFF00"/>
                </a:highlight>
              </a:rPr>
              <a:t>architects need to modify and adapt them</a:t>
            </a:r>
            <a:r>
              <a:rPr lang="en-US" sz="2800" dirty="0"/>
              <a:t>. </a:t>
            </a:r>
          </a:p>
          <a:p>
            <a:pPr marL="971550" lvl="1" indent="-514350">
              <a:buFont typeface="+mj-lt"/>
              <a:buAutoNum type="arabicPeriod"/>
            </a:pPr>
            <a:r>
              <a:rPr lang="en-US" sz="2800" dirty="0"/>
              <a:t>If no pattern exists to realize the architect’s design goal, tactics allow the architect to construct a design fragment from “first principles”. </a:t>
            </a:r>
          </a:p>
          <a:p>
            <a:pPr marL="971550" lvl="1" indent="-514350">
              <a:buFont typeface="+mj-lt"/>
              <a:buAutoNum type="arabicPeriod"/>
            </a:pPr>
            <a:r>
              <a:rPr lang="en-US" sz="2800" dirty="0"/>
              <a:t>By cataloguing tactics, we will have a choice of </a:t>
            </a:r>
            <a:r>
              <a:rPr lang="en-US" sz="2800" dirty="0">
                <a:highlight>
                  <a:srgbClr val="FFFF00"/>
                </a:highlight>
              </a:rPr>
              <a:t>multiple tactics to improve a particular quality attribute. </a:t>
            </a:r>
            <a:r>
              <a:rPr lang="en-US" sz="2800" dirty="0"/>
              <a:t>The choice of which tactic</a:t>
            </a:r>
            <a:r>
              <a:rPr lang="en-US" altLang="zh-CN" sz="2800" dirty="0"/>
              <a:t>s</a:t>
            </a:r>
            <a:r>
              <a:rPr lang="en-US" sz="2800" dirty="0"/>
              <a:t> to use depends on factors such as the cost to implement. </a:t>
            </a:r>
          </a:p>
          <a:p>
            <a:endParaRPr lang="en-US" sz="32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272624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Guiding Quality Design Decisions</a:t>
            </a:r>
          </a:p>
        </p:txBody>
      </p:sp>
      <p:sp>
        <p:nvSpPr>
          <p:cNvPr id="3" name="Content Placeholder 2"/>
          <p:cNvSpPr>
            <a:spLocks noGrp="1"/>
          </p:cNvSpPr>
          <p:nvPr>
            <p:ph idx="1"/>
          </p:nvPr>
        </p:nvSpPr>
        <p:spPr/>
        <p:txBody>
          <a:bodyPr>
            <a:normAutofit/>
          </a:bodyPr>
          <a:lstStyle/>
          <a:p>
            <a:r>
              <a:rPr lang="en-US" dirty="0"/>
              <a:t>Architecture design is a systematic approach to making design decisions.</a:t>
            </a:r>
          </a:p>
          <a:p>
            <a:r>
              <a:rPr lang="en-US" dirty="0"/>
              <a:t>We categorize the design decisions as follows:</a:t>
            </a:r>
          </a:p>
          <a:p>
            <a:pPr marL="914400" lvl="1" indent="-514350">
              <a:buFont typeface="+mj-lt"/>
              <a:buAutoNum type="arabicPeriod"/>
            </a:pPr>
            <a:r>
              <a:rPr lang="en-US" dirty="0"/>
              <a:t>Allocation of responsibilities</a:t>
            </a:r>
          </a:p>
          <a:p>
            <a:pPr marL="914400" lvl="1" indent="-514350">
              <a:buFont typeface="+mj-lt"/>
              <a:buAutoNum type="arabicPeriod"/>
            </a:pPr>
            <a:r>
              <a:rPr lang="en-US" dirty="0"/>
              <a:t>Coordination model</a:t>
            </a:r>
          </a:p>
          <a:p>
            <a:pPr marL="914400" lvl="1" indent="-514350">
              <a:buFont typeface="+mj-lt"/>
              <a:buAutoNum type="arabicPeriod"/>
            </a:pPr>
            <a:r>
              <a:rPr lang="en-US" dirty="0"/>
              <a:t>Data model</a:t>
            </a:r>
          </a:p>
          <a:p>
            <a:pPr marL="914400" lvl="1" indent="-514350">
              <a:buFont typeface="+mj-lt"/>
              <a:buAutoNum type="arabicPeriod"/>
            </a:pPr>
            <a:r>
              <a:rPr lang="en-US" dirty="0"/>
              <a:t>Management of resources</a:t>
            </a:r>
          </a:p>
          <a:p>
            <a:pPr marL="914400" lvl="1" indent="-514350">
              <a:buFont typeface="+mj-lt"/>
              <a:buAutoNum type="arabicPeriod"/>
            </a:pPr>
            <a:r>
              <a:rPr lang="en-US" dirty="0"/>
              <a:t>Mapping among architectural elements</a:t>
            </a:r>
          </a:p>
          <a:p>
            <a:pPr marL="914400" lvl="1" indent="-514350">
              <a:buFont typeface="+mj-lt"/>
              <a:buAutoNum type="arabicPeriod"/>
            </a:pPr>
            <a:r>
              <a:rPr lang="en-US" dirty="0"/>
              <a:t>Binding time decisions</a:t>
            </a:r>
          </a:p>
          <a:p>
            <a:pPr marL="914400" lvl="1" indent="-514350">
              <a:buFont typeface="+mj-lt"/>
              <a:buAutoNum type="arabicPeriod"/>
            </a:pPr>
            <a:r>
              <a:rPr lang="en-US" dirty="0"/>
              <a:t>Choice of technology</a:t>
            </a:r>
          </a:p>
          <a:p>
            <a:pPr lvl="1"/>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27257764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Allocation of Responsibilities</a:t>
            </a:r>
          </a:p>
        </p:txBody>
      </p:sp>
      <p:sp>
        <p:nvSpPr>
          <p:cNvPr id="3" name="Content Placeholder 2"/>
          <p:cNvSpPr>
            <a:spLocks noGrp="1"/>
          </p:cNvSpPr>
          <p:nvPr>
            <p:ph idx="1"/>
          </p:nvPr>
        </p:nvSpPr>
        <p:spPr/>
        <p:txBody>
          <a:bodyPr>
            <a:normAutofit/>
          </a:bodyPr>
          <a:lstStyle/>
          <a:p>
            <a:r>
              <a:rPr lang="en-US" sz="3600" dirty="0"/>
              <a:t>Decisions involving allocation of responsibilities include:</a:t>
            </a:r>
          </a:p>
          <a:p>
            <a:pPr lvl="1"/>
            <a:r>
              <a:rPr lang="en-US" sz="3200" dirty="0"/>
              <a:t>identifying the responsibilities including </a:t>
            </a:r>
            <a:r>
              <a:rPr lang="en-US" sz="3200" i="1" dirty="0">
                <a:highlight>
                  <a:srgbClr val="FFFF00"/>
                </a:highlight>
              </a:rPr>
              <a:t>basic system functions</a:t>
            </a:r>
            <a:r>
              <a:rPr lang="en-US" sz="3200" dirty="0"/>
              <a:t>, </a:t>
            </a:r>
            <a:r>
              <a:rPr lang="en-US" sz="3200" i="1" dirty="0">
                <a:highlight>
                  <a:srgbClr val="FFFF00"/>
                </a:highlight>
              </a:rPr>
              <a:t>architectural infrastructure</a:t>
            </a:r>
            <a:r>
              <a:rPr lang="en-US" sz="3200" dirty="0"/>
              <a:t>, and </a:t>
            </a:r>
            <a:r>
              <a:rPr lang="en-US" sz="3200" i="1" dirty="0">
                <a:highlight>
                  <a:srgbClr val="FFFF00"/>
                </a:highlight>
              </a:rPr>
              <a:t>satisfaction of quality attributes</a:t>
            </a:r>
            <a:r>
              <a:rPr lang="en-US" sz="3200" dirty="0"/>
              <a:t>. </a:t>
            </a:r>
          </a:p>
          <a:p>
            <a:pPr lvl="1"/>
            <a:r>
              <a:rPr lang="en-US" sz="3200" dirty="0"/>
              <a:t>determining how these responsibilities are </a:t>
            </a:r>
            <a:r>
              <a:rPr lang="en-US" sz="3200" dirty="0">
                <a:highlight>
                  <a:srgbClr val="FFFF00"/>
                </a:highlight>
              </a:rPr>
              <a:t>allocated to </a:t>
            </a:r>
            <a:r>
              <a:rPr lang="en-US" sz="3200" dirty="0"/>
              <a:t>non-runtime and runtime </a:t>
            </a:r>
            <a:r>
              <a:rPr lang="en-US" sz="3200" dirty="0">
                <a:highlight>
                  <a:srgbClr val="FFFF00"/>
                </a:highlight>
              </a:rPr>
              <a:t>elements</a:t>
            </a:r>
            <a:r>
              <a:rPr lang="en-US" sz="3200" dirty="0"/>
              <a:t> (namely, modules, components, and connectors). </a:t>
            </a:r>
          </a:p>
          <a:p>
            <a:endParaRPr lang="en-US" sz="36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263624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Coordination Model</a:t>
            </a:r>
          </a:p>
        </p:txBody>
      </p:sp>
      <p:sp>
        <p:nvSpPr>
          <p:cNvPr id="3" name="Content Placeholder 2"/>
          <p:cNvSpPr>
            <a:spLocks noGrp="1"/>
          </p:cNvSpPr>
          <p:nvPr>
            <p:ph idx="1"/>
          </p:nvPr>
        </p:nvSpPr>
        <p:spPr/>
        <p:txBody>
          <a:bodyPr>
            <a:normAutofit/>
          </a:bodyPr>
          <a:lstStyle/>
          <a:p>
            <a:r>
              <a:rPr lang="en-US" sz="3200" dirty="0"/>
              <a:t>Decisions about the coordination model include:</a:t>
            </a:r>
          </a:p>
          <a:p>
            <a:pPr lvl="1"/>
            <a:r>
              <a:rPr lang="en-US" sz="2800" dirty="0"/>
              <a:t>identify the </a:t>
            </a:r>
            <a:r>
              <a:rPr lang="en-US" sz="2800" dirty="0">
                <a:highlight>
                  <a:srgbClr val="FFFF00"/>
                </a:highlight>
              </a:rPr>
              <a:t>elements of the system that must coordinate</a:t>
            </a:r>
            <a:r>
              <a:rPr lang="en-US" sz="2800" dirty="0"/>
              <a:t>, or are prohibited from coordinating</a:t>
            </a:r>
          </a:p>
          <a:p>
            <a:pPr lvl="1"/>
            <a:r>
              <a:rPr lang="en-US" sz="2800" dirty="0"/>
              <a:t>determining the </a:t>
            </a:r>
            <a:r>
              <a:rPr lang="en-US" sz="2800" dirty="0">
                <a:highlight>
                  <a:srgbClr val="FFFF00"/>
                </a:highlight>
              </a:rPr>
              <a:t>properties of the coordination</a:t>
            </a:r>
            <a:r>
              <a:rPr lang="en-US" sz="2800" dirty="0"/>
              <a:t>, such as timeliness, currency, correctness, and consistency</a:t>
            </a:r>
          </a:p>
          <a:p>
            <a:pPr lvl="1"/>
            <a:r>
              <a:rPr lang="en-US" sz="2800" dirty="0"/>
              <a:t>choosing the </a:t>
            </a:r>
            <a:r>
              <a:rPr lang="en-US" sz="2800" dirty="0">
                <a:highlight>
                  <a:srgbClr val="FFFF00"/>
                </a:highlight>
              </a:rPr>
              <a:t>communication mechanisms </a:t>
            </a:r>
            <a:r>
              <a:rPr lang="en-US" sz="2800" dirty="0"/>
              <a:t>that realize those properties.  </a:t>
            </a:r>
          </a:p>
          <a:p>
            <a:pPr lvl="2"/>
            <a:r>
              <a:rPr lang="en-US" sz="2400" dirty="0" err="1"/>
              <a:t>stateful</a:t>
            </a:r>
            <a:r>
              <a:rPr lang="en-US" sz="2400" dirty="0"/>
              <a:t> vs. stateless, </a:t>
            </a:r>
          </a:p>
          <a:p>
            <a:pPr lvl="2"/>
            <a:r>
              <a:rPr lang="en-US" sz="2400" dirty="0"/>
              <a:t>synchronous vs. asynchronous, </a:t>
            </a:r>
          </a:p>
          <a:p>
            <a:pPr lvl="2"/>
            <a:r>
              <a:rPr lang="en-US" sz="2400" dirty="0"/>
              <a:t>guaranteed vs. non-guaranteed delivery, and </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134918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a:t>
            </a:r>
          </a:p>
        </p:txBody>
      </p:sp>
      <p:sp>
        <p:nvSpPr>
          <p:cNvPr id="3" name="Content Placeholder 2"/>
          <p:cNvSpPr>
            <a:spLocks noGrp="1"/>
          </p:cNvSpPr>
          <p:nvPr>
            <p:ph idx="1"/>
          </p:nvPr>
        </p:nvSpPr>
        <p:spPr/>
        <p:txBody>
          <a:bodyPr>
            <a:normAutofit/>
          </a:bodyPr>
          <a:lstStyle/>
          <a:p>
            <a:r>
              <a:rPr lang="en-US" sz="3600" dirty="0"/>
              <a:t>Decisions about the data model include:</a:t>
            </a:r>
          </a:p>
          <a:p>
            <a:pPr lvl="1"/>
            <a:r>
              <a:rPr lang="en-US" sz="3200" dirty="0"/>
              <a:t>choosing the major </a:t>
            </a:r>
            <a:r>
              <a:rPr lang="en-US" sz="3200" dirty="0">
                <a:highlight>
                  <a:srgbClr val="FFFF00"/>
                </a:highlight>
              </a:rPr>
              <a:t>data abstractions, their operations, and their properties</a:t>
            </a:r>
            <a:r>
              <a:rPr lang="en-US" sz="3200" dirty="0"/>
              <a:t>. </a:t>
            </a:r>
          </a:p>
          <a:p>
            <a:pPr lvl="1"/>
            <a:r>
              <a:rPr lang="en-US" sz="3200" dirty="0">
                <a:highlight>
                  <a:srgbClr val="FFFF00"/>
                </a:highlight>
              </a:rPr>
              <a:t>metadata </a:t>
            </a:r>
            <a:r>
              <a:rPr lang="en-US" sz="3200" dirty="0"/>
              <a:t>needed for consistent interpretation of the data</a:t>
            </a:r>
          </a:p>
          <a:p>
            <a:pPr lvl="1"/>
            <a:r>
              <a:rPr lang="en-US" sz="3200" dirty="0">
                <a:highlight>
                  <a:srgbClr val="FFFF00"/>
                </a:highlight>
              </a:rPr>
              <a:t>organization of the data</a:t>
            </a:r>
            <a:r>
              <a:rPr lang="en-US" sz="3200" dirty="0"/>
              <a:t>,</a:t>
            </a:r>
            <a:r>
              <a:rPr lang="zh-CN" altLang="en-US" sz="3200" dirty="0"/>
              <a:t> </a:t>
            </a:r>
            <a:r>
              <a:rPr lang="en-US" altLang="zh-CN" sz="3200" dirty="0"/>
              <a:t>i.e.,</a:t>
            </a:r>
            <a:r>
              <a:rPr lang="zh-CN" altLang="en-US" sz="3200" dirty="0"/>
              <a:t> </a:t>
            </a:r>
            <a:r>
              <a:rPr lang="en-US" altLang="zh-CN" sz="3200" dirty="0"/>
              <a:t>to</a:t>
            </a:r>
            <a:r>
              <a:rPr lang="zh-CN" altLang="en-US" sz="3200" dirty="0"/>
              <a:t> </a:t>
            </a:r>
            <a:r>
              <a:rPr lang="en-US" altLang="zh-CN" sz="3200" dirty="0"/>
              <a:t>decide </a:t>
            </a:r>
            <a:r>
              <a:rPr lang="en-US" sz="3200" dirty="0"/>
              <a:t>whether the data is going to be kept in a relational data base, a collection of objects or both </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177942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of Resources</a:t>
            </a:r>
          </a:p>
        </p:txBody>
      </p:sp>
      <p:sp>
        <p:nvSpPr>
          <p:cNvPr id="3" name="Content Placeholder 2"/>
          <p:cNvSpPr>
            <a:spLocks noGrp="1"/>
          </p:cNvSpPr>
          <p:nvPr>
            <p:ph idx="1"/>
          </p:nvPr>
        </p:nvSpPr>
        <p:spPr/>
        <p:txBody>
          <a:bodyPr>
            <a:normAutofit/>
          </a:bodyPr>
          <a:lstStyle/>
          <a:p>
            <a:r>
              <a:rPr lang="en-US" sz="3600" dirty="0"/>
              <a:t>Decisions for management of resources include:</a:t>
            </a:r>
          </a:p>
          <a:p>
            <a:pPr lvl="1"/>
            <a:r>
              <a:rPr lang="en-US" sz="3200" dirty="0"/>
              <a:t>identifying the </a:t>
            </a:r>
            <a:r>
              <a:rPr lang="en-US" sz="3200" dirty="0">
                <a:highlight>
                  <a:srgbClr val="FFFF00"/>
                </a:highlight>
              </a:rPr>
              <a:t>resources </a:t>
            </a:r>
            <a:r>
              <a:rPr lang="en-US" sz="3200" dirty="0"/>
              <a:t>that must be managed and determining the limits for each</a:t>
            </a:r>
          </a:p>
          <a:p>
            <a:pPr lvl="1"/>
            <a:r>
              <a:rPr lang="en-US" sz="3200" dirty="0"/>
              <a:t>determining which system </a:t>
            </a:r>
            <a:r>
              <a:rPr lang="en-US" sz="3200" dirty="0">
                <a:highlight>
                  <a:srgbClr val="FFFF00"/>
                </a:highlight>
              </a:rPr>
              <a:t>element(s) manage each resource </a:t>
            </a:r>
          </a:p>
          <a:p>
            <a:pPr lvl="1"/>
            <a:r>
              <a:rPr lang="en-US" sz="3200" dirty="0"/>
              <a:t>determining </a:t>
            </a:r>
            <a:r>
              <a:rPr lang="en-US" sz="3200" dirty="0">
                <a:highlight>
                  <a:srgbClr val="FFFF00"/>
                </a:highlight>
              </a:rPr>
              <a:t>how resources are shared </a:t>
            </a:r>
            <a:r>
              <a:rPr lang="en-US" sz="3200" dirty="0"/>
              <a:t>and the strategies employed when there is </a:t>
            </a:r>
            <a:r>
              <a:rPr lang="en-US" sz="3200" dirty="0">
                <a:highlight>
                  <a:srgbClr val="FFFF00"/>
                </a:highlight>
              </a:rPr>
              <a:t>contention</a:t>
            </a:r>
          </a:p>
          <a:p>
            <a:pPr lvl="1"/>
            <a:r>
              <a:rPr lang="en-US" sz="3200" dirty="0"/>
              <a:t>determining the impact of </a:t>
            </a:r>
            <a:r>
              <a:rPr lang="en-US" sz="3200" dirty="0">
                <a:highlight>
                  <a:srgbClr val="FFFF00"/>
                </a:highlight>
              </a:rPr>
              <a:t>saturation</a:t>
            </a:r>
            <a:r>
              <a:rPr lang="en-US" sz="3200" dirty="0"/>
              <a:t> on different resources. </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130584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Mapping Among Architectural Elements</a:t>
            </a:r>
          </a:p>
        </p:txBody>
      </p:sp>
      <p:sp>
        <p:nvSpPr>
          <p:cNvPr id="3" name="Content Placeholder 2"/>
          <p:cNvSpPr>
            <a:spLocks noGrp="1"/>
          </p:cNvSpPr>
          <p:nvPr>
            <p:ph idx="1"/>
          </p:nvPr>
        </p:nvSpPr>
        <p:spPr/>
        <p:txBody>
          <a:bodyPr>
            <a:normAutofit/>
          </a:bodyPr>
          <a:lstStyle/>
          <a:p>
            <a:r>
              <a:rPr lang="en-US" sz="3600" dirty="0"/>
              <a:t>Useful mappings include:</a:t>
            </a:r>
          </a:p>
          <a:p>
            <a:pPr lvl="1"/>
            <a:r>
              <a:rPr lang="en-US" sz="3200" dirty="0"/>
              <a:t>the mapping of </a:t>
            </a:r>
            <a:r>
              <a:rPr lang="en-US" sz="3200" dirty="0">
                <a:highlight>
                  <a:srgbClr val="FFFF00"/>
                </a:highlight>
              </a:rPr>
              <a:t>modules and runtime elements </a:t>
            </a:r>
            <a:r>
              <a:rPr lang="en-US" sz="3200" dirty="0"/>
              <a:t>to each other</a:t>
            </a:r>
          </a:p>
          <a:p>
            <a:pPr lvl="1"/>
            <a:r>
              <a:rPr lang="en-US" sz="3200" dirty="0"/>
              <a:t>the assignment of </a:t>
            </a:r>
            <a:r>
              <a:rPr lang="en-US" sz="3200" dirty="0">
                <a:highlight>
                  <a:srgbClr val="FFFF00"/>
                </a:highlight>
              </a:rPr>
              <a:t>runtime elements to processors</a:t>
            </a:r>
          </a:p>
          <a:p>
            <a:pPr lvl="1"/>
            <a:r>
              <a:rPr lang="en-US" sz="3200" dirty="0"/>
              <a:t>the assignment of </a:t>
            </a:r>
            <a:r>
              <a:rPr lang="en-US" sz="3200" dirty="0">
                <a:highlight>
                  <a:srgbClr val="FFFF00"/>
                </a:highlight>
              </a:rPr>
              <a:t>items in the data model to data stores</a:t>
            </a:r>
          </a:p>
          <a:p>
            <a:pPr lvl="1"/>
            <a:r>
              <a:rPr lang="en-US" sz="3200" dirty="0"/>
              <a:t>the mapping of </a:t>
            </a:r>
            <a:r>
              <a:rPr lang="en-US" sz="3200" dirty="0">
                <a:highlight>
                  <a:srgbClr val="FFFF00"/>
                </a:highlight>
              </a:rPr>
              <a:t>modules and runtime elements to units of delivery </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272765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Binding Time</a:t>
            </a:r>
          </a:p>
        </p:txBody>
      </p:sp>
      <p:sp>
        <p:nvSpPr>
          <p:cNvPr id="3" name="Content Placeholder 2"/>
          <p:cNvSpPr>
            <a:spLocks noGrp="1"/>
          </p:cNvSpPr>
          <p:nvPr>
            <p:ph idx="1"/>
          </p:nvPr>
        </p:nvSpPr>
        <p:spPr/>
        <p:txBody>
          <a:bodyPr>
            <a:normAutofit/>
          </a:bodyPr>
          <a:lstStyle/>
          <a:p>
            <a:r>
              <a:rPr lang="en-US" sz="3200" dirty="0"/>
              <a:t>The decisions in the other categories have an associated binding time decision. Examples of such binding time decisions include:</a:t>
            </a:r>
          </a:p>
          <a:p>
            <a:pPr lvl="1"/>
            <a:r>
              <a:rPr lang="en-US" sz="2800" dirty="0"/>
              <a:t>For allocation of responsibilities you can have build-time selection of modules via a parameterized build script. </a:t>
            </a:r>
          </a:p>
          <a:p>
            <a:pPr lvl="1"/>
            <a:r>
              <a:rPr lang="en-US" sz="2800" dirty="0"/>
              <a:t>For choice of coordination model you can design run-time negotiation of protocols.</a:t>
            </a:r>
          </a:p>
          <a:p>
            <a:pPr lvl="1"/>
            <a:r>
              <a:rPr lang="en-US" sz="2800" dirty="0"/>
              <a:t>For resource management you can design a system to accept new peripheral devices plugged in at run-time.</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35767121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sz="3200" dirty="0"/>
              <a:t>Requirements for a system come in three categories.</a:t>
            </a:r>
          </a:p>
          <a:p>
            <a:pPr marL="971550" lvl="1" indent="-514350">
              <a:buFont typeface="+mj-lt"/>
              <a:buAutoNum type="arabicPeriod"/>
            </a:pPr>
            <a:r>
              <a:rPr lang="en-US" sz="2800" dirty="0"/>
              <a:t>Functional. These requirements are satisfied by including an appropriate set of responsibilities within the design.</a:t>
            </a:r>
          </a:p>
          <a:p>
            <a:pPr marL="971550" lvl="1" indent="-514350">
              <a:buFont typeface="+mj-lt"/>
              <a:buAutoNum type="arabicPeriod"/>
            </a:pPr>
            <a:r>
              <a:rPr lang="en-US" sz="2800" dirty="0"/>
              <a:t>Quality attribute. These requirements are satisfied by the structures and behaviors of the architecture.</a:t>
            </a:r>
          </a:p>
          <a:p>
            <a:pPr marL="971550" lvl="1" indent="-514350">
              <a:buFont typeface="+mj-lt"/>
              <a:buAutoNum type="arabicPeriod"/>
            </a:pPr>
            <a:r>
              <a:rPr lang="en-US" sz="2800" dirty="0"/>
              <a:t>Constraints. A constraint is a design decision that’s already been made.</a:t>
            </a:r>
          </a:p>
          <a:p>
            <a:endParaRPr lang="en-US" sz="32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1806602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To express a quality attribute requirement we use a quality attribute scenario.  The parts of the scenario are:</a:t>
            </a:r>
          </a:p>
          <a:p>
            <a:pPr marL="971550" lvl="1" indent="-514350">
              <a:buFont typeface="+mj-lt"/>
              <a:buAutoNum type="arabicPeriod"/>
            </a:pPr>
            <a:r>
              <a:rPr lang="en-US" dirty="0"/>
              <a:t>Source of stimulus. </a:t>
            </a:r>
          </a:p>
          <a:p>
            <a:pPr marL="971550" lvl="1" indent="-514350">
              <a:buFont typeface="+mj-lt"/>
              <a:buAutoNum type="arabicPeriod"/>
            </a:pPr>
            <a:r>
              <a:rPr lang="en-US" dirty="0"/>
              <a:t>Stimulus</a:t>
            </a:r>
          </a:p>
          <a:p>
            <a:pPr marL="971550" lvl="1" indent="-514350">
              <a:buFont typeface="+mj-lt"/>
              <a:buAutoNum type="arabicPeriod"/>
            </a:pPr>
            <a:r>
              <a:rPr lang="en-US" dirty="0"/>
              <a:t>Environment. </a:t>
            </a:r>
          </a:p>
          <a:p>
            <a:pPr marL="971550" lvl="1" indent="-514350">
              <a:buFont typeface="+mj-lt"/>
              <a:buAutoNum type="arabicPeriod"/>
            </a:pPr>
            <a:r>
              <a:rPr lang="en-US" dirty="0"/>
              <a:t>Artifact. </a:t>
            </a:r>
          </a:p>
          <a:p>
            <a:pPr marL="971550" lvl="1" indent="-514350">
              <a:buFont typeface="+mj-lt"/>
              <a:buAutoNum type="arabicPeriod"/>
            </a:pPr>
            <a:r>
              <a:rPr lang="en-US" dirty="0"/>
              <a:t>Response. </a:t>
            </a:r>
          </a:p>
          <a:p>
            <a:pPr marL="971550" lvl="1" indent="-514350">
              <a:buFont typeface="+mj-lt"/>
              <a:buAutoNum type="arabicPeriod"/>
            </a:pPr>
            <a:r>
              <a:rPr lang="en-US" dirty="0"/>
              <a:t>Response measure.  </a:t>
            </a:r>
          </a:p>
          <a:p>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3124094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a:t>
            </a:r>
          </a:p>
        </p:txBody>
      </p:sp>
      <p:sp>
        <p:nvSpPr>
          <p:cNvPr id="3" name="Content Placeholder 2"/>
          <p:cNvSpPr>
            <a:spLocks noGrp="1"/>
          </p:cNvSpPr>
          <p:nvPr>
            <p:ph idx="1"/>
          </p:nvPr>
        </p:nvSpPr>
        <p:spPr/>
        <p:txBody>
          <a:bodyPr>
            <a:normAutofit/>
          </a:bodyPr>
          <a:lstStyle/>
          <a:p>
            <a:r>
              <a:rPr lang="en-US" sz="4000" dirty="0"/>
              <a:t>Principle of architecture documentation:</a:t>
            </a:r>
          </a:p>
          <a:p>
            <a:pPr lvl="1"/>
            <a:r>
              <a:rPr lang="en-US" sz="3600" i="1" dirty="0"/>
              <a:t>Documenting an architecture is a matter of documenting the </a:t>
            </a:r>
            <a:r>
              <a:rPr lang="en-US" sz="3600" i="1" dirty="0">
                <a:solidFill>
                  <a:srgbClr val="FF0000"/>
                </a:solidFill>
              </a:rPr>
              <a:t>relevant views </a:t>
            </a:r>
            <a:r>
              <a:rPr lang="en-US" sz="3600" i="1" dirty="0"/>
              <a:t>and then adding documentation that applies to more than one view.</a:t>
            </a:r>
          </a:p>
          <a:p>
            <a:endParaRPr lang="en-US" sz="4000" dirty="0"/>
          </a:p>
        </p:txBody>
      </p:sp>
    </p:spTree>
    <p:extLst>
      <p:ext uri="{BB962C8B-B14F-4D97-AF65-F5344CB8AC3E}">
        <p14:creationId xmlns:p14="http://schemas.microsoft.com/office/powerpoint/2010/main" val="18930800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70000" lnSpcReduction="20000"/>
          </a:bodyPr>
          <a:lstStyle/>
          <a:p>
            <a:r>
              <a:rPr lang="en-US" sz="4500" dirty="0"/>
              <a:t>An architectural tactic is a design decision that affects a quality attribute response. The focus of a tactic is on a single quality attribute response.  </a:t>
            </a:r>
          </a:p>
          <a:p>
            <a:r>
              <a:rPr lang="en-US" sz="4500" dirty="0"/>
              <a:t>Architectural patterns can be seen as “packages” of tactics.</a:t>
            </a:r>
          </a:p>
          <a:p>
            <a:r>
              <a:rPr lang="en-US" sz="4500" dirty="0"/>
              <a:t>The seven categories of architectural design decisions are:</a:t>
            </a:r>
          </a:p>
          <a:p>
            <a:pPr marL="971550" lvl="1" indent="-514350">
              <a:buFont typeface="+mj-lt"/>
              <a:buAutoNum type="arabicPeriod"/>
            </a:pPr>
            <a:r>
              <a:rPr lang="en-US" sz="3800" dirty="0"/>
              <a:t>Allocation of responsibilities</a:t>
            </a:r>
          </a:p>
          <a:p>
            <a:pPr marL="971550" lvl="1" indent="-514350">
              <a:buFont typeface="+mj-lt"/>
              <a:buAutoNum type="arabicPeriod"/>
            </a:pPr>
            <a:r>
              <a:rPr lang="en-US" sz="3800" dirty="0"/>
              <a:t>Coordination model</a:t>
            </a:r>
          </a:p>
          <a:p>
            <a:pPr marL="971550" lvl="1" indent="-514350">
              <a:buFont typeface="+mj-lt"/>
              <a:buAutoNum type="arabicPeriod"/>
            </a:pPr>
            <a:r>
              <a:rPr lang="en-US" sz="3800" dirty="0"/>
              <a:t>Data model</a:t>
            </a:r>
          </a:p>
          <a:p>
            <a:pPr marL="971550" lvl="1" indent="-514350">
              <a:buFont typeface="+mj-lt"/>
              <a:buAutoNum type="arabicPeriod"/>
            </a:pPr>
            <a:r>
              <a:rPr lang="en-US" sz="3800" dirty="0"/>
              <a:t>Management of resources</a:t>
            </a:r>
          </a:p>
          <a:p>
            <a:pPr marL="971550" lvl="1" indent="-514350">
              <a:buFont typeface="+mj-lt"/>
              <a:buAutoNum type="arabicPeriod"/>
            </a:pPr>
            <a:r>
              <a:rPr lang="en-US" sz="3800" dirty="0"/>
              <a:t>Mapping among architectural elements</a:t>
            </a:r>
          </a:p>
          <a:p>
            <a:pPr marL="971550" lvl="1" indent="-514350">
              <a:buFont typeface="+mj-lt"/>
              <a:buAutoNum type="arabicPeriod"/>
            </a:pPr>
            <a:r>
              <a:rPr lang="en-US" sz="3800" dirty="0"/>
              <a:t>Binding time decisions</a:t>
            </a:r>
          </a:p>
          <a:p>
            <a:pPr marL="514350" indent="-514350">
              <a:buFont typeface="+mj-lt"/>
              <a:buAutoNum type="arabicPeriod"/>
            </a:pPr>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2335516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the Views</a:t>
            </a:r>
          </a:p>
        </p:txBody>
      </p:sp>
      <p:sp>
        <p:nvSpPr>
          <p:cNvPr id="3" name="Content Placeholder 2"/>
          <p:cNvSpPr>
            <a:spLocks noGrp="1"/>
          </p:cNvSpPr>
          <p:nvPr>
            <p:ph idx="1"/>
          </p:nvPr>
        </p:nvSpPr>
        <p:spPr/>
        <p:txBody>
          <a:bodyPr>
            <a:normAutofit/>
          </a:bodyPr>
          <a:lstStyle/>
          <a:p>
            <a:r>
              <a:rPr lang="en-US" dirty="0"/>
              <a:t>You can determine which views are required, when to create them, and how much detail to include if you know the following:</a:t>
            </a:r>
          </a:p>
          <a:p>
            <a:pPr lvl="1"/>
            <a:r>
              <a:rPr lang="en-US" dirty="0"/>
              <a:t>What people, and with what skills, are available</a:t>
            </a:r>
          </a:p>
          <a:p>
            <a:pPr lvl="1"/>
            <a:r>
              <a:rPr lang="en-US" dirty="0"/>
              <a:t>Which standards you have to comply with</a:t>
            </a:r>
          </a:p>
          <a:p>
            <a:pPr lvl="1"/>
            <a:r>
              <a:rPr lang="en-US" dirty="0"/>
              <a:t>What budget is on hand</a:t>
            </a:r>
          </a:p>
          <a:p>
            <a:pPr lvl="1"/>
            <a:r>
              <a:rPr lang="en-US" dirty="0"/>
              <a:t>What the schedule is</a:t>
            </a:r>
          </a:p>
          <a:p>
            <a:pPr lvl="1"/>
            <a:r>
              <a:rPr lang="en-US" dirty="0"/>
              <a:t>What the information needs of the important stakeholders are</a:t>
            </a:r>
          </a:p>
          <a:p>
            <a:pPr lvl="1"/>
            <a:r>
              <a:rPr lang="en-US" dirty="0">
                <a:solidFill>
                  <a:srgbClr val="FF0000"/>
                </a:solidFill>
              </a:rPr>
              <a:t>What the driving quality attribute requirements are</a:t>
            </a:r>
          </a:p>
          <a:p>
            <a:pPr lvl="1"/>
            <a:r>
              <a:rPr lang="en-US" dirty="0"/>
              <a:t>What the approximate size of the system is</a:t>
            </a:r>
          </a:p>
          <a:p>
            <a:endParaRPr lang="en-US" dirty="0"/>
          </a:p>
        </p:txBody>
      </p:sp>
    </p:spTree>
    <p:extLst>
      <p:ext uri="{BB962C8B-B14F-4D97-AF65-F5344CB8AC3E}">
        <p14:creationId xmlns:p14="http://schemas.microsoft.com/office/powerpoint/2010/main" val="598845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sz="4000" dirty="0" smtClean="0"/>
              <a:t>In the next part of our course we will focus on </a:t>
            </a:r>
            <a:r>
              <a:rPr lang="en-GB" sz="4000" dirty="0" smtClean="0">
                <a:solidFill>
                  <a:srgbClr val="FF0000"/>
                </a:solidFill>
              </a:rPr>
              <a:t>quality requirements  </a:t>
            </a:r>
            <a:endParaRPr lang="en-GB" sz="4000" dirty="0">
              <a:solidFill>
                <a:srgbClr val="FF0000"/>
              </a:solidFill>
            </a:endParaRPr>
          </a:p>
        </p:txBody>
      </p:sp>
    </p:spTree>
    <p:extLst>
      <p:ext uri="{BB962C8B-B14F-4D97-AF65-F5344CB8AC3E}">
        <p14:creationId xmlns:p14="http://schemas.microsoft.com/office/powerpoint/2010/main" val="1900158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End of review</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443336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Architecture</a:t>
            </a:r>
          </a:p>
        </p:txBody>
      </p:sp>
      <p:sp>
        <p:nvSpPr>
          <p:cNvPr id="3" name="Subtitle 2"/>
          <p:cNvSpPr>
            <a:spLocks noGrp="1"/>
          </p:cNvSpPr>
          <p:nvPr>
            <p:ph type="subTitle" idx="1"/>
          </p:nvPr>
        </p:nvSpPr>
        <p:spPr>
          <a:xfrm>
            <a:off x="1520025" y="3617941"/>
            <a:ext cx="9144000" cy="1655762"/>
          </a:xfrm>
        </p:spPr>
        <p:txBody>
          <a:bodyPr>
            <a:normAutofit/>
          </a:bodyPr>
          <a:lstStyle/>
          <a:p>
            <a:r>
              <a:rPr lang="en-GB" sz="4000" dirty="0"/>
              <a:t>Quality attributes</a:t>
            </a:r>
            <a:r>
              <a:rPr lang="en-US" sz="4000" dirty="0"/>
              <a:t>: </a:t>
            </a:r>
            <a:r>
              <a:rPr lang="en-GB" sz="4000" dirty="0"/>
              <a:t>Understanding quality attributes and availability</a:t>
            </a:r>
            <a:r>
              <a:rPr lang="en-US" sz="4000" dirty="0"/>
              <a:t>		</a:t>
            </a:r>
          </a:p>
          <a:p>
            <a:endParaRPr lang="en-US" sz="4000" dirty="0"/>
          </a:p>
        </p:txBody>
      </p:sp>
    </p:spTree>
    <p:extLst>
      <p:ext uri="{BB962C8B-B14F-4D97-AF65-F5344CB8AC3E}">
        <p14:creationId xmlns:p14="http://schemas.microsoft.com/office/powerpoint/2010/main" val="1443869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Intended Learning Outcomes</a:t>
            </a:r>
          </a:p>
        </p:txBody>
      </p:sp>
      <p:sp>
        <p:nvSpPr>
          <p:cNvPr id="3" name="内容占位符 2"/>
          <p:cNvSpPr>
            <a:spLocks noGrp="1"/>
          </p:cNvSpPr>
          <p:nvPr>
            <p:ph idx="1"/>
          </p:nvPr>
        </p:nvSpPr>
        <p:spPr/>
        <p:txBody>
          <a:bodyPr>
            <a:normAutofit/>
          </a:bodyPr>
          <a:lstStyle/>
          <a:p>
            <a:r>
              <a:rPr lang="en-GB" sz="4000" dirty="0"/>
              <a:t>By the end of this lesson you will be able to:</a:t>
            </a:r>
          </a:p>
          <a:p>
            <a:pPr lvl="1"/>
            <a:r>
              <a:rPr lang="en-GB" sz="3600" dirty="0"/>
              <a:t>specify a quality attribute requirement 	</a:t>
            </a:r>
          </a:p>
          <a:p>
            <a:pPr lvl="1"/>
            <a:r>
              <a:rPr lang="en-GB" sz="3600" dirty="0"/>
              <a:t>understand quality design decisions 	</a:t>
            </a:r>
          </a:p>
          <a:p>
            <a:pPr lvl="1"/>
            <a:r>
              <a:rPr lang="en-GB" sz="3600" dirty="0"/>
              <a:t>apply the design decision categories to availability	</a:t>
            </a:r>
          </a:p>
          <a:p>
            <a:endParaRPr lang="en-GB" dirty="0"/>
          </a:p>
        </p:txBody>
      </p:sp>
    </p:spTree>
    <p:extLst>
      <p:ext uri="{BB962C8B-B14F-4D97-AF65-F5344CB8AC3E}">
        <p14:creationId xmlns:p14="http://schemas.microsoft.com/office/powerpoint/2010/main" val="10523785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6126</TotalTime>
  <Words>2092</Words>
  <Application>Microsoft Office PowerPoint</Application>
  <PresentationFormat>Custom</PresentationFormat>
  <Paragraphs>247</Paragraphs>
  <Slides>40</Slides>
  <Notes>4</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COMP3028  Software Architecture</vt:lpstr>
      <vt:lpstr>Review</vt:lpstr>
      <vt:lpstr>PowerPoint Presentation</vt:lpstr>
      <vt:lpstr>Views</vt:lpstr>
      <vt:lpstr>Choosing the Views</vt:lpstr>
      <vt:lpstr>PowerPoint Presentation</vt:lpstr>
      <vt:lpstr>End of review</vt:lpstr>
      <vt:lpstr>Software Architecture</vt:lpstr>
      <vt:lpstr>Intended Learning Outcomes</vt:lpstr>
      <vt:lpstr>Understanding Quality Attributes</vt:lpstr>
      <vt:lpstr>PowerPoint Presentation</vt:lpstr>
      <vt:lpstr>Architecture and Requirements</vt:lpstr>
      <vt:lpstr>PowerPoint Presentation</vt:lpstr>
      <vt:lpstr>Architecture and Requirements</vt:lpstr>
      <vt:lpstr>Functionality </vt:lpstr>
      <vt:lpstr>Architecture and Requirements</vt:lpstr>
      <vt:lpstr>Quality Attribute Considerations - example</vt:lpstr>
      <vt:lpstr>Quality Attribute Considerations - example</vt:lpstr>
      <vt:lpstr>Two Categories of Quality Attributes</vt:lpstr>
      <vt:lpstr>Quality Attribute Considerations</vt:lpstr>
      <vt:lpstr>Quality Attribute Considerations</vt:lpstr>
      <vt:lpstr>Specifying Quality Attribute Requirements</vt:lpstr>
      <vt:lpstr>Specifying Quality Attribute Requirements</vt:lpstr>
      <vt:lpstr>Specifying Quality Attribute Requirements</vt:lpstr>
      <vt:lpstr>Specifying Quality Attribute Requirements</vt:lpstr>
      <vt:lpstr>Achieving Quality Attributes Through Tactics</vt:lpstr>
      <vt:lpstr>Tactics: examples</vt:lpstr>
      <vt:lpstr>Tactic v.s. Architectural pattern</vt:lpstr>
      <vt:lpstr>Tactic v.s. Architectural pattern</vt:lpstr>
      <vt:lpstr>Achieving Quality Attributes Through Tactics</vt:lpstr>
      <vt:lpstr>Guiding Quality Design Decisions</vt:lpstr>
      <vt:lpstr>Allocation of Responsibilities</vt:lpstr>
      <vt:lpstr>Coordination Model</vt:lpstr>
      <vt:lpstr>Data Model</vt:lpstr>
      <vt:lpstr>Management of Resources</vt:lpstr>
      <vt:lpstr>Mapping Among Architectural Elements</vt:lpstr>
      <vt:lpstr>Binding Time</vt:lpstr>
      <vt:lpstr>Summary</vt:lpstr>
      <vt:lpstr>Summary</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COMP3028_Spring2023_Understanding quality attributes</dc:title>
  <dc:creator>Joanna Siebert</dc:creator>
  <cp:lastModifiedBy>lenovo</cp:lastModifiedBy>
  <cp:revision>315</cp:revision>
  <cp:lastPrinted>2023-02-23T06:49:27Z</cp:lastPrinted>
  <dcterms:created xsi:type="dcterms:W3CDTF">2020-03-15T08:11:10Z</dcterms:created>
  <dcterms:modified xsi:type="dcterms:W3CDTF">2023-03-10T06:26:24Z</dcterms:modified>
</cp:coreProperties>
</file>