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786" r:id="rId2"/>
    <p:sldId id="1535" r:id="rId3"/>
    <p:sldId id="1536" r:id="rId4"/>
    <p:sldId id="1537" r:id="rId5"/>
    <p:sldId id="1538" r:id="rId6"/>
    <p:sldId id="1539" r:id="rId7"/>
    <p:sldId id="1540" r:id="rId8"/>
    <p:sldId id="1588" r:id="rId9"/>
    <p:sldId id="1589" r:id="rId10"/>
    <p:sldId id="1590" r:id="rId11"/>
    <p:sldId id="1591" r:id="rId12"/>
    <p:sldId id="1592" r:id="rId13"/>
    <p:sldId id="1593" r:id="rId14"/>
    <p:sldId id="1594" r:id="rId15"/>
    <p:sldId id="1595" r:id="rId16"/>
    <p:sldId id="1596" r:id="rId17"/>
    <p:sldId id="1597" r:id="rId18"/>
    <p:sldId id="1598" r:id="rId19"/>
    <p:sldId id="1599" r:id="rId20"/>
    <p:sldId id="1600" r:id="rId21"/>
    <p:sldId id="1601" r:id="rId22"/>
    <p:sldId id="1602" r:id="rId23"/>
    <p:sldId id="1603" r:id="rId24"/>
    <p:sldId id="1604" r:id="rId25"/>
    <p:sldId id="1605" r:id="rId26"/>
    <p:sldId id="1606" r:id="rId27"/>
    <p:sldId id="1607" r:id="rId28"/>
    <p:sldId id="1608" r:id="rId29"/>
    <p:sldId id="1609" r:id="rId30"/>
    <p:sldId id="1610" r:id="rId31"/>
    <p:sldId id="1611" r:id="rId32"/>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520" autoAdjust="0"/>
    <p:restoredTop sz="94660"/>
  </p:normalViewPr>
  <p:slideViewPr>
    <p:cSldViewPr snapToGrid="0">
      <p:cViewPr varScale="1">
        <p:scale>
          <a:sx n="107" d="100"/>
          <a:sy n="107" d="100"/>
        </p:scale>
        <p:origin x="768"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21/04/2023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4/21/2023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D95789E-32BF-4BCD-9509-3BAE69BCF054}" type="slidenum">
              <a:rPr lang="en-AU" smtClean="0"/>
              <a:t>4</a:t>
            </a:fld>
            <a:endParaRPr lang="en-AU"/>
          </a:p>
        </p:txBody>
      </p:sp>
    </p:spTree>
    <p:extLst>
      <p:ext uri="{BB962C8B-B14F-4D97-AF65-F5344CB8AC3E}">
        <p14:creationId xmlns:p14="http://schemas.microsoft.com/office/powerpoint/2010/main" val="3490991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16</a:t>
            </a:fld>
            <a:endParaRPr lang="en-AU"/>
          </a:p>
        </p:txBody>
      </p:sp>
    </p:spTree>
    <p:extLst>
      <p:ext uri="{BB962C8B-B14F-4D97-AF65-F5344CB8AC3E}">
        <p14:creationId xmlns:p14="http://schemas.microsoft.com/office/powerpoint/2010/main" val="3853735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17</a:t>
            </a:fld>
            <a:endParaRPr lang="en-AU"/>
          </a:p>
        </p:txBody>
      </p:sp>
    </p:spTree>
    <p:extLst>
      <p:ext uri="{BB962C8B-B14F-4D97-AF65-F5344CB8AC3E}">
        <p14:creationId xmlns:p14="http://schemas.microsoft.com/office/powerpoint/2010/main" val="214359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18</a:t>
            </a:fld>
            <a:endParaRPr lang="en-AU"/>
          </a:p>
        </p:txBody>
      </p:sp>
    </p:spTree>
    <p:extLst>
      <p:ext uri="{BB962C8B-B14F-4D97-AF65-F5344CB8AC3E}">
        <p14:creationId xmlns:p14="http://schemas.microsoft.com/office/powerpoint/2010/main" val="2693597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19</a:t>
            </a:fld>
            <a:endParaRPr lang="en-AU"/>
          </a:p>
        </p:txBody>
      </p:sp>
    </p:spTree>
    <p:extLst>
      <p:ext uri="{BB962C8B-B14F-4D97-AF65-F5344CB8AC3E}">
        <p14:creationId xmlns:p14="http://schemas.microsoft.com/office/powerpoint/2010/main" val="424627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20</a:t>
            </a:fld>
            <a:endParaRPr lang="en-AU"/>
          </a:p>
        </p:txBody>
      </p:sp>
    </p:spTree>
    <p:extLst>
      <p:ext uri="{BB962C8B-B14F-4D97-AF65-F5344CB8AC3E}">
        <p14:creationId xmlns:p14="http://schemas.microsoft.com/office/powerpoint/2010/main" val="1580535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21</a:t>
            </a:fld>
            <a:endParaRPr lang="en-AU"/>
          </a:p>
        </p:txBody>
      </p:sp>
    </p:spTree>
    <p:extLst>
      <p:ext uri="{BB962C8B-B14F-4D97-AF65-F5344CB8AC3E}">
        <p14:creationId xmlns:p14="http://schemas.microsoft.com/office/powerpoint/2010/main" val="173649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22</a:t>
            </a:fld>
            <a:endParaRPr lang="en-AU"/>
          </a:p>
        </p:txBody>
      </p:sp>
    </p:spTree>
    <p:extLst>
      <p:ext uri="{BB962C8B-B14F-4D97-AF65-F5344CB8AC3E}">
        <p14:creationId xmlns:p14="http://schemas.microsoft.com/office/powerpoint/2010/main" val="1742013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23</a:t>
            </a:fld>
            <a:endParaRPr lang="en-AU"/>
          </a:p>
        </p:txBody>
      </p:sp>
    </p:spTree>
    <p:extLst>
      <p:ext uri="{BB962C8B-B14F-4D97-AF65-F5344CB8AC3E}">
        <p14:creationId xmlns:p14="http://schemas.microsoft.com/office/powerpoint/2010/main" val="4277635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24</a:t>
            </a:fld>
            <a:endParaRPr lang="en-AU"/>
          </a:p>
        </p:txBody>
      </p:sp>
    </p:spTree>
    <p:extLst>
      <p:ext uri="{BB962C8B-B14F-4D97-AF65-F5344CB8AC3E}">
        <p14:creationId xmlns:p14="http://schemas.microsoft.com/office/powerpoint/2010/main" val="3122239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25</a:t>
            </a:fld>
            <a:endParaRPr lang="en-AU"/>
          </a:p>
        </p:txBody>
      </p:sp>
    </p:spTree>
    <p:extLst>
      <p:ext uri="{BB962C8B-B14F-4D97-AF65-F5344CB8AC3E}">
        <p14:creationId xmlns:p14="http://schemas.microsoft.com/office/powerpoint/2010/main" val="226617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7</a:t>
            </a:fld>
            <a:endParaRPr lang="en-AU"/>
          </a:p>
        </p:txBody>
      </p:sp>
    </p:spTree>
    <p:extLst>
      <p:ext uri="{BB962C8B-B14F-4D97-AF65-F5344CB8AC3E}">
        <p14:creationId xmlns:p14="http://schemas.microsoft.com/office/powerpoint/2010/main" val="4233500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26</a:t>
            </a:fld>
            <a:endParaRPr lang="en-AU"/>
          </a:p>
        </p:txBody>
      </p:sp>
    </p:spTree>
    <p:extLst>
      <p:ext uri="{BB962C8B-B14F-4D97-AF65-F5344CB8AC3E}">
        <p14:creationId xmlns:p14="http://schemas.microsoft.com/office/powerpoint/2010/main" val="53620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27</a:t>
            </a:fld>
            <a:endParaRPr lang="en-AU"/>
          </a:p>
        </p:txBody>
      </p:sp>
    </p:spTree>
    <p:extLst>
      <p:ext uri="{BB962C8B-B14F-4D97-AF65-F5344CB8AC3E}">
        <p14:creationId xmlns:p14="http://schemas.microsoft.com/office/powerpoint/2010/main" val="3335753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28</a:t>
            </a:fld>
            <a:endParaRPr lang="en-AU"/>
          </a:p>
        </p:txBody>
      </p:sp>
    </p:spTree>
    <p:extLst>
      <p:ext uri="{BB962C8B-B14F-4D97-AF65-F5344CB8AC3E}">
        <p14:creationId xmlns:p14="http://schemas.microsoft.com/office/powerpoint/2010/main" val="599337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29</a:t>
            </a:fld>
            <a:endParaRPr lang="en-AU"/>
          </a:p>
        </p:txBody>
      </p:sp>
    </p:spTree>
    <p:extLst>
      <p:ext uri="{BB962C8B-B14F-4D97-AF65-F5344CB8AC3E}">
        <p14:creationId xmlns:p14="http://schemas.microsoft.com/office/powerpoint/2010/main" val="120771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8</a:t>
            </a:fld>
            <a:endParaRPr lang="en-AU"/>
          </a:p>
        </p:txBody>
      </p:sp>
    </p:spTree>
    <p:extLst>
      <p:ext uri="{BB962C8B-B14F-4D97-AF65-F5344CB8AC3E}">
        <p14:creationId xmlns:p14="http://schemas.microsoft.com/office/powerpoint/2010/main" val="106154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9</a:t>
            </a:fld>
            <a:endParaRPr lang="en-AU"/>
          </a:p>
        </p:txBody>
      </p:sp>
    </p:spTree>
    <p:extLst>
      <p:ext uri="{BB962C8B-B14F-4D97-AF65-F5344CB8AC3E}">
        <p14:creationId xmlns:p14="http://schemas.microsoft.com/office/powerpoint/2010/main" val="299155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11</a:t>
            </a:fld>
            <a:endParaRPr lang="en-AU"/>
          </a:p>
        </p:txBody>
      </p:sp>
    </p:spTree>
    <p:extLst>
      <p:ext uri="{BB962C8B-B14F-4D97-AF65-F5344CB8AC3E}">
        <p14:creationId xmlns:p14="http://schemas.microsoft.com/office/powerpoint/2010/main" val="1289290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12</a:t>
            </a:fld>
            <a:endParaRPr lang="en-AU"/>
          </a:p>
        </p:txBody>
      </p:sp>
    </p:spTree>
    <p:extLst>
      <p:ext uri="{BB962C8B-B14F-4D97-AF65-F5344CB8AC3E}">
        <p14:creationId xmlns:p14="http://schemas.microsoft.com/office/powerpoint/2010/main" val="1090401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13</a:t>
            </a:fld>
            <a:endParaRPr lang="en-AU"/>
          </a:p>
        </p:txBody>
      </p:sp>
    </p:spTree>
    <p:extLst>
      <p:ext uri="{BB962C8B-B14F-4D97-AF65-F5344CB8AC3E}">
        <p14:creationId xmlns:p14="http://schemas.microsoft.com/office/powerpoint/2010/main" val="4112291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14</a:t>
            </a:fld>
            <a:endParaRPr lang="en-AU"/>
          </a:p>
        </p:txBody>
      </p:sp>
    </p:spTree>
    <p:extLst>
      <p:ext uri="{BB962C8B-B14F-4D97-AF65-F5344CB8AC3E}">
        <p14:creationId xmlns:p14="http://schemas.microsoft.com/office/powerpoint/2010/main" val="296157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15</a:t>
            </a:fld>
            <a:endParaRPr lang="en-AU"/>
          </a:p>
        </p:txBody>
      </p:sp>
    </p:spTree>
    <p:extLst>
      <p:ext uri="{BB962C8B-B14F-4D97-AF65-F5344CB8AC3E}">
        <p14:creationId xmlns:p14="http://schemas.microsoft.com/office/powerpoint/2010/main" val="39613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4/21/2023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4/21/2023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altLang="zh-CN" sz="2400" b="1" dirty="0"/>
              <a:t>Stimulus</a:t>
            </a:r>
            <a:r>
              <a:rPr lang="en-US" altLang="zh-CN" sz="2400" dirty="0"/>
              <a:t>. The stimulus is a condition that requires a response when it arrives at a system.</a:t>
            </a:r>
          </a:p>
          <a:p>
            <a:pPr marL="514350" indent="-514350">
              <a:buFont typeface="+mj-lt"/>
              <a:buAutoNum type="arabicPeriod"/>
            </a:pPr>
            <a:r>
              <a:rPr lang="en-US" sz="2400" b="1" dirty="0"/>
              <a:t>Source of stimulus</a:t>
            </a:r>
            <a:r>
              <a:rPr lang="en-US" sz="2400" dirty="0"/>
              <a:t>. This is some entity (a human, a computer system, or any other actuator) that generated the stimulus.</a:t>
            </a:r>
          </a:p>
          <a:p>
            <a:pPr marL="514350" indent="-514350">
              <a:buFont typeface="+mj-lt"/>
              <a:buAutoNum type="arabicPeriod"/>
            </a:pPr>
            <a:r>
              <a:rPr lang="en-US" altLang="zh-CN" sz="2400" b="1" dirty="0"/>
              <a:t>Response</a:t>
            </a:r>
            <a:r>
              <a:rPr lang="en-US" altLang="zh-CN" sz="2400" dirty="0"/>
              <a:t>. The response is the activity undertaken as the result of the arrival of the stimulus. </a:t>
            </a:r>
          </a:p>
          <a:p>
            <a:pPr marL="514350" indent="-514350">
              <a:buFont typeface="+mj-lt"/>
              <a:buAutoNum type="arabicPeriod"/>
            </a:pPr>
            <a:r>
              <a:rPr lang="en-US" altLang="zh-CN" sz="2400" b="1" dirty="0"/>
              <a:t>Response measure</a:t>
            </a:r>
            <a:r>
              <a:rPr lang="en-US" altLang="zh-CN" sz="2400" dirty="0"/>
              <a:t>. When the response occurs, it should be measurable in some fashion so that the requirement can be tested. </a:t>
            </a:r>
          </a:p>
          <a:p>
            <a:pPr marL="514350" indent="-514350">
              <a:buFont typeface="+mj-lt"/>
              <a:buAutoNum type="arabicPeriod"/>
            </a:pPr>
            <a:r>
              <a:rPr lang="en-US" sz="2400" b="1" dirty="0"/>
              <a:t>Environment</a:t>
            </a:r>
            <a:r>
              <a:rPr lang="en-US" sz="2400" dirty="0"/>
              <a:t>. The stimulus occurs under certain conditions. The system may be in an overload condition or in normal operation, or some other relevant state.  </a:t>
            </a:r>
          </a:p>
          <a:p>
            <a:pPr marL="514350" indent="-514350">
              <a:buFont typeface="+mj-lt"/>
              <a:buAutoNum type="arabicPeriod"/>
            </a:pPr>
            <a:r>
              <a:rPr lang="en-US" sz="2400" b="1" dirty="0"/>
              <a:t>Artifact</a:t>
            </a:r>
            <a:r>
              <a:rPr lang="en-US" sz="2400" dirty="0"/>
              <a:t>. This may be a collection of systems, the whole system, or some piece or pieces of it. </a:t>
            </a:r>
            <a:r>
              <a:rPr lang="en-US" altLang="zh-CN" sz="2400" dirty="0"/>
              <a:t>Some artifact is stimulated. </a:t>
            </a:r>
            <a:endParaRPr lang="en-US" sz="2400" dirty="0"/>
          </a:p>
          <a:p>
            <a:endParaRPr lang="en-US" sz="2400" dirty="0"/>
          </a:p>
          <a:p>
            <a:endParaRPr lang="en-US" sz="24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96950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nonresponsive during normal operations. The system informs the operator and continues to operate with no downtime. </a:t>
            </a:r>
          </a:p>
          <a:p>
            <a:pPr lvl="1"/>
            <a:r>
              <a:rPr lang="en-US" b="1" dirty="0"/>
              <a:t>Stimulus</a:t>
            </a:r>
            <a:r>
              <a:rPr lang="en-US" dirty="0"/>
              <a:t>:  ???</a:t>
            </a:r>
          </a:p>
          <a:p>
            <a:pPr lvl="1"/>
            <a:endParaRPr lang="en-US" dirty="0"/>
          </a:p>
          <a:p>
            <a:pPr lvl="1"/>
            <a:r>
              <a:rPr lang="en-US" altLang="zh-CN" sz="2400" i="1" dirty="0"/>
              <a:t>The stimulus is a condition that requires a response when it arrives at a system.</a:t>
            </a:r>
            <a:endParaRPr lang="en-US" i="1" dirty="0"/>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70348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a:t>
            </a:r>
            <a:r>
              <a:rPr lang="en-US" dirty="0"/>
              <a:t> during normal operations. The system informs the operator and continues to operate with no downtime. </a:t>
            </a:r>
          </a:p>
          <a:p>
            <a:pPr lvl="1"/>
            <a:r>
              <a:rPr lang="en-US" b="1" dirty="0"/>
              <a:t>Stimulus</a:t>
            </a:r>
            <a:r>
              <a:rPr lang="en-US" dirty="0"/>
              <a:t>:  ???</a:t>
            </a:r>
          </a:p>
          <a:p>
            <a:pPr lvl="1"/>
            <a:endParaRPr lang="en-US" dirty="0"/>
          </a:p>
          <a:p>
            <a:pPr lvl="1"/>
            <a:r>
              <a:rPr lang="en-US" altLang="zh-CN" sz="2400" i="1" dirty="0"/>
              <a:t>The stimulus is a condition that requires a response when it arrives at a system.</a:t>
            </a:r>
            <a:endParaRPr lang="en-US" i="1" dirty="0"/>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54688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 </a:t>
            </a:r>
            <a:r>
              <a:rPr lang="en-US" dirty="0"/>
              <a:t>during normal operations. The system informs the operator and continues to operate with no downtime. </a:t>
            </a:r>
          </a:p>
          <a:p>
            <a:pPr lvl="1"/>
            <a:r>
              <a:rPr lang="en-US" b="1" dirty="0"/>
              <a:t>Stimulus</a:t>
            </a:r>
            <a:r>
              <a:rPr lang="en-US" dirty="0"/>
              <a:t>: </a:t>
            </a:r>
            <a:r>
              <a:rPr lang="en-US" dirty="0">
                <a:highlight>
                  <a:srgbClr val="FFFF00"/>
                </a:highlight>
              </a:rPr>
              <a:t>non-responsiveness </a:t>
            </a:r>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66039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a:t>
            </a:r>
            <a:r>
              <a:rPr lang="en-US" dirty="0"/>
              <a:t> during normal operations. The system informs the operator and continues to operate with no downtime. </a:t>
            </a:r>
          </a:p>
          <a:p>
            <a:pPr lvl="1"/>
            <a:r>
              <a:rPr lang="en-US" b="1" dirty="0"/>
              <a:t>Stimulus</a:t>
            </a:r>
            <a:r>
              <a:rPr lang="en-US" dirty="0"/>
              <a:t>: </a:t>
            </a:r>
            <a:r>
              <a:rPr lang="en-US" dirty="0">
                <a:highlight>
                  <a:srgbClr val="FFFF00"/>
                </a:highlight>
              </a:rPr>
              <a:t>non-responsiveness </a:t>
            </a:r>
          </a:p>
          <a:p>
            <a:pPr lvl="1"/>
            <a:r>
              <a:rPr lang="en-US" b="1" dirty="0"/>
              <a:t>Response</a:t>
            </a:r>
            <a:r>
              <a:rPr lang="en-US" dirty="0"/>
              <a:t>: ???</a:t>
            </a:r>
          </a:p>
          <a:p>
            <a:pPr lvl="1"/>
            <a:endParaRPr lang="en-US" dirty="0"/>
          </a:p>
          <a:p>
            <a:pPr lvl="1"/>
            <a:r>
              <a:rPr lang="en-US" altLang="zh-CN" sz="2400" i="1" dirty="0"/>
              <a:t>The response is the activity undertaken as the result of the arrival of the stimulus.</a:t>
            </a:r>
            <a:endParaRPr lang="en-US" i="1"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699628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a:t>
            </a:r>
            <a:r>
              <a:rPr lang="en-US" dirty="0"/>
              <a:t> during normal operations. The system </a:t>
            </a:r>
            <a:r>
              <a:rPr lang="en-US" dirty="0">
                <a:highlight>
                  <a:srgbClr val="00FF00"/>
                </a:highlight>
              </a:rPr>
              <a:t>informs the operator </a:t>
            </a:r>
            <a:r>
              <a:rPr lang="en-US" dirty="0"/>
              <a:t>and continues to operate with no downtime. </a:t>
            </a:r>
          </a:p>
          <a:p>
            <a:pPr lvl="1"/>
            <a:r>
              <a:rPr lang="en-US" b="1" dirty="0"/>
              <a:t>Stimulus</a:t>
            </a:r>
            <a:r>
              <a:rPr lang="en-US" dirty="0"/>
              <a:t>: </a:t>
            </a:r>
            <a:r>
              <a:rPr lang="en-US" dirty="0">
                <a:highlight>
                  <a:srgbClr val="FFFF00"/>
                </a:highlight>
              </a:rPr>
              <a:t>non-responsiveness </a:t>
            </a:r>
          </a:p>
          <a:p>
            <a:pPr lvl="1"/>
            <a:r>
              <a:rPr lang="en-US" b="1" dirty="0"/>
              <a:t>Response</a:t>
            </a:r>
            <a:r>
              <a:rPr lang="en-US" dirty="0"/>
              <a:t>: ???</a:t>
            </a:r>
          </a:p>
          <a:p>
            <a:pPr lvl="1"/>
            <a:endParaRPr lang="en-US" dirty="0"/>
          </a:p>
          <a:p>
            <a:pPr lvl="1"/>
            <a:r>
              <a:rPr lang="en-US" altLang="zh-CN" sz="2400" i="1" dirty="0"/>
              <a:t>The response is the activity undertaken as the result of the arrival of the stimulus.</a:t>
            </a:r>
            <a:endParaRPr lang="en-US" i="1"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23494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a:t>
            </a:r>
            <a:r>
              <a:rPr lang="en-US" dirty="0"/>
              <a:t> during normal operations. The system </a:t>
            </a:r>
            <a:r>
              <a:rPr lang="en-US" dirty="0">
                <a:highlight>
                  <a:srgbClr val="00FF00"/>
                </a:highlight>
              </a:rPr>
              <a:t>informs the operator </a:t>
            </a:r>
            <a:r>
              <a:rPr lang="en-US" dirty="0"/>
              <a:t>and continues to operate with no downtime. </a:t>
            </a:r>
          </a:p>
          <a:p>
            <a:pPr lvl="1"/>
            <a:r>
              <a:rPr lang="en-US" b="1" dirty="0"/>
              <a:t>Stimulus</a:t>
            </a:r>
            <a:r>
              <a:rPr lang="en-US" dirty="0"/>
              <a:t>: </a:t>
            </a:r>
            <a:r>
              <a:rPr lang="en-US" dirty="0">
                <a:highlight>
                  <a:srgbClr val="FFFF00"/>
                </a:highlight>
              </a:rPr>
              <a:t>non-responsiveness </a:t>
            </a:r>
          </a:p>
          <a:p>
            <a:pPr lvl="1"/>
            <a:r>
              <a:rPr lang="en-US" b="1" dirty="0"/>
              <a:t>Response</a:t>
            </a:r>
            <a:r>
              <a:rPr lang="en-US" dirty="0"/>
              <a:t>: </a:t>
            </a:r>
            <a:r>
              <a:rPr lang="en-US" dirty="0">
                <a:highlight>
                  <a:srgbClr val="00FF00"/>
                </a:highlight>
              </a:rPr>
              <a:t>inform the operator</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407055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 </a:t>
            </a:r>
            <a:r>
              <a:rPr lang="en-US" dirty="0"/>
              <a:t>during normal operations. The system </a:t>
            </a:r>
            <a:r>
              <a:rPr lang="en-US" dirty="0">
                <a:highlight>
                  <a:srgbClr val="00FF00"/>
                </a:highlight>
              </a:rPr>
              <a:t>informs the operator </a:t>
            </a:r>
            <a:r>
              <a:rPr lang="en-US" dirty="0"/>
              <a:t>and continues to operate with no downtime. </a:t>
            </a:r>
          </a:p>
          <a:p>
            <a:pPr lvl="1"/>
            <a:r>
              <a:rPr lang="en-US" b="1" dirty="0"/>
              <a:t>Stimulus</a:t>
            </a:r>
            <a:r>
              <a:rPr lang="en-US" dirty="0"/>
              <a:t>: </a:t>
            </a:r>
            <a:r>
              <a:rPr lang="en-US" dirty="0">
                <a:highlight>
                  <a:srgbClr val="FFFF00"/>
                </a:highlight>
              </a:rPr>
              <a:t>non-responsiveness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p>
          <a:p>
            <a:pPr lvl="1"/>
            <a:endParaRPr lang="en-US" dirty="0"/>
          </a:p>
          <a:p>
            <a:pPr lvl="1"/>
            <a:r>
              <a:rPr lang="en-US" altLang="zh-CN" sz="2400" b="1" i="1" dirty="0"/>
              <a:t>Response measure</a:t>
            </a:r>
            <a:r>
              <a:rPr lang="en-US" altLang="zh-CN" sz="2400" i="1" dirty="0"/>
              <a:t>. When the response occurs, it should be measurable in some fashion so that the requirement can be tested. </a:t>
            </a:r>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71268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 </a:t>
            </a:r>
            <a:r>
              <a:rPr lang="en-US" dirty="0"/>
              <a:t>during normal operations.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p>
          <a:p>
            <a:pPr lvl="1"/>
            <a:endParaRPr lang="en-US" dirty="0"/>
          </a:p>
          <a:p>
            <a:pPr lvl="1"/>
            <a:r>
              <a:rPr lang="en-US" altLang="zh-CN" sz="2400" b="1" i="1" dirty="0"/>
              <a:t>Response measure</a:t>
            </a:r>
            <a:r>
              <a:rPr lang="en-US" altLang="zh-CN" sz="2400" i="1" dirty="0"/>
              <a:t>. When the response occurs, it should be measurable in some fashion so that the requirement can be tested. </a:t>
            </a:r>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424221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 </a:t>
            </a:r>
            <a:r>
              <a:rPr lang="en-US" dirty="0"/>
              <a:t>during normal operations.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49373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Availability</a:t>
            </a:r>
          </a:p>
        </p:txBody>
      </p:sp>
      <p:sp>
        <p:nvSpPr>
          <p:cNvPr id="5" name="Slide Number Placeholder 4"/>
          <p:cNvSpPr>
            <a:spLocks noGrp="1"/>
          </p:cNvSpPr>
          <p:nvPr>
            <p:ph type="sldNum" sz="quarter" idx="12"/>
          </p:nvPr>
        </p:nvSpPr>
        <p:spPr/>
        <p:txBody>
          <a:bodyPr/>
          <a:lstStyle/>
          <a:p>
            <a:fld id="{D0E8C58C-0836-46C6-8F9A-AF87B5CA09C9}" type="slidenum">
              <a:rPr lang="en-AU" smtClean="0"/>
              <a:t>2</a:t>
            </a:fld>
            <a:endParaRPr lang="en-AU"/>
          </a:p>
        </p:txBody>
      </p:sp>
      <p:sp>
        <p:nvSpPr>
          <p:cNvPr id="4" name="Footer Placeholder 3"/>
          <p:cNvSpPr>
            <a:spLocks noGrp="1"/>
          </p:cNvSpPr>
          <p:nvPr>
            <p:ph type="ftr" sz="quarter" idx="4294967295"/>
          </p:nvPr>
        </p:nvSpPr>
        <p:spPr>
          <a:xfrm>
            <a:off x="0" y="6356350"/>
            <a:ext cx="28956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4113592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a:t>
            </a:r>
            <a:r>
              <a:rPr lang="en-US" dirty="0"/>
              <a:t> during normal operations.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p>
          <a:p>
            <a:pPr lvl="1"/>
            <a:endParaRPr lang="en-US" dirty="0"/>
          </a:p>
          <a:p>
            <a:pPr lvl="1"/>
            <a:r>
              <a:rPr lang="en-US" sz="2400" b="1" i="1" dirty="0"/>
              <a:t>Environment</a:t>
            </a:r>
            <a:r>
              <a:rPr lang="en-US" sz="2400" i="1" dirty="0"/>
              <a:t>. The stimulus occurs under certain conditions. The system may be in an overload condition or in normal operation, or some other relevant state.  </a:t>
            </a:r>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191665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p>
          <a:p>
            <a:pPr lvl="1"/>
            <a:endParaRPr lang="en-US" dirty="0"/>
          </a:p>
          <a:p>
            <a:pPr lvl="1"/>
            <a:r>
              <a:rPr lang="en-US" sz="2400" b="1" i="1" dirty="0"/>
              <a:t>Environment</a:t>
            </a:r>
            <a:r>
              <a:rPr lang="en-US" sz="2400" i="1" dirty="0"/>
              <a:t>. The stimulus occurs under certain conditions. The system may be in an overload condition or in normal operation, or some other relevant state.  </a:t>
            </a:r>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7483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r>
              <a:rPr lang="en-US" dirty="0">
                <a:highlight>
                  <a:srgbClr val="FF00FF"/>
                </a:highlight>
              </a:rPr>
              <a:t>normal operation</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334945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r>
              <a:rPr lang="en-US" dirty="0">
                <a:highlight>
                  <a:srgbClr val="FF00FF"/>
                </a:highlight>
              </a:rPr>
              <a:t>normal operation</a:t>
            </a:r>
          </a:p>
          <a:p>
            <a:pPr lvl="1"/>
            <a:r>
              <a:rPr lang="en-US" b="1" dirty="0"/>
              <a:t>Artifact</a:t>
            </a:r>
            <a:r>
              <a:rPr lang="en-US" dirty="0"/>
              <a:t>: ???</a:t>
            </a:r>
          </a:p>
          <a:p>
            <a:pPr lvl="1"/>
            <a:endParaRPr lang="en-US" dirty="0"/>
          </a:p>
          <a:p>
            <a:pPr lvl="1"/>
            <a:r>
              <a:rPr lang="en-US" sz="2400" b="1" i="1" dirty="0"/>
              <a:t>Artifact</a:t>
            </a:r>
            <a:r>
              <a:rPr lang="en-US" sz="2400" i="1" dirty="0"/>
              <a:t>. This may be a collection of systems, the whole system, or some piece or pieces of it. </a:t>
            </a:r>
            <a:r>
              <a:rPr lang="en-US" altLang="zh-CN" sz="2400" i="1" dirty="0"/>
              <a:t>Some artifact is stimulated. </a:t>
            </a:r>
            <a:endParaRPr lang="en-US" sz="2400" i="1" dirty="0"/>
          </a:p>
          <a:p>
            <a:pPr lvl="1"/>
            <a:endParaRPr lang="en-US" i="1" dirty="0"/>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46306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a:t>
            </a:r>
            <a:r>
              <a:rPr lang="en-US" dirty="0">
                <a:highlight>
                  <a:srgbClr val="FF0000"/>
                </a:highlight>
              </a:rPr>
              <a:t>heartbeat monitor </a:t>
            </a:r>
            <a:r>
              <a:rPr lang="en-US" dirty="0"/>
              <a:t>determines that the server 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r>
              <a:rPr lang="en-US" dirty="0">
                <a:highlight>
                  <a:srgbClr val="FF00FF"/>
                </a:highlight>
              </a:rPr>
              <a:t>normal operation</a:t>
            </a:r>
          </a:p>
          <a:p>
            <a:pPr lvl="1"/>
            <a:r>
              <a:rPr lang="en-US" b="1" dirty="0"/>
              <a:t>Artifact</a:t>
            </a:r>
            <a:r>
              <a:rPr lang="en-US" dirty="0"/>
              <a:t>: ???</a:t>
            </a:r>
          </a:p>
          <a:p>
            <a:pPr lvl="1"/>
            <a:endParaRPr lang="en-US" dirty="0"/>
          </a:p>
          <a:p>
            <a:pPr lvl="1"/>
            <a:r>
              <a:rPr lang="en-US" sz="2400" b="1" i="1" dirty="0"/>
              <a:t>Artifact</a:t>
            </a:r>
            <a:r>
              <a:rPr lang="en-US" sz="2400" i="1" dirty="0"/>
              <a:t>. This may be a collection of systems, the whole system, or some piece or pieces of it. </a:t>
            </a:r>
            <a:r>
              <a:rPr lang="en-US" altLang="zh-CN" sz="2400" i="1" dirty="0"/>
              <a:t>Some artifact is stimulated. </a:t>
            </a:r>
            <a:endParaRPr lang="en-US" sz="2400" i="1" dirty="0"/>
          </a:p>
          <a:p>
            <a:pPr lvl="1"/>
            <a:endParaRPr lang="en-US" i="1" dirty="0"/>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72692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a:t>
            </a:r>
            <a:r>
              <a:rPr lang="en-US" dirty="0">
                <a:highlight>
                  <a:srgbClr val="FF0000"/>
                </a:highlight>
              </a:rPr>
              <a:t>heartbeat monitor </a:t>
            </a:r>
            <a:r>
              <a:rPr lang="en-US" dirty="0"/>
              <a:t>determines that the server 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r>
              <a:rPr lang="en-US" dirty="0">
                <a:highlight>
                  <a:srgbClr val="FF00FF"/>
                </a:highlight>
              </a:rPr>
              <a:t>normal operation</a:t>
            </a:r>
          </a:p>
          <a:p>
            <a:pPr lvl="1"/>
            <a:r>
              <a:rPr lang="en-US" b="1" dirty="0"/>
              <a:t>Artifact</a:t>
            </a:r>
            <a:r>
              <a:rPr lang="en-US" dirty="0"/>
              <a:t>: </a:t>
            </a:r>
            <a:r>
              <a:rPr lang="en-US" dirty="0">
                <a:highlight>
                  <a:srgbClr val="FF0000"/>
                </a:highlight>
              </a:rPr>
              <a:t>heartbeat monitor</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59841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lnSpcReduction="10000"/>
          </a:bodyPr>
          <a:lstStyle/>
          <a:p>
            <a:r>
              <a:rPr lang="en-US" dirty="0"/>
              <a:t>The </a:t>
            </a:r>
            <a:r>
              <a:rPr lang="en-US" dirty="0">
                <a:highlight>
                  <a:srgbClr val="FF0000"/>
                </a:highlight>
              </a:rPr>
              <a:t>heartbeat monitor </a:t>
            </a:r>
            <a:r>
              <a:rPr lang="en-US" dirty="0"/>
              <a:t>determines that the server 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r>
              <a:rPr lang="en-US" dirty="0">
                <a:highlight>
                  <a:srgbClr val="FF00FF"/>
                </a:highlight>
              </a:rPr>
              <a:t>normal operation</a:t>
            </a:r>
          </a:p>
          <a:p>
            <a:pPr lvl="1"/>
            <a:r>
              <a:rPr lang="en-US" b="1" dirty="0"/>
              <a:t>Artifact</a:t>
            </a:r>
            <a:r>
              <a:rPr lang="en-US" dirty="0"/>
              <a:t>: </a:t>
            </a:r>
            <a:r>
              <a:rPr lang="en-US" dirty="0">
                <a:highlight>
                  <a:srgbClr val="FF0000"/>
                </a:highlight>
              </a:rPr>
              <a:t>heartbeat monitor</a:t>
            </a:r>
          </a:p>
          <a:p>
            <a:pPr lvl="1"/>
            <a:r>
              <a:rPr lang="en-US" b="1" dirty="0"/>
              <a:t>Stimulus source</a:t>
            </a:r>
            <a:r>
              <a:rPr lang="en-US" dirty="0"/>
              <a:t>: ???</a:t>
            </a:r>
          </a:p>
          <a:p>
            <a:pPr lvl="1"/>
            <a:endParaRPr lang="en-US" i="1" dirty="0"/>
          </a:p>
          <a:p>
            <a:pPr lvl="1"/>
            <a:r>
              <a:rPr lang="en-US" sz="2400" b="1" i="1" dirty="0"/>
              <a:t>Source of stimulus</a:t>
            </a:r>
            <a:r>
              <a:rPr lang="en-US" sz="2400" i="1" dirty="0"/>
              <a:t>. This is some entity (a human, a computer system, or any other actuator) that generated the stimulus.</a:t>
            </a:r>
          </a:p>
          <a:p>
            <a:pPr lvl="1"/>
            <a:endParaRPr lang="en-US" dirty="0"/>
          </a:p>
          <a:p>
            <a:pPr lvl="1"/>
            <a:endParaRPr lang="en-US" dirty="0">
              <a:highlight>
                <a:srgbClr val="FF0000"/>
              </a:highlight>
            </a:endParaRP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505467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lnSpcReduction="10000"/>
          </a:bodyPr>
          <a:lstStyle/>
          <a:p>
            <a:r>
              <a:rPr lang="en-US" dirty="0"/>
              <a:t>The </a:t>
            </a:r>
            <a:r>
              <a:rPr lang="en-US" dirty="0">
                <a:highlight>
                  <a:srgbClr val="FF0000"/>
                </a:highlight>
              </a:rPr>
              <a:t>heartbeat monitor </a:t>
            </a:r>
            <a:r>
              <a:rPr lang="en-US" dirty="0"/>
              <a:t>determines that </a:t>
            </a:r>
            <a:r>
              <a:rPr lang="en-US" dirty="0">
                <a:highlight>
                  <a:srgbClr val="C0C0C0"/>
                </a:highlight>
              </a:rPr>
              <a:t>the server </a:t>
            </a:r>
            <a:r>
              <a:rPr lang="en-US" dirty="0"/>
              <a:t>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r>
              <a:rPr lang="en-US" dirty="0">
                <a:highlight>
                  <a:srgbClr val="FF00FF"/>
                </a:highlight>
              </a:rPr>
              <a:t>normal operation</a:t>
            </a:r>
          </a:p>
          <a:p>
            <a:pPr lvl="1"/>
            <a:r>
              <a:rPr lang="en-US" b="1" dirty="0"/>
              <a:t>Artifact</a:t>
            </a:r>
            <a:r>
              <a:rPr lang="en-US" dirty="0"/>
              <a:t>: </a:t>
            </a:r>
            <a:r>
              <a:rPr lang="en-US" dirty="0">
                <a:highlight>
                  <a:srgbClr val="FF0000"/>
                </a:highlight>
              </a:rPr>
              <a:t>heartbeat monitor</a:t>
            </a:r>
          </a:p>
          <a:p>
            <a:pPr lvl="1"/>
            <a:r>
              <a:rPr lang="en-US" b="1" dirty="0"/>
              <a:t>Stimulus source</a:t>
            </a:r>
            <a:r>
              <a:rPr lang="en-US" dirty="0"/>
              <a:t>: ???</a:t>
            </a:r>
          </a:p>
          <a:p>
            <a:pPr lvl="1"/>
            <a:endParaRPr lang="en-US" i="1" dirty="0"/>
          </a:p>
          <a:p>
            <a:pPr lvl="1"/>
            <a:r>
              <a:rPr lang="en-US" sz="2400" b="1" i="1" dirty="0"/>
              <a:t>Source of stimulus</a:t>
            </a:r>
            <a:r>
              <a:rPr lang="en-US" sz="2400" i="1" dirty="0"/>
              <a:t>. This is some entity (a human, a computer system, or any other actuator) that generated the stimulus.</a:t>
            </a:r>
          </a:p>
          <a:p>
            <a:pPr lvl="1"/>
            <a:endParaRPr lang="en-US" dirty="0"/>
          </a:p>
          <a:p>
            <a:pPr lvl="1"/>
            <a:endParaRPr lang="en-US" dirty="0">
              <a:highlight>
                <a:srgbClr val="FF0000"/>
              </a:highlight>
            </a:endParaRP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552394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a:t>
            </a:r>
            <a:r>
              <a:rPr lang="en-US" dirty="0">
                <a:highlight>
                  <a:srgbClr val="FF0000"/>
                </a:highlight>
              </a:rPr>
              <a:t>heartbeat monitor </a:t>
            </a:r>
            <a:r>
              <a:rPr lang="en-US" dirty="0"/>
              <a:t>determines that the </a:t>
            </a:r>
            <a:r>
              <a:rPr lang="en-US" dirty="0">
                <a:highlight>
                  <a:srgbClr val="C0C0C0"/>
                </a:highlight>
              </a:rPr>
              <a:t>server </a:t>
            </a:r>
            <a:r>
              <a:rPr lang="en-US" dirty="0"/>
              <a:t>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 </a:t>
            </a:r>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r>
              <a:rPr lang="en-US" dirty="0">
                <a:highlight>
                  <a:srgbClr val="FF00FF"/>
                </a:highlight>
              </a:rPr>
              <a:t>normal operation</a:t>
            </a:r>
          </a:p>
          <a:p>
            <a:pPr lvl="1"/>
            <a:r>
              <a:rPr lang="en-US" b="1" dirty="0"/>
              <a:t>Artifact</a:t>
            </a:r>
            <a:r>
              <a:rPr lang="en-US" dirty="0"/>
              <a:t>: </a:t>
            </a:r>
            <a:r>
              <a:rPr lang="en-US" dirty="0">
                <a:highlight>
                  <a:srgbClr val="FF0000"/>
                </a:highlight>
              </a:rPr>
              <a:t>heartbeat monitor</a:t>
            </a:r>
          </a:p>
          <a:p>
            <a:pPr lvl="1"/>
            <a:r>
              <a:rPr lang="en-US" b="1" dirty="0"/>
              <a:t>Stimulus source</a:t>
            </a:r>
            <a:r>
              <a:rPr lang="en-US" dirty="0"/>
              <a:t>: </a:t>
            </a:r>
            <a:r>
              <a:rPr lang="en-US" dirty="0">
                <a:highlight>
                  <a:srgbClr val="C0C0C0"/>
                </a:highlight>
              </a:rPr>
              <a:t>server </a:t>
            </a:r>
          </a:p>
          <a:p>
            <a:pPr lvl="1"/>
            <a:endParaRPr lang="en-US" dirty="0">
              <a:highlight>
                <a:srgbClr val="FF0000"/>
              </a:highlight>
            </a:endParaRP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98875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nonresponsive during normal operations. The system informs the operator and continues to operate with no downtime. </a:t>
            </a:r>
          </a:p>
          <a:p>
            <a:pPr lvl="1"/>
            <a:r>
              <a:rPr lang="en-US" b="1" dirty="0"/>
              <a:t>Stimulus</a:t>
            </a:r>
            <a:r>
              <a:rPr lang="en-US" dirty="0"/>
              <a:t>: non-responsiveness </a:t>
            </a:r>
          </a:p>
          <a:p>
            <a:pPr lvl="1"/>
            <a:r>
              <a:rPr lang="en-US" b="1" dirty="0"/>
              <a:t>Response</a:t>
            </a:r>
            <a:r>
              <a:rPr lang="en-US" dirty="0"/>
              <a:t>: inform the operator</a:t>
            </a:r>
          </a:p>
          <a:p>
            <a:pPr lvl="1"/>
            <a:r>
              <a:rPr lang="en-US" b="1" dirty="0"/>
              <a:t>Response measure</a:t>
            </a:r>
            <a:r>
              <a:rPr lang="en-US" dirty="0"/>
              <a:t>: no downtime, or 100 availability percentages</a:t>
            </a:r>
          </a:p>
          <a:p>
            <a:pPr lvl="1"/>
            <a:r>
              <a:rPr lang="en-US" b="1" dirty="0"/>
              <a:t>Environment</a:t>
            </a:r>
            <a:r>
              <a:rPr lang="en-US" dirty="0"/>
              <a:t>: normal operation</a:t>
            </a:r>
          </a:p>
          <a:p>
            <a:pPr lvl="1"/>
            <a:r>
              <a:rPr lang="en-US" b="1" dirty="0"/>
              <a:t>Artifact</a:t>
            </a:r>
            <a:r>
              <a:rPr lang="en-US" dirty="0"/>
              <a:t>: heartbeat monitor</a:t>
            </a:r>
          </a:p>
          <a:p>
            <a:pPr lvl="1"/>
            <a:r>
              <a:rPr lang="en-US" b="1" dirty="0"/>
              <a:t>Stimulus source</a:t>
            </a:r>
            <a:r>
              <a:rPr lang="en-US" dirty="0"/>
              <a:t>: server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406101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Availability?</a:t>
            </a:r>
          </a:p>
        </p:txBody>
      </p:sp>
      <p:sp>
        <p:nvSpPr>
          <p:cNvPr id="3" name="Content Placeholder 2"/>
          <p:cNvSpPr>
            <a:spLocks noGrp="1"/>
          </p:cNvSpPr>
          <p:nvPr>
            <p:ph idx="1"/>
          </p:nvPr>
        </p:nvSpPr>
        <p:spPr/>
        <p:txBody>
          <a:bodyPr>
            <a:normAutofit/>
          </a:bodyPr>
          <a:lstStyle/>
          <a:p>
            <a:r>
              <a:rPr lang="en-US" b="1" dirty="0">
                <a:solidFill>
                  <a:schemeClr val="tx2"/>
                </a:solidFill>
              </a:rPr>
              <a:t>Availability</a:t>
            </a:r>
            <a:r>
              <a:rPr lang="en-US" dirty="0"/>
              <a:t> refers to a property of software that it is there and ready to carry out its task when you need it to be. </a:t>
            </a:r>
          </a:p>
          <a:p>
            <a:r>
              <a:rPr lang="en-US" b="1" dirty="0">
                <a:solidFill>
                  <a:schemeClr val="tx2"/>
                </a:solidFill>
              </a:rPr>
              <a:t>Availability</a:t>
            </a:r>
            <a:r>
              <a:rPr lang="en-US" dirty="0"/>
              <a:t> refers to the ability of a system to mask or repair faults such that the cumulative service outage period does not exceed a required value over a specified time interval. </a:t>
            </a:r>
          </a:p>
          <a:p>
            <a:r>
              <a:rPr lang="en-US" altLang="zh-CN" b="1" dirty="0">
                <a:solidFill>
                  <a:schemeClr val="tx2"/>
                </a:solidFill>
              </a:rPr>
              <a:t>Availability</a:t>
            </a:r>
            <a:r>
              <a:rPr lang="en-US" altLang="zh-CN" dirty="0"/>
              <a:t> is about minimizing service outage time by mitigating faults</a:t>
            </a:r>
            <a:endParaRPr lang="en-US" dirty="0"/>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79940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A58F7-E973-4D4F-BE20-8072BD9EDDE3}"/>
              </a:ext>
            </a:extLst>
          </p:cNvPr>
          <p:cNvSpPr>
            <a:spLocks noGrp="1"/>
          </p:cNvSpPr>
          <p:nvPr>
            <p:ph type="title"/>
          </p:nvPr>
        </p:nvSpPr>
        <p:spPr/>
        <p:txBody>
          <a:bodyPr/>
          <a:lstStyle/>
          <a:p>
            <a:r>
              <a:rPr lang="en-AU" dirty="0"/>
              <a:t>Recall our earlier example</a:t>
            </a:r>
            <a:endParaRPr lang="x-none" dirty="0"/>
          </a:p>
        </p:txBody>
      </p:sp>
      <p:sp>
        <p:nvSpPr>
          <p:cNvPr id="3" name="内容占位符 2">
            <a:extLst>
              <a:ext uri="{FF2B5EF4-FFF2-40B4-BE49-F238E27FC236}">
                <a16:creationId xmlns:a16="http://schemas.microsoft.com/office/drawing/2014/main" id="{6289E1E3-87CA-4B55-8B9F-51BCC95841A7}"/>
              </a:ext>
            </a:extLst>
          </p:cNvPr>
          <p:cNvSpPr>
            <a:spLocks noGrp="1"/>
          </p:cNvSpPr>
          <p:nvPr>
            <p:ph idx="1"/>
          </p:nvPr>
        </p:nvSpPr>
        <p:spPr/>
        <p:txBody>
          <a:bodyPr/>
          <a:lstStyle/>
          <a:p>
            <a:r>
              <a:rPr lang="en-GB" sz="2800" dirty="0">
                <a:effectLst/>
                <a:latin typeface="Times New Roman" panose="02020603050405020304" pitchFamily="18" charset="0"/>
                <a:ea typeface="Calibri" panose="020F0502020204030204" pitchFamily="34" charset="0"/>
                <a:cs typeface="Times New Roman" panose="02020603050405020304" pitchFamily="18" charset="0"/>
              </a:rPr>
              <a:t>University Town, has directed its software development subsidiary, Campus Software, to develop a cafeteria system that supports a network of cafeteria Kiosks and POSs (points of sale). </a:t>
            </a:r>
            <a:r>
              <a:rPr lang="en-GB" sz="2800" dirty="0">
                <a:effectLst/>
                <a:latin typeface="Times New Roman" panose="02020603050405020304" pitchFamily="18" charset="0"/>
                <a:ea typeface="Calibri" panose="020F0502020204030204" pitchFamily="34" charset="0"/>
              </a:rPr>
              <a:t>Kiosks are distributed in diverse locations of University Town near cafeterias and POSs are located near meal serving stations inside of cafeterias. The users are students, faculty and other employees of University Town. They use Kiosks to make queries, and funds transfers from their bank accounts to their cafeteria accounts. They use POSs to pay for their meals. </a:t>
            </a:r>
          </a:p>
          <a:p>
            <a:endParaRPr lang="x-none" dirty="0"/>
          </a:p>
        </p:txBody>
      </p:sp>
    </p:spTree>
    <p:extLst>
      <p:ext uri="{BB962C8B-B14F-4D97-AF65-F5344CB8AC3E}">
        <p14:creationId xmlns:p14="http://schemas.microsoft.com/office/powerpoint/2010/main" val="614089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C6749B0-4F32-4749-BFDE-A9DEED876EE2}"/>
              </a:ext>
            </a:extLst>
          </p:cNvPr>
          <p:cNvSpPr txBox="1"/>
          <p:nvPr>
            <p:custDataLst>
              <p:tags r:id="rId2"/>
            </p:custDataLst>
          </p:nvPr>
        </p:nvSpPr>
        <p:spPr>
          <a:xfrm>
            <a:off x="1219200" y="1953661"/>
            <a:ext cx="9753600" cy="2143125"/>
          </a:xfrm>
          <a:prstGeom prst="rect">
            <a:avLst/>
          </a:prstGeom>
          <a:noFill/>
        </p:spPr>
        <p:txBody>
          <a:bodyPr vert="horz" wrap="square" rtlCol="0" anchor="ctr" anchorCtr="0">
            <a:noAutofit/>
          </a:bodyPr>
          <a:lstStyle/>
          <a:p>
            <a:r>
              <a:rPr lang="en-AU" sz="3200" dirty="0"/>
              <a:t>One of the quality attribute requirements for the system in our earlier example is availability. The client stated one of the scenarios for this quality requirement as follows:</a:t>
            </a:r>
          </a:p>
          <a:p>
            <a:r>
              <a:rPr lang="en-AU" sz="3200" i="1" dirty="0"/>
              <a:t>“when the POS crashes it should recover withing 20 minutes”</a:t>
            </a:r>
          </a:p>
          <a:p>
            <a:r>
              <a:rPr lang="en-AU" sz="3200" dirty="0"/>
              <a:t>If you were an architect, what would you do?</a:t>
            </a:r>
          </a:p>
        </p:txBody>
      </p:sp>
      <p:sp>
        <p:nvSpPr>
          <p:cNvPr id="7" name="矩形: 圆角 6">
            <a:extLst>
              <a:ext uri="{FF2B5EF4-FFF2-40B4-BE49-F238E27FC236}">
                <a16:creationId xmlns:a16="http://schemas.microsoft.com/office/drawing/2014/main" id="{91FEC35B-2EF8-4638-BE04-938A2A3F2B87}"/>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763241B9-5383-4088-9845-C7D556409318}"/>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89D30666-7613-4BDE-A308-A96A613081D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41860D39-7061-4966-9DBC-D2259C8E68A2}"/>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17B13A81-4A08-46B7-BDC7-4F09E186C61F}"/>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C37C22F6-80F4-4E21-A3A6-EBB6844A050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FF60D8E2-45D7-4079-A3A8-C7154E1F14FE}"/>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6DD17E4F-9BBA-42D3-8D17-80195C29D89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1563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t>
            </a:r>
          </a:p>
        </p:txBody>
      </p:sp>
      <p:sp>
        <p:nvSpPr>
          <p:cNvPr id="3" name="Content Placeholder 2"/>
          <p:cNvSpPr>
            <a:spLocks noGrp="1"/>
          </p:cNvSpPr>
          <p:nvPr>
            <p:ph idx="1"/>
          </p:nvPr>
        </p:nvSpPr>
        <p:spPr/>
        <p:txBody>
          <a:bodyPr>
            <a:normAutofit/>
          </a:bodyPr>
          <a:lstStyle/>
          <a:p>
            <a:r>
              <a:rPr lang="en-US" dirty="0"/>
              <a:t>Availability </a:t>
            </a:r>
            <a:r>
              <a:rPr lang="en-US" dirty="0" err="1"/>
              <a:t>v.s</a:t>
            </a:r>
            <a:r>
              <a:rPr lang="en-US" dirty="0"/>
              <a:t>. reliability or dependability</a:t>
            </a:r>
          </a:p>
          <a:p>
            <a:pPr lvl="1"/>
            <a:r>
              <a:rPr lang="en-US" altLang="zh-CN" dirty="0"/>
              <a:t>Availability </a:t>
            </a:r>
            <a:r>
              <a:rPr lang="en-US" dirty="0"/>
              <a:t>encompasses what is normally called reliability.</a:t>
            </a:r>
          </a:p>
          <a:p>
            <a:pPr lvl="1"/>
            <a:r>
              <a:rPr lang="en-US" dirty="0"/>
              <a:t>Availability encompasses other consideration such as service outage due to period maintenance   </a:t>
            </a:r>
          </a:p>
          <a:p>
            <a:r>
              <a:rPr lang="en-US" dirty="0"/>
              <a:t>Availability is closely related to</a:t>
            </a:r>
          </a:p>
          <a:p>
            <a:pPr lvl="1"/>
            <a:r>
              <a:rPr lang="en-US" dirty="0"/>
              <a:t>security, </a:t>
            </a:r>
            <a:r>
              <a:rPr lang="en-US" dirty="0" err="1"/>
              <a:t>e..g</a:t>
            </a:r>
            <a:r>
              <a:rPr lang="en-US" dirty="0"/>
              <a:t>, denial-of-service </a:t>
            </a:r>
          </a:p>
          <a:p>
            <a:pPr lvl="1"/>
            <a:r>
              <a:rPr lang="en-US" dirty="0"/>
              <a:t>performance</a:t>
            </a:r>
          </a:p>
          <a:p>
            <a:pPr lvl="1"/>
            <a:r>
              <a:rPr lang="en-US" dirty="0"/>
              <a:t>…</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906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Availability General Scenario</a:t>
            </a:r>
          </a:p>
        </p:txBody>
      </p:sp>
      <p:sp>
        <p:nvSpPr>
          <p:cNvPr id="3" name="内容占位符 2"/>
          <p:cNvSpPr>
            <a:spLocks noGrp="1"/>
          </p:cNvSpPr>
          <p:nvPr>
            <p:ph idx="1"/>
          </p:nvPr>
        </p:nvSpPr>
        <p:spPr>
          <a:xfrm>
            <a:off x="855889" y="1817461"/>
            <a:ext cx="10515600" cy="4351338"/>
          </a:xfrm>
        </p:spPr>
        <p:txBody>
          <a:bodyPr>
            <a:normAutofit/>
          </a:bodyPr>
          <a:lstStyle/>
          <a:p>
            <a:pPr marL="914400" lvl="1" indent="-457200">
              <a:buFont typeface="+mj-lt"/>
              <a:buAutoNum type="arabicPeriod"/>
            </a:pPr>
            <a:r>
              <a:rPr lang="en-US" sz="3200" b="1" dirty="0"/>
              <a:t>Stimulus … … … … … …  ?</a:t>
            </a:r>
            <a:endParaRPr lang="en-US" sz="3200" dirty="0"/>
          </a:p>
          <a:p>
            <a:pPr marL="914400" lvl="1" indent="-457200">
              <a:buFont typeface="+mj-lt"/>
              <a:buAutoNum type="arabicPeriod"/>
            </a:pPr>
            <a:r>
              <a:rPr lang="en-US" sz="3200" b="1" dirty="0"/>
              <a:t>Stimulus source … … … ?</a:t>
            </a:r>
            <a:endParaRPr lang="en-US" sz="3200" dirty="0"/>
          </a:p>
          <a:p>
            <a:pPr marL="914400" lvl="1" indent="-457200">
              <a:buFont typeface="+mj-lt"/>
              <a:buAutoNum type="arabicPeriod"/>
            </a:pPr>
            <a:r>
              <a:rPr lang="en-US" sz="3200" b="1" dirty="0"/>
              <a:t>Response … … … … … …?</a:t>
            </a:r>
            <a:endParaRPr lang="en-US" sz="3200" dirty="0"/>
          </a:p>
          <a:p>
            <a:pPr marL="914400" lvl="1" indent="-457200">
              <a:buFont typeface="+mj-lt"/>
              <a:buAutoNum type="arabicPeriod"/>
            </a:pPr>
            <a:r>
              <a:rPr lang="en-US" sz="3200" b="1" dirty="0"/>
              <a:t>Response measure … …?</a:t>
            </a:r>
            <a:endParaRPr lang="en-US" sz="3200" dirty="0"/>
          </a:p>
          <a:p>
            <a:pPr marL="914400" lvl="1" indent="-457200">
              <a:buFont typeface="+mj-lt"/>
              <a:buAutoNum type="arabicPeriod"/>
            </a:pPr>
            <a:r>
              <a:rPr lang="en-US" sz="3200" b="1" dirty="0"/>
              <a:t>Environment … … … … .?</a:t>
            </a:r>
            <a:endParaRPr lang="en-US" sz="3200" dirty="0"/>
          </a:p>
          <a:p>
            <a:pPr marL="914400" lvl="1" indent="-457200">
              <a:buFont typeface="+mj-lt"/>
              <a:buAutoNum type="arabicPeriod"/>
            </a:pPr>
            <a:r>
              <a:rPr lang="en-US" sz="3200" b="1" dirty="0"/>
              <a:t>Artifact … … … … … … ..?</a:t>
            </a:r>
            <a:endParaRPr lang="en-US" sz="3200" dirty="0"/>
          </a:p>
          <a:p>
            <a:endParaRPr lang="en-GB" sz="3600" dirty="0"/>
          </a:p>
        </p:txBody>
      </p:sp>
    </p:spTree>
    <p:extLst>
      <p:ext uri="{BB962C8B-B14F-4D97-AF65-F5344CB8AC3E}">
        <p14:creationId xmlns:p14="http://schemas.microsoft.com/office/powerpoint/2010/main" val="342474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altLang="zh-CN" sz="2400" b="1" dirty="0"/>
              <a:t>Stimulus</a:t>
            </a:r>
            <a:r>
              <a:rPr lang="en-US" altLang="zh-CN" sz="2400" dirty="0"/>
              <a:t>. The stimulus is a condition that requires a response when it arrives at a system.</a:t>
            </a:r>
          </a:p>
          <a:p>
            <a:pPr marL="514350" indent="-514350">
              <a:buFont typeface="+mj-lt"/>
              <a:buAutoNum type="arabicPeriod"/>
            </a:pPr>
            <a:r>
              <a:rPr lang="en-US" sz="2400" b="1" dirty="0"/>
              <a:t>Source of stimulus</a:t>
            </a:r>
            <a:r>
              <a:rPr lang="en-US" sz="2400" dirty="0"/>
              <a:t>. This is some entity (a human, a computer system, or any other actuator) that generated the stimulus.</a:t>
            </a:r>
          </a:p>
          <a:p>
            <a:pPr marL="514350" indent="-514350">
              <a:buFont typeface="+mj-lt"/>
              <a:buAutoNum type="arabicPeriod"/>
            </a:pPr>
            <a:r>
              <a:rPr lang="en-US" altLang="zh-CN" sz="2400" b="1" dirty="0"/>
              <a:t>Response</a:t>
            </a:r>
            <a:r>
              <a:rPr lang="en-US" altLang="zh-CN" sz="2400" dirty="0"/>
              <a:t>. The response is the activity undertaken as the result of the arrival of the stimulus. </a:t>
            </a:r>
          </a:p>
          <a:p>
            <a:pPr marL="514350" indent="-514350">
              <a:buFont typeface="+mj-lt"/>
              <a:buAutoNum type="arabicPeriod"/>
            </a:pPr>
            <a:r>
              <a:rPr lang="en-US" altLang="zh-CN" sz="2400" b="1" dirty="0"/>
              <a:t>Response measure</a:t>
            </a:r>
            <a:r>
              <a:rPr lang="en-US" altLang="zh-CN" sz="2400" dirty="0"/>
              <a:t>. When the response occurs, it should be measurable in some fashion so that the requirement can be tested. </a:t>
            </a:r>
          </a:p>
          <a:p>
            <a:pPr marL="514350" indent="-514350">
              <a:buFont typeface="+mj-lt"/>
              <a:buAutoNum type="arabicPeriod"/>
            </a:pPr>
            <a:r>
              <a:rPr lang="en-US" sz="2400" b="1" dirty="0"/>
              <a:t>Environment</a:t>
            </a:r>
            <a:r>
              <a:rPr lang="en-US" sz="2400" dirty="0"/>
              <a:t>. The stimulus occurs under certain conditions. The system may be in an overload condition or in normal operation, or some other relevant state.  </a:t>
            </a:r>
          </a:p>
          <a:p>
            <a:pPr marL="514350" indent="-514350">
              <a:buFont typeface="+mj-lt"/>
              <a:buAutoNum type="arabicPeriod"/>
            </a:pPr>
            <a:r>
              <a:rPr lang="en-US" sz="2400" b="1" dirty="0"/>
              <a:t>Artifact</a:t>
            </a:r>
            <a:r>
              <a:rPr lang="en-US" sz="2400" dirty="0"/>
              <a:t>. This may be a collection of systems, the whole system, or some piece or pieces of it. </a:t>
            </a:r>
            <a:r>
              <a:rPr lang="en-US" altLang="zh-CN" sz="2400" dirty="0"/>
              <a:t>Some artifact is stimulated. </a:t>
            </a:r>
            <a:endParaRPr lang="en-US" sz="2400" dirty="0"/>
          </a:p>
          <a:p>
            <a:endParaRPr lang="en-US" sz="2400" dirty="0"/>
          </a:p>
          <a:p>
            <a:endParaRPr lang="en-US" sz="24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406709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General Scenario</a:t>
            </a:r>
          </a:p>
        </p:txBody>
      </p:sp>
      <p:sp>
        <p:nvSpPr>
          <p:cNvPr id="4" name="Footer Placeholder 3"/>
          <p:cNvSpPr>
            <a:spLocks noGrp="1"/>
          </p:cNvSpPr>
          <p:nvPr>
            <p:ph type="ftr" sz="quarter" idx="4294967295"/>
          </p:nvPr>
        </p:nvSpPr>
        <p:spPr>
          <a:xfrm>
            <a:off x="0" y="6376988"/>
            <a:ext cx="6337300" cy="365125"/>
          </a:xfrm>
          <a:prstGeom prst="rect">
            <a:avLst/>
          </a:prstGeom>
        </p:spPr>
        <p:txBody>
          <a:bodyPr/>
          <a:lstStyle/>
          <a:p>
            <a:r>
              <a:rPr lang="en-AU"/>
              <a:t>©Software  Architecture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832873153"/>
              </p:ext>
            </p:extLst>
          </p:nvPr>
        </p:nvGraphicFramePr>
        <p:xfrm>
          <a:off x="1758178" y="1369513"/>
          <a:ext cx="8316416" cy="5326573"/>
        </p:xfrm>
        <a:graphic>
          <a:graphicData uri="http://schemas.openxmlformats.org/drawingml/2006/table">
            <a:tbl>
              <a:tblPr>
                <a:tableStyleId>{5C22544A-7EE6-4342-B048-85BDC9FD1C3A}</a:tableStyleId>
              </a:tblPr>
              <a:tblGrid>
                <a:gridCol w="1108925">
                  <a:extLst>
                    <a:ext uri="{9D8B030D-6E8A-4147-A177-3AD203B41FA5}">
                      <a16:colId xmlns:a16="http://schemas.microsoft.com/office/drawing/2014/main" val="20000"/>
                    </a:ext>
                  </a:extLst>
                </a:gridCol>
                <a:gridCol w="7207491">
                  <a:extLst>
                    <a:ext uri="{9D8B030D-6E8A-4147-A177-3AD203B41FA5}">
                      <a16:colId xmlns:a16="http://schemas.microsoft.com/office/drawing/2014/main" val="20001"/>
                    </a:ext>
                  </a:extLst>
                </a:gridCol>
              </a:tblGrid>
              <a:tr h="348640">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b="1" dirty="0">
                          <a:effectLst/>
                        </a:rPr>
                        <a:t>Possible Values	</a:t>
                      </a:r>
                      <a:endParaRPr lang="en-US" sz="1400" b="1" dirty="0">
                        <a:effectLst/>
                        <a:latin typeface="Times"/>
                        <a:ea typeface="Times New Roman"/>
                        <a:cs typeface="Times New Roman"/>
                      </a:endParaRPr>
                    </a:p>
                  </a:txBody>
                  <a:tcPr marL="58684" marR="58684" marT="0" marB="0"/>
                </a:tc>
                <a:extLst>
                  <a:ext uri="{0D108BD9-81ED-4DB2-BD59-A6C34878D82A}">
                    <a16:rowId xmlns:a16="http://schemas.microsoft.com/office/drawing/2014/main" val="10000"/>
                  </a:ext>
                </a:extLst>
              </a:tr>
              <a:tr h="294063">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Internal/external: people, hardware, software, physical infrastructure, physical environment</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10001"/>
                  </a:ext>
                </a:extLst>
              </a:tr>
              <a:tr h="171825">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dirty="0">
                          <a:effectLst/>
                        </a:rPr>
                        <a:t>Fault: omission, crash, incorrect timing, incorrect response</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10002"/>
                  </a:ext>
                </a:extLst>
              </a:tr>
              <a:tr h="294063">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System’s processors, communication channels, persistent storage, processes</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10003"/>
                  </a:ext>
                </a:extLst>
              </a:tr>
              <a:tr h="294063">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Normal operation, startup, shutdown, repair mode, degraded operation, overloaded operation</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10004"/>
                  </a:ext>
                </a:extLst>
              </a:tr>
              <a:tr h="2020450">
                <a:tc>
                  <a:txBody>
                    <a:bodyPr/>
                    <a:lstStyle/>
                    <a:p>
                      <a:pPr marL="0" marR="0">
                        <a:lnSpc>
                          <a:spcPts val="1450"/>
                        </a:lnSpc>
                        <a:spcBef>
                          <a:spcPts val="400"/>
                        </a:spcBef>
                        <a:spcAft>
                          <a:spcPts val="400"/>
                        </a:spcAft>
                      </a:pPr>
                      <a:r>
                        <a:rPr lang="en-US" sz="1400" dirty="0">
                          <a:effectLst/>
                        </a:rPr>
                        <a:t>Response</a:t>
                      </a:r>
                      <a:endParaRPr lang="en-US" sz="1400" dirty="0">
                        <a:effectLst/>
                        <a:latin typeface="Times"/>
                        <a:ea typeface="Times New Roman"/>
                        <a:cs typeface="Times New Roman"/>
                      </a:endParaRPr>
                    </a:p>
                  </a:txBody>
                  <a:tcPr marL="58684" marR="58684"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Prevent the fault from becoming a failure</a:t>
                      </a:r>
                    </a:p>
                    <a:p>
                      <a:pPr marL="0" marR="0" indent="0">
                        <a:lnSpc>
                          <a:spcPts val="1450"/>
                        </a:lnSpc>
                        <a:spcBef>
                          <a:spcPts val="100"/>
                        </a:spcBef>
                        <a:spcAft>
                          <a:spcPts val="300"/>
                        </a:spcAft>
                        <a:tabLst>
                          <a:tab pos="228600" algn="l"/>
                          <a:tab pos="274320" algn="l"/>
                          <a:tab pos="274320" algn="l"/>
                        </a:tabLst>
                      </a:pPr>
                      <a:r>
                        <a:rPr lang="en-US" sz="1400" kern="1100" dirty="0">
                          <a:effectLst/>
                        </a:rPr>
                        <a:t>Detect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log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notify appropriate entities (people or systems)</a:t>
                      </a:r>
                    </a:p>
                    <a:p>
                      <a:pPr marL="0" marR="0" indent="0">
                        <a:lnSpc>
                          <a:spcPts val="1450"/>
                        </a:lnSpc>
                        <a:spcBef>
                          <a:spcPts val="100"/>
                        </a:spcBef>
                        <a:spcAft>
                          <a:spcPts val="300"/>
                        </a:spcAft>
                        <a:tabLst>
                          <a:tab pos="228600" algn="l"/>
                          <a:tab pos="274320" algn="l"/>
                          <a:tab pos="274320" algn="l"/>
                        </a:tabLst>
                      </a:pPr>
                      <a:r>
                        <a:rPr lang="en-US" sz="1400" kern="1100" dirty="0">
                          <a:effectLst/>
                        </a:rPr>
                        <a:t>Recover from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disable source of events causing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be temporarily unavailable while repair is being effected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fix or mask the fault/failure or contain the damage it causes</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operate in a degraded mode while repair is being effected</a:t>
                      </a:r>
                      <a:endParaRPr lang="en-US" sz="1400" kern="1100" dirty="0">
                        <a:effectLst/>
                        <a:latin typeface="Times New Roman"/>
                        <a:ea typeface="Times New Roman"/>
                      </a:endParaRPr>
                    </a:p>
                  </a:txBody>
                  <a:tcPr marL="58684" marR="58684" marT="0" marB="0"/>
                </a:tc>
                <a:extLst>
                  <a:ext uri="{0D108BD9-81ED-4DB2-BD59-A6C34878D82A}">
                    <a16:rowId xmlns:a16="http://schemas.microsoft.com/office/drawing/2014/main" val="10005"/>
                  </a:ext>
                </a:extLst>
              </a:tr>
              <a:tr h="1751984">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0"/>
                        </a:spcAft>
                      </a:pPr>
                      <a:r>
                        <a:rPr lang="en-US" sz="1400" dirty="0">
                          <a:effectLst/>
                        </a:rPr>
                        <a:t>Time or time interval when the system must be available</a:t>
                      </a:r>
                    </a:p>
                    <a:p>
                      <a:pPr marL="0" marR="0">
                        <a:lnSpc>
                          <a:spcPts val="1450"/>
                        </a:lnSpc>
                        <a:spcBef>
                          <a:spcPts val="400"/>
                        </a:spcBef>
                        <a:spcAft>
                          <a:spcPts val="0"/>
                        </a:spcAft>
                      </a:pPr>
                      <a:r>
                        <a:rPr lang="en-US" sz="1400" dirty="0">
                          <a:effectLst/>
                        </a:rPr>
                        <a:t>Availability percentage (e.g. 99.999%)</a:t>
                      </a:r>
                    </a:p>
                    <a:p>
                      <a:pPr marL="0" marR="0">
                        <a:lnSpc>
                          <a:spcPts val="1450"/>
                        </a:lnSpc>
                        <a:spcBef>
                          <a:spcPts val="400"/>
                        </a:spcBef>
                        <a:spcAft>
                          <a:spcPts val="0"/>
                        </a:spcAft>
                      </a:pPr>
                      <a:r>
                        <a:rPr lang="en-US" sz="1400" dirty="0">
                          <a:effectLst/>
                        </a:rPr>
                        <a:t>Time to detect the fault</a:t>
                      </a:r>
                    </a:p>
                    <a:p>
                      <a:pPr marL="0" marR="0">
                        <a:lnSpc>
                          <a:spcPts val="1450"/>
                        </a:lnSpc>
                        <a:spcBef>
                          <a:spcPts val="400"/>
                        </a:spcBef>
                        <a:spcAft>
                          <a:spcPts val="0"/>
                        </a:spcAft>
                      </a:pPr>
                      <a:r>
                        <a:rPr lang="en-US" sz="1400" dirty="0">
                          <a:effectLst/>
                        </a:rPr>
                        <a:t>Time to repair the fault</a:t>
                      </a:r>
                    </a:p>
                    <a:p>
                      <a:pPr marL="0" marR="0">
                        <a:lnSpc>
                          <a:spcPts val="1450"/>
                        </a:lnSpc>
                        <a:spcBef>
                          <a:spcPts val="400"/>
                        </a:spcBef>
                        <a:spcAft>
                          <a:spcPts val="0"/>
                        </a:spcAft>
                      </a:pPr>
                      <a:r>
                        <a:rPr lang="en-US" sz="1400" dirty="0">
                          <a:effectLst/>
                        </a:rPr>
                        <a:t>Time or time interval in which system can be in degraded mode</a:t>
                      </a:r>
                    </a:p>
                    <a:p>
                      <a:pPr marL="0" marR="0">
                        <a:lnSpc>
                          <a:spcPts val="1450"/>
                        </a:lnSpc>
                        <a:spcBef>
                          <a:spcPts val="400"/>
                        </a:spcBef>
                        <a:spcAft>
                          <a:spcPts val="400"/>
                        </a:spcAft>
                      </a:pPr>
                      <a:r>
                        <a:rPr lang="en-US" sz="1400" dirty="0">
                          <a:effectLst/>
                        </a:rPr>
                        <a:t>Proportion (e.g., 99%) or rate (e.g., up to 100 per second) of a certain class of faults that the system prevents, or handles without failing</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1036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nonresponsive during normal operations. The system informs the operator and continues to operate with no downtime.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5614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heartbeat monitor determines that the server is nonresponsive during normal operations. The system informs the operator and continues to operate with no downtime. </a:t>
            </a:r>
          </a:p>
          <a:p>
            <a:endParaRPr lang="en-US" dirty="0"/>
          </a:p>
          <a:p>
            <a:r>
              <a:rPr lang="en-US" dirty="0"/>
              <a:t>Let us analyze if this scenario is complete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842099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6126</TotalTime>
  <Words>2181</Words>
  <Application>Microsoft Office PowerPoint</Application>
  <PresentationFormat>宽屏</PresentationFormat>
  <Paragraphs>260</Paragraphs>
  <Slides>31</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Microsoft Yahei</vt:lpstr>
      <vt:lpstr>Arial</vt:lpstr>
      <vt:lpstr>Calibri</vt:lpstr>
      <vt:lpstr>Calibri Light</vt:lpstr>
      <vt:lpstr>Symbol</vt:lpstr>
      <vt:lpstr>Times</vt:lpstr>
      <vt:lpstr>Times New Roman</vt:lpstr>
      <vt:lpstr>Office Theme</vt:lpstr>
      <vt:lpstr>COMP3028  Software Architecture</vt:lpstr>
      <vt:lpstr>Availability</vt:lpstr>
      <vt:lpstr>What is Availability?</vt:lpstr>
      <vt:lpstr>Availability </vt:lpstr>
      <vt:lpstr>Availability General Scenario</vt:lpstr>
      <vt:lpstr>Specifying Quality Attribute Requirements</vt:lpstr>
      <vt:lpstr>Availability General Scenario</vt:lpstr>
      <vt:lpstr>Sample Concrete Availability Scenario</vt:lpstr>
      <vt:lpstr>Sample Concrete Availability Scenario</vt:lpstr>
      <vt:lpstr>Specifying Quality Attribute Requirements</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Sample Concrete Availability Scenario</vt:lpstr>
      <vt:lpstr>Recall our earlier example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COMP3028_Spring2023_Availability_part 1</dc:title>
  <dc:creator>Joanna Siebert</dc:creator>
  <cp:lastModifiedBy>刘玄昊</cp:lastModifiedBy>
  <cp:revision>317</cp:revision>
  <cp:lastPrinted>2023-02-23T06:49:27Z</cp:lastPrinted>
  <dcterms:created xsi:type="dcterms:W3CDTF">2020-03-15T08:11:10Z</dcterms:created>
  <dcterms:modified xsi:type="dcterms:W3CDTF">2023-04-20T16:59:21Z</dcterms:modified>
</cp:coreProperties>
</file>