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0" r:id="rId6"/>
    <p:sldId id="261" r:id="rId7"/>
    <p:sldId id="290" r:id="rId8"/>
    <p:sldId id="265" r:id="rId9"/>
    <p:sldId id="263" r:id="rId10"/>
    <p:sldId id="264" r:id="rId11"/>
    <p:sldId id="262" r:id="rId12"/>
    <p:sldId id="291" r:id="rId13"/>
    <p:sldId id="292" r:id="rId14"/>
    <p:sldId id="266" r:id="rId15"/>
    <p:sldId id="267" r:id="rId16"/>
    <p:sldId id="268" r:id="rId17"/>
    <p:sldId id="269" r:id="rId18"/>
    <p:sldId id="270" r:id="rId19"/>
    <p:sldId id="272" r:id="rId20"/>
    <p:sldId id="273" r:id="rId21"/>
    <p:sldId id="293" r:id="rId22"/>
    <p:sldId id="274" r:id="rId23"/>
    <p:sldId id="276" r:id="rId24"/>
    <p:sldId id="285" r:id="rId25"/>
    <p:sldId id="286" r:id="rId26"/>
    <p:sldId id="287" r:id="rId27"/>
    <p:sldId id="294" r:id="rId28"/>
    <p:sldId id="295" r:id="rId29"/>
    <p:sldId id="297" r:id="rId30"/>
    <p:sldId id="296"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3" autoAdjust="0"/>
    <p:restoredTop sz="94658" autoAdjust="0"/>
  </p:normalViewPr>
  <p:slideViewPr>
    <p:cSldViewPr snapToGrid="0">
      <p:cViewPr varScale="1">
        <p:scale>
          <a:sx n="92" d="100"/>
          <a:sy n="92" d="100"/>
        </p:scale>
        <p:origin x="848" y="184"/>
      </p:cViewPr>
      <p:guideLst/>
    </p:cSldViewPr>
  </p:slideViewPr>
  <p:outlineViewPr>
    <p:cViewPr>
      <p:scale>
        <a:sx n="33" d="100"/>
        <a:sy n="33" d="100"/>
      </p:scale>
      <p:origin x="0" y="-15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Kích</a:t>
            </a:r>
            <a:r>
              <a:rPr lang="en-US" baseline="0"/>
              <a:t> thước Closed Set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Euclide</c:v>
                </c:pt>
              </c:strCache>
            </c:strRef>
          </c:tx>
          <c:spPr>
            <a:solidFill>
              <a:schemeClr val="accent1"/>
            </a:solidFill>
            <a:ln>
              <a:noFill/>
            </a:ln>
            <a:effectLst/>
          </c:spPr>
          <c:invertIfNegative val="0"/>
          <c:cat>
            <c:strRef>
              <c:f>Sheet1!$A$2:$A$7</c:f>
              <c:strCache>
                <c:ptCount val="6"/>
                <c:pt idx="0">
                  <c:v>TH1</c:v>
                </c:pt>
                <c:pt idx="1">
                  <c:v>TH2</c:v>
                </c:pt>
                <c:pt idx="2">
                  <c:v>TH3</c:v>
                </c:pt>
                <c:pt idx="3">
                  <c:v>TH4</c:v>
                </c:pt>
                <c:pt idx="4">
                  <c:v>TH5</c:v>
                </c:pt>
                <c:pt idx="5">
                  <c:v>TH6</c:v>
                </c:pt>
              </c:strCache>
            </c:strRef>
          </c:cat>
          <c:val>
            <c:numRef>
              <c:f>Sheet1!$B$2:$B$7</c:f>
              <c:numCache>
                <c:formatCode>General</c:formatCode>
                <c:ptCount val="6"/>
                <c:pt idx="0">
                  <c:v>123</c:v>
                </c:pt>
                <c:pt idx="1">
                  <c:v>319</c:v>
                </c:pt>
                <c:pt idx="2">
                  <c:v>123</c:v>
                </c:pt>
                <c:pt idx="3">
                  <c:v>268</c:v>
                </c:pt>
                <c:pt idx="4">
                  <c:v>309</c:v>
                </c:pt>
                <c:pt idx="5">
                  <c:v>54</c:v>
                </c:pt>
              </c:numCache>
            </c:numRef>
          </c:val>
          <c:extLst>
            <c:ext xmlns:c16="http://schemas.microsoft.com/office/drawing/2014/chart" uri="{C3380CC4-5D6E-409C-BE32-E72D297353CC}">
              <c16:uniqueId val="{00000000-809F-4838-851A-C37D30393086}"/>
            </c:ext>
          </c:extLst>
        </c:ser>
        <c:ser>
          <c:idx val="1"/>
          <c:order val="1"/>
          <c:tx>
            <c:strRef>
              <c:f>Sheet1!$C$1</c:f>
              <c:strCache>
                <c:ptCount val="1"/>
                <c:pt idx="0">
                  <c:v>Diagonal</c:v>
                </c:pt>
              </c:strCache>
            </c:strRef>
          </c:tx>
          <c:spPr>
            <a:solidFill>
              <a:schemeClr val="accent2"/>
            </a:solidFill>
            <a:ln>
              <a:noFill/>
            </a:ln>
            <a:effectLst/>
          </c:spPr>
          <c:invertIfNegative val="0"/>
          <c:cat>
            <c:strRef>
              <c:f>Sheet1!$A$2:$A$7</c:f>
              <c:strCache>
                <c:ptCount val="6"/>
                <c:pt idx="0">
                  <c:v>TH1</c:v>
                </c:pt>
                <c:pt idx="1">
                  <c:v>TH2</c:v>
                </c:pt>
                <c:pt idx="2">
                  <c:v>TH3</c:v>
                </c:pt>
                <c:pt idx="3">
                  <c:v>TH4</c:v>
                </c:pt>
                <c:pt idx="4">
                  <c:v>TH5</c:v>
                </c:pt>
                <c:pt idx="5">
                  <c:v>TH6</c:v>
                </c:pt>
              </c:strCache>
            </c:strRef>
          </c:cat>
          <c:val>
            <c:numRef>
              <c:f>Sheet1!$C$2:$C$7</c:f>
              <c:numCache>
                <c:formatCode>General</c:formatCode>
                <c:ptCount val="6"/>
                <c:pt idx="0">
                  <c:v>25</c:v>
                </c:pt>
                <c:pt idx="1">
                  <c:v>316</c:v>
                </c:pt>
                <c:pt idx="2">
                  <c:v>82</c:v>
                </c:pt>
                <c:pt idx="3">
                  <c:v>152</c:v>
                </c:pt>
                <c:pt idx="4">
                  <c:v>301</c:v>
                </c:pt>
                <c:pt idx="5">
                  <c:v>37</c:v>
                </c:pt>
              </c:numCache>
            </c:numRef>
          </c:val>
          <c:extLst>
            <c:ext xmlns:c16="http://schemas.microsoft.com/office/drawing/2014/chart" uri="{C3380CC4-5D6E-409C-BE32-E72D297353CC}">
              <c16:uniqueId val="{00000001-809F-4838-851A-C37D30393086}"/>
            </c:ext>
          </c:extLst>
        </c:ser>
        <c:ser>
          <c:idx val="2"/>
          <c:order val="2"/>
          <c:tx>
            <c:strRef>
              <c:f>Sheet1!$D$1</c:f>
              <c:strCache>
                <c:ptCount val="1"/>
                <c:pt idx="0">
                  <c:v>Manhattan</c:v>
                </c:pt>
              </c:strCache>
            </c:strRef>
          </c:tx>
          <c:spPr>
            <a:solidFill>
              <a:schemeClr val="accent3"/>
            </a:solidFill>
            <a:ln>
              <a:noFill/>
            </a:ln>
            <a:effectLst/>
          </c:spPr>
          <c:invertIfNegative val="0"/>
          <c:cat>
            <c:strRef>
              <c:f>Sheet1!$A$2:$A$7</c:f>
              <c:strCache>
                <c:ptCount val="6"/>
                <c:pt idx="0">
                  <c:v>TH1</c:v>
                </c:pt>
                <c:pt idx="1">
                  <c:v>TH2</c:v>
                </c:pt>
                <c:pt idx="2">
                  <c:v>TH3</c:v>
                </c:pt>
                <c:pt idx="3">
                  <c:v>TH4</c:v>
                </c:pt>
                <c:pt idx="4">
                  <c:v>TH5</c:v>
                </c:pt>
                <c:pt idx="5">
                  <c:v>TH6</c:v>
                </c:pt>
              </c:strCache>
            </c:strRef>
          </c:cat>
          <c:val>
            <c:numRef>
              <c:f>Sheet1!$D$2:$D$7</c:f>
              <c:numCache>
                <c:formatCode>General</c:formatCode>
                <c:ptCount val="6"/>
                <c:pt idx="0">
                  <c:v>42</c:v>
                </c:pt>
                <c:pt idx="1">
                  <c:v>352</c:v>
                </c:pt>
                <c:pt idx="2">
                  <c:v>97</c:v>
                </c:pt>
                <c:pt idx="3">
                  <c:v>163</c:v>
                </c:pt>
                <c:pt idx="4">
                  <c:v>369</c:v>
                </c:pt>
                <c:pt idx="5">
                  <c:v>41</c:v>
                </c:pt>
              </c:numCache>
            </c:numRef>
          </c:val>
          <c:extLst>
            <c:ext xmlns:c16="http://schemas.microsoft.com/office/drawing/2014/chart" uri="{C3380CC4-5D6E-409C-BE32-E72D297353CC}">
              <c16:uniqueId val="{00000002-809F-4838-851A-C37D30393086}"/>
            </c:ext>
          </c:extLst>
        </c:ser>
        <c:dLbls>
          <c:showLegendKey val="0"/>
          <c:showVal val="0"/>
          <c:showCatName val="0"/>
          <c:showSerName val="0"/>
          <c:showPercent val="0"/>
          <c:showBubbleSize val="0"/>
        </c:dLbls>
        <c:gapWidth val="219"/>
        <c:overlap val="-27"/>
        <c:axId val="1013531776"/>
        <c:axId val="1013519264"/>
      </c:barChart>
      <c:catAx>
        <c:axId val="1013531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519264"/>
        <c:crosses val="autoZero"/>
        <c:auto val="1"/>
        <c:lblAlgn val="ctr"/>
        <c:lblOffset val="100"/>
        <c:noMultiLvlLbl val="0"/>
      </c:catAx>
      <c:valAx>
        <c:axId val="1013519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531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Thời</a:t>
            </a:r>
            <a:r>
              <a:rPr lang="en-US" baseline="0"/>
              <a:t> gian tính toán</a:t>
            </a:r>
            <a:endParaRPr lang="en-US"/>
          </a:p>
        </c:rich>
      </c:tx>
      <c:layout>
        <c:manualLayout>
          <c:xMode val="edge"/>
          <c:yMode val="edge"/>
          <c:x val="0.4176330562846311"/>
          <c:y val="2.380952380952380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Euclide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Sheet1!$A$2:$A$7</c:f>
              <c:strCache>
                <c:ptCount val="6"/>
                <c:pt idx="0">
                  <c:v>TH1</c:v>
                </c:pt>
                <c:pt idx="1">
                  <c:v>TH2</c:v>
                </c:pt>
                <c:pt idx="2">
                  <c:v>TH3</c:v>
                </c:pt>
                <c:pt idx="3">
                  <c:v>TH4</c:v>
                </c:pt>
                <c:pt idx="4">
                  <c:v>TH5</c:v>
                </c:pt>
                <c:pt idx="5">
                  <c:v>TH6</c:v>
                </c:pt>
              </c:strCache>
            </c:strRef>
          </c:cat>
          <c:val>
            <c:numRef>
              <c:f>Sheet1!$B$2:$B$7</c:f>
              <c:numCache>
                <c:formatCode>General</c:formatCode>
                <c:ptCount val="6"/>
                <c:pt idx="0">
                  <c:v>591</c:v>
                </c:pt>
                <c:pt idx="1">
                  <c:v>441</c:v>
                </c:pt>
                <c:pt idx="2">
                  <c:v>388</c:v>
                </c:pt>
                <c:pt idx="3">
                  <c:v>132</c:v>
                </c:pt>
                <c:pt idx="4">
                  <c:v>155</c:v>
                </c:pt>
                <c:pt idx="5">
                  <c:v>184</c:v>
                </c:pt>
              </c:numCache>
            </c:numRef>
          </c:val>
          <c:smooth val="0"/>
          <c:extLst>
            <c:ext xmlns:c16="http://schemas.microsoft.com/office/drawing/2014/chart" uri="{C3380CC4-5D6E-409C-BE32-E72D297353CC}">
              <c16:uniqueId val="{00000000-1DAE-4CBD-B5F8-4C5CEB686E35}"/>
            </c:ext>
          </c:extLst>
        </c:ser>
        <c:ser>
          <c:idx val="1"/>
          <c:order val="1"/>
          <c:tx>
            <c:strRef>
              <c:f>Sheet1!$C$1</c:f>
              <c:strCache>
                <c:ptCount val="1"/>
                <c:pt idx="0">
                  <c:v>Diagonal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Sheet1!$A$2:$A$7</c:f>
              <c:strCache>
                <c:ptCount val="6"/>
                <c:pt idx="0">
                  <c:v>TH1</c:v>
                </c:pt>
                <c:pt idx="1">
                  <c:v>TH2</c:v>
                </c:pt>
                <c:pt idx="2">
                  <c:v>TH3</c:v>
                </c:pt>
                <c:pt idx="3">
                  <c:v>TH4</c:v>
                </c:pt>
                <c:pt idx="4">
                  <c:v>TH5</c:v>
                </c:pt>
                <c:pt idx="5">
                  <c:v>TH6</c:v>
                </c:pt>
              </c:strCache>
            </c:strRef>
          </c:cat>
          <c:val>
            <c:numRef>
              <c:f>Sheet1!$C$2:$C$7</c:f>
              <c:numCache>
                <c:formatCode>General</c:formatCode>
                <c:ptCount val="6"/>
                <c:pt idx="0">
                  <c:v>525</c:v>
                </c:pt>
                <c:pt idx="1">
                  <c:v>419</c:v>
                </c:pt>
                <c:pt idx="2">
                  <c:v>335</c:v>
                </c:pt>
                <c:pt idx="3">
                  <c:v>92</c:v>
                </c:pt>
                <c:pt idx="4">
                  <c:v>110</c:v>
                </c:pt>
                <c:pt idx="5">
                  <c:v>168</c:v>
                </c:pt>
              </c:numCache>
            </c:numRef>
          </c:val>
          <c:smooth val="0"/>
          <c:extLst>
            <c:ext xmlns:c16="http://schemas.microsoft.com/office/drawing/2014/chart" uri="{C3380CC4-5D6E-409C-BE32-E72D297353CC}">
              <c16:uniqueId val="{00000001-1DAE-4CBD-B5F8-4C5CEB686E35}"/>
            </c:ext>
          </c:extLst>
        </c:ser>
        <c:ser>
          <c:idx val="2"/>
          <c:order val="2"/>
          <c:tx>
            <c:strRef>
              <c:f>Sheet1!$D$1</c:f>
              <c:strCache>
                <c:ptCount val="1"/>
                <c:pt idx="0">
                  <c:v>Manhattan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Sheet1!$A$2:$A$7</c:f>
              <c:strCache>
                <c:ptCount val="6"/>
                <c:pt idx="0">
                  <c:v>TH1</c:v>
                </c:pt>
                <c:pt idx="1">
                  <c:v>TH2</c:v>
                </c:pt>
                <c:pt idx="2">
                  <c:v>TH3</c:v>
                </c:pt>
                <c:pt idx="3">
                  <c:v>TH4</c:v>
                </c:pt>
                <c:pt idx="4">
                  <c:v>TH5</c:v>
                </c:pt>
                <c:pt idx="5">
                  <c:v>TH6</c:v>
                </c:pt>
              </c:strCache>
            </c:strRef>
          </c:cat>
          <c:val>
            <c:numRef>
              <c:f>Sheet1!$D$2:$D$7</c:f>
              <c:numCache>
                <c:formatCode>General</c:formatCode>
                <c:ptCount val="6"/>
                <c:pt idx="0">
                  <c:v>585</c:v>
                </c:pt>
                <c:pt idx="1">
                  <c:v>513</c:v>
                </c:pt>
                <c:pt idx="2">
                  <c:v>414</c:v>
                </c:pt>
                <c:pt idx="3">
                  <c:v>99</c:v>
                </c:pt>
                <c:pt idx="4">
                  <c:v>160</c:v>
                </c:pt>
                <c:pt idx="5">
                  <c:v>190</c:v>
                </c:pt>
              </c:numCache>
            </c:numRef>
          </c:val>
          <c:smooth val="0"/>
          <c:extLst>
            <c:ext xmlns:c16="http://schemas.microsoft.com/office/drawing/2014/chart" uri="{C3380CC4-5D6E-409C-BE32-E72D297353CC}">
              <c16:uniqueId val="{00000002-1DAE-4CBD-B5F8-4C5CEB686E35}"/>
            </c:ext>
          </c:extLst>
        </c:ser>
        <c:dLbls>
          <c:showLegendKey val="0"/>
          <c:showVal val="0"/>
          <c:showCatName val="0"/>
          <c:showSerName val="0"/>
          <c:showPercent val="0"/>
          <c:showBubbleSize val="0"/>
        </c:dLbls>
        <c:marker val="1"/>
        <c:smooth val="0"/>
        <c:axId val="1013517632"/>
        <c:axId val="1013520352"/>
      </c:lineChart>
      <c:catAx>
        <c:axId val="101351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520352"/>
        <c:crosses val="autoZero"/>
        <c:auto val="1"/>
        <c:lblAlgn val="ctr"/>
        <c:lblOffset val="100"/>
        <c:noMultiLvlLbl val="0"/>
      </c:catAx>
      <c:valAx>
        <c:axId val="1013520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51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Kích</a:t>
            </a:r>
            <a:r>
              <a:rPr lang="en-US" baseline="0"/>
              <a:t> thước Closed Set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USC</c:v>
                </c:pt>
              </c:strCache>
            </c:strRef>
          </c:tx>
          <c:spPr>
            <a:solidFill>
              <a:schemeClr val="accent1"/>
            </a:solidFill>
            <a:ln>
              <a:noFill/>
            </a:ln>
            <a:effectLst/>
          </c:spPr>
          <c:invertIfNegative val="0"/>
          <c:cat>
            <c:strRef>
              <c:f>Sheet1!$A$2:$A$7</c:f>
              <c:strCache>
                <c:ptCount val="6"/>
                <c:pt idx="0">
                  <c:v>TH1</c:v>
                </c:pt>
                <c:pt idx="1">
                  <c:v>TH2</c:v>
                </c:pt>
                <c:pt idx="2">
                  <c:v>TH3</c:v>
                </c:pt>
                <c:pt idx="3">
                  <c:v>TH4</c:v>
                </c:pt>
                <c:pt idx="4">
                  <c:v>TH5</c:v>
                </c:pt>
                <c:pt idx="5">
                  <c:v>TH6</c:v>
                </c:pt>
              </c:strCache>
            </c:strRef>
          </c:cat>
          <c:val>
            <c:numRef>
              <c:f>Sheet1!$B$2:$B$7</c:f>
              <c:numCache>
                <c:formatCode>General</c:formatCode>
                <c:ptCount val="6"/>
                <c:pt idx="0">
                  <c:v>771</c:v>
                </c:pt>
                <c:pt idx="1">
                  <c:v>1024</c:v>
                </c:pt>
                <c:pt idx="2">
                  <c:v>956</c:v>
                </c:pt>
                <c:pt idx="3">
                  <c:v>1017</c:v>
                </c:pt>
                <c:pt idx="4">
                  <c:v>736</c:v>
                </c:pt>
                <c:pt idx="5">
                  <c:v>638</c:v>
                </c:pt>
              </c:numCache>
            </c:numRef>
          </c:val>
          <c:extLst>
            <c:ext xmlns:c16="http://schemas.microsoft.com/office/drawing/2014/chart" uri="{C3380CC4-5D6E-409C-BE32-E72D297353CC}">
              <c16:uniqueId val="{00000000-81C6-4E58-8D6E-FFE4C616A199}"/>
            </c:ext>
          </c:extLst>
        </c:ser>
        <c:ser>
          <c:idx val="1"/>
          <c:order val="1"/>
          <c:tx>
            <c:strRef>
              <c:f>Sheet1!$C$1</c:f>
              <c:strCache>
                <c:ptCount val="1"/>
                <c:pt idx="0">
                  <c:v>A*</c:v>
                </c:pt>
              </c:strCache>
            </c:strRef>
          </c:tx>
          <c:spPr>
            <a:solidFill>
              <a:schemeClr val="accent2"/>
            </a:solidFill>
            <a:ln>
              <a:noFill/>
            </a:ln>
            <a:effectLst/>
          </c:spPr>
          <c:invertIfNegative val="0"/>
          <c:cat>
            <c:strRef>
              <c:f>Sheet1!$A$2:$A$7</c:f>
              <c:strCache>
                <c:ptCount val="6"/>
                <c:pt idx="0">
                  <c:v>TH1</c:v>
                </c:pt>
                <c:pt idx="1">
                  <c:v>TH2</c:v>
                </c:pt>
                <c:pt idx="2">
                  <c:v>TH3</c:v>
                </c:pt>
                <c:pt idx="3">
                  <c:v>TH4</c:v>
                </c:pt>
                <c:pt idx="4">
                  <c:v>TH5</c:v>
                </c:pt>
                <c:pt idx="5">
                  <c:v>TH6</c:v>
                </c:pt>
              </c:strCache>
            </c:strRef>
          </c:cat>
          <c:val>
            <c:numRef>
              <c:f>Sheet1!$C$2:$C$7</c:f>
              <c:numCache>
                <c:formatCode>General</c:formatCode>
                <c:ptCount val="6"/>
                <c:pt idx="0">
                  <c:v>74</c:v>
                </c:pt>
                <c:pt idx="1">
                  <c:v>24</c:v>
                </c:pt>
                <c:pt idx="2">
                  <c:v>48</c:v>
                </c:pt>
                <c:pt idx="3">
                  <c:v>101</c:v>
                </c:pt>
                <c:pt idx="4">
                  <c:v>497</c:v>
                </c:pt>
                <c:pt idx="5">
                  <c:v>124</c:v>
                </c:pt>
              </c:numCache>
            </c:numRef>
          </c:val>
          <c:extLst>
            <c:ext xmlns:c16="http://schemas.microsoft.com/office/drawing/2014/chart" uri="{C3380CC4-5D6E-409C-BE32-E72D297353CC}">
              <c16:uniqueId val="{00000001-81C6-4E58-8D6E-FFE4C616A199}"/>
            </c:ext>
          </c:extLst>
        </c:ser>
        <c:ser>
          <c:idx val="2"/>
          <c:order val="2"/>
          <c:tx>
            <c:strRef>
              <c:f>Sheet1!$D$1</c:f>
              <c:strCache>
                <c:ptCount val="1"/>
                <c:pt idx="0">
                  <c:v>GBF</c:v>
                </c:pt>
              </c:strCache>
            </c:strRef>
          </c:tx>
          <c:spPr>
            <a:solidFill>
              <a:schemeClr val="accent3"/>
            </a:solidFill>
            <a:ln>
              <a:noFill/>
            </a:ln>
            <a:effectLst/>
          </c:spPr>
          <c:invertIfNegative val="0"/>
          <c:cat>
            <c:strRef>
              <c:f>Sheet1!$A$2:$A$7</c:f>
              <c:strCache>
                <c:ptCount val="6"/>
                <c:pt idx="0">
                  <c:v>TH1</c:v>
                </c:pt>
                <c:pt idx="1">
                  <c:v>TH2</c:v>
                </c:pt>
                <c:pt idx="2">
                  <c:v>TH3</c:v>
                </c:pt>
                <c:pt idx="3">
                  <c:v>TH4</c:v>
                </c:pt>
                <c:pt idx="4">
                  <c:v>TH5</c:v>
                </c:pt>
                <c:pt idx="5">
                  <c:v>TH6</c:v>
                </c:pt>
              </c:strCache>
            </c:strRef>
          </c:cat>
          <c:val>
            <c:numRef>
              <c:f>Sheet1!$D$2:$D$7</c:f>
              <c:numCache>
                <c:formatCode>General</c:formatCode>
                <c:ptCount val="6"/>
                <c:pt idx="0">
                  <c:v>60</c:v>
                </c:pt>
                <c:pt idx="1">
                  <c:v>24</c:v>
                </c:pt>
                <c:pt idx="2">
                  <c:v>17</c:v>
                </c:pt>
                <c:pt idx="3">
                  <c:v>59</c:v>
                </c:pt>
                <c:pt idx="4">
                  <c:v>412</c:v>
                </c:pt>
                <c:pt idx="5">
                  <c:v>62</c:v>
                </c:pt>
              </c:numCache>
            </c:numRef>
          </c:val>
          <c:extLst>
            <c:ext xmlns:c16="http://schemas.microsoft.com/office/drawing/2014/chart" uri="{C3380CC4-5D6E-409C-BE32-E72D297353CC}">
              <c16:uniqueId val="{00000002-81C6-4E58-8D6E-FFE4C616A199}"/>
            </c:ext>
          </c:extLst>
        </c:ser>
        <c:dLbls>
          <c:showLegendKey val="0"/>
          <c:showVal val="0"/>
          <c:showCatName val="0"/>
          <c:showSerName val="0"/>
          <c:showPercent val="0"/>
          <c:showBubbleSize val="0"/>
        </c:dLbls>
        <c:gapWidth val="219"/>
        <c:overlap val="-27"/>
        <c:axId val="954724400"/>
        <c:axId val="954716240"/>
      </c:barChart>
      <c:catAx>
        <c:axId val="954724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716240"/>
        <c:crosses val="autoZero"/>
        <c:auto val="1"/>
        <c:lblAlgn val="ctr"/>
        <c:lblOffset val="100"/>
        <c:noMultiLvlLbl val="0"/>
      </c:catAx>
      <c:valAx>
        <c:axId val="954716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724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Thời</a:t>
            </a:r>
            <a:r>
              <a:rPr lang="en-US" baseline="0"/>
              <a:t> gian tính toán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USC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Sheet1!$A$2:$A$7</c:f>
              <c:strCache>
                <c:ptCount val="6"/>
                <c:pt idx="0">
                  <c:v>TH1</c:v>
                </c:pt>
                <c:pt idx="1">
                  <c:v>TH2</c:v>
                </c:pt>
                <c:pt idx="2">
                  <c:v>TH3</c:v>
                </c:pt>
                <c:pt idx="3">
                  <c:v>TH4</c:v>
                </c:pt>
                <c:pt idx="4">
                  <c:v>TH5</c:v>
                </c:pt>
                <c:pt idx="5">
                  <c:v>TH6</c:v>
                </c:pt>
              </c:strCache>
            </c:strRef>
          </c:cat>
          <c:val>
            <c:numRef>
              <c:f>Sheet1!$B$2:$B$7</c:f>
              <c:numCache>
                <c:formatCode>General</c:formatCode>
                <c:ptCount val="6"/>
                <c:pt idx="0">
                  <c:v>3403</c:v>
                </c:pt>
                <c:pt idx="1">
                  <c:v>3950</c:v>
                </c:pt>
                <c:pt idx="2">
                  <c:v>2400</c:v>
                </c:pt>
                <c:pt idx="3">
                  <c:v>2053</c:v>
                </c:pt>
                <c:pt idx="4">
                  <c:v>5152</c:v>
                </c:pt>
                <c:pt idx="5">
                  <c:v>1295</c:v>
                </c:pt>
              </c:numCache>
            </c:numRef>
          </c:val>
          <c:smooth val="0"/>
          <c:extLst>
            <c:ext xmlns:c16="http://schemas.microsoft.com/office/drawing/2014/chart" uri="{C3380CC4-5D6E-409C-BE32-E72D297353CC}">
              <c16:uniqueId val="{00000000-CD30-42AF-BDB7-7F1D54393CCB}"/>
            </c:ext>
          </c:extLst>
        </c:ser>
        <c:ser>
          <c:idx val="1"/>
          <c:order val="1"/>
          <c:tx>
            <c:strRef>
              <c:f>Sheet1!$C$1</c:f>
              <c:strCache>
                <c:ptCount val="1"/>
                <c:pt idx="0">
                  <c:v>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Sheet1!$A$2:$A$7</c:f>
              <c:strCache>
                <c:ptCount val="6"/>
                <c:pt idx="0">
                  <c:v>TH1</c:v>
                </c:pt>
                <c:pt idx="1">
                  <c:v>TH2</c:v>
                </c:pt>
                <c:pt idx="2">
                  <c:v>TH3</c:v>
                </c:pt>
                <c:pt idx="3">
                  <c:v>TH4</c:v>
                </c:pt>
                <c:pt idx="4">
                  <c:v>TH5</c:v>
                </c:pt>
                <c:pt idx="5">
                  <c:v>TH6</c:v>
                </c:pt>
              </c:strCache>
            </c:strRef>
          </c:cat>
          <c:val>
            <c:numRef>
              <c:f>Sheet1!$C$2:$C$7</c:f>
              <c:numCache>
                <c:formatCode>General</c:formatCode>
                <c:ptCount val="6"/>
                <c:pt idx="0">
                  <c:v>118</c:v>
                </c:pt>
                <c:pt idx="1">
                  <c:v>252</c:v>
                </c:pt>
                <c:pt idx="2">
                  <c:v>1491</c:v>
                </c:pt>
                <c:pt idx="3">
                  <c:v>315</c:v>
                </c:pt>
                <c:pt idx="4">
                  <c:v>306</c:v>
                </c:pt>
                <c:pt idx="5">
                  <c:v>634</c:v>
                </c:pt>
              </c:numCache>
            </c:numRef>
          </c:val>
          <c:smooth val="0"/>
          <c:extLst>
            <c:ext xmlns:c16="http://schemas.microsoft.com/office/drawing/2014/chart" uri="{C3380CC4-5D6E-409C-BE32-E72D297353CC}">
              <c16:uniqueId val="{00000001-CD30-42AF-BDB7-7F1D54393CCB}"/>
            </c:ext>
          </c:extLst>
        </c:ser>
        <c:ser>
          <c:idx val="2"/>
          <c:order val="2"/>
          <c:tx>
            <c:strRef>
              <c:f>Sheet1!$D$1</c:f>
              <c:strCache>
                <c:ptCount val="1"/>
                <c:pt idx="0">
                  <c:v>GBF</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Sheet1!$A$2:$A$7</c:f>
              <c:strCache>
                <c:ptCount val="6"/>
                <c:pt idx="0">
                  <c:v>TH1</c:v>
                </c:pt>
                <c:pt idx="1">
                  <c:v>TH2</c:v>
                </c:pt>
                <c:pt idx="2">
                  <c:v>TH3</c:v>
                </c:pt>
                <c:pt idx="3">
                  <c:v>TH4</c:v>
                </c:pt>
                <c:pt idx="4">
                  <c:v>TH5</c:v>
                </c:pt>
                <c:pt idx="5">
                  <c:v>TH6</c:v>
                </c:pt>
              </c:strCache>
            </c:strRef>
          </c:cat>
          <c:val>
            <c:numRef>
              <c:f>Sheet1!$D$2:$D$7</c:f>
              <c:numCache>
                <c:formatCode>General</c:formatCode>
                <c:ptCount val="6"/>
                <c:pt idx="0">
                  <c:v>42</c:v>
                </c:pt>
                <c:pt idx="1">
                  <c:v>160</c:v>
                </c:pt>
                <c:pt idx="2">
                  <c:v>1229</c:v>
                </c:pt>
                <c:pt idx="3">
                  <c:v>151</c:v>
                </c:pt>
                <c:pt idx="4">
                  <c:v>61</c:v>
                </c:pt>
                <c:pt idx="5">
                  <c:v>627</c:v>
                </c:pt>
              </c:numCache>
            </c:numRef>
          </c:val>
          <c:smooth val="0"/>
          <c:extLst>
            <c:ext xmlns:c16="http://schemas.microsoft.com/office/drawing/2014/chart" uri="{C3380CC4-5D6E-409C-BE32-E72D297353CC}">
              <c16:uniqueId val="{00000002-CD30-42AF-BDB7-7F1D54393CCB}"/>
            </c:ext>
          </c:extLst>
        </c:ser>
        <c:dLbls>
          <c:showLegendKey val="0"/>
          <c:showVal val="0"/>
          <c:showCatName val="0"/>
          <c:showSerName val="0"/>
          <c:showPercent val="0"/>
          <c:showBubbleSize val="0"/>
        </c:dLbls>
        <c:marker val="1"/>
        <c:smooth val="0"/>
        <c:axId val="954717328"/>
        <c:axId val="954709168"/>
      </c:lineChart>
      <c:catAx>
        <c:axId val="954717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709168"/>
        <c:crosses val="autoZero"/>
        <c:auto val="1"/>
        <c:lblAlgn val="ctr"/>
        <c:lblOffset val="100"/>
        <c:noMultiLvlLbl val="0"/>
      </c:catAx>
      <c:valAx>
        <c:axId val="95470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717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Chi</a:t>
            </a:r>
            <a:r>
              <a:rPr lang="en-US" baseline="0" dirty="0"/>
              <a:t> </a:t>
            </a:r>
            <a:r>
              <a:rPr lang="en-US" baseline="0" dirty="0" err="1"/>
              <a:t>phí</a:t>
            </a:r>
            <a:r>
              <a:rPr lang="en-US" baseline="0" dirty="0"/>
              <a:t> </a:t>
            </a:r>
            <a:r>
              <a:rPr lang="en-US" baseline="0" dirty="0" err="1"/>
              <a:t>quãng</a:t>
            </a:r>
            <a:r>
              <a:rPr lang="en-US" baseline="0" dirty="0"/>
              <a:t> </a:t>
            </a:r>
            <a:r>
              <a:rPr lang="en-US" baseline="0" dirty="0" err="1"/>
              <a:t>đường</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3844832221935515E-2"/>
          <c:y val="0.11866043613707168"/>
          <c:w val="0.95836421068340905"/>
          <c:h val="0.74092403169230014"/>
        </c:manualLayout>
      </c:layout>
      <c:barChart>
        <c:barDir val="col"/>
        <c:grouping val="clustered"/>
        <c:varyColors val="0"/>
        <c:ser>
          <c:idx val="0"/>
          <c:order val="0"/>
          <c:tx>
            <c:strRef>
              <c:f>Sheet1!$B$1</c:f>
              <c:strCache>
                <c:ptCount val="1"/>
                <c:pt idx="0">
                  <c:v>USC</c:v>
                </c:pt>
              </c:strCache>
            </c:strRef>
          </c:tx>
          <c:spPr>
            <a:solidFill>
              <a:schemeClr val="accent1"/>
            </a:solidFill>
            <a:ln>
              <a:noFill/>
            </a:ln>
            <a:effectLst/>
          </c:spPr>
          <c:invertIfNegative val="0"/>
          <c:cat>
            <c:strRef>
              <c:f>Sheet1!$A$2:$A$7</c:f>
              <c:strCache>
                <c:ptCount val="6"/>
                <c:pt idx="0">
                  <c:v>TH1</c:v>
                </c:pt>
                <c:pt idx="1">
                  <c:v>TH2</c:v>
                </c:pt>
                <c:pt idx="2">
                  <c:v>TH3</c:v>
                </c:pt>
                <c:pt idx="3">
                  <c:v>TH4</c:v>
                </c:pt>
                <c:pt idx="4">
                  <c:v>TH5</c:v>
                </c:pt>
                <c:pt idx="5">
                  <c:v>TH6</c:v>
                </c:pt>
              </c:strCache>
            </c:strRef>
          </c:cat>
          <c:val>
            <c:numRef>
              <c:f>Sheet1!$B$2:$B$7</c:f>
              <c:numCache>
                <c:formatCode>General</c:formatCode>
                <c:ptCount val="6"/>
                <c:pt idx="0">
                  <c:v>44.042000000000002</c:v>
                </c:pt>
                <c:pt idx="1">
                  <c:v>47.527000000000001</c:v>
                </c:pt>
                <c:pt idx="2">
                  <c:v>46.384999999999998</c:v>
                </c:pt>
                <c:pt idx="3">
                  <c:v>45.354999999999997</c:v>
                </c:pt>
                <c:pt idx="4">
                  <c:v>58.384999999999998</c:v>
                </c:pt>
                <c:pt idx="5">
                  <c:v>45.970999999999997</c:v>
                </c:pt>
              </c:numCache>
            </c:numRef>
          </c:val>
          <c:extLst>
            <c:ext xmlns:c16="http://schemas.microsoft.com/office/drawing/2014/chart" uri="{C3380CC4-5D6E-409C-BE32-E72D297353CC}">
              <c16:uniqueId val="{00000000-0709-40D1-8A02-A1D0D8A01FC0}"/>
            </c:ext>
          </c:extLst>
        </c:ser>
        <c:ser>
          <c:idx val="1"/>
          <c:order val="1"/>
          <c:tx>
            <c:strRef>
              <c:f>Sheet1!$C$1</c:f>
              <c:strCache>
                <c:ptCount val="1"/>
                <c:pt idx="0">
                  <c:v>A*</c:v>
                </c:pt>
              </c:strCache>
            </c:strRef>
          </c:tx>
          <c:spPr>
            <a:solidFill>
              <a:schemeClr val="accent2"/>
            </a:solidFill>
            <a:ln>
              <a:noFill/>
            </a:ln>
            <a:effectLst/>
          </c:spPr>
          <c:invertIfNegative val="0"/>
          <c:cat>
            <c:strRef>
              <c:f>Sheet1!$A$2:$A$7</c:f>
              <c:strCache>
                <c:ptCount val="6"/>
                <c:pt idx="0">
                  <c:v>TH1</c:v>
                </c:pt>
                <c:pt idx="1">
                  <c:v>TH2</c:v>
                </c:pt>
                <c:pt idx="2">
                  <c:v>TH3</c:v>
                </c:pt>
                <c:pt idx="3">
                  <c:v>TH4</c:v>
                </c:pt>
                <c:pt idx="4">
                  <c:v>TH5</c:v>
                </c:pt>
                <c:pt idx="5">
                  <c:v>TH6</c:v>
                </c:pt>
              </c:strCache>
            </c:strRef>
          </c:cat>
          <c:val>
            <c:numRef>
              <c:f>Sheet1!$C$2:$C$7</c:f>
              <c:numCache>
                <c:formatCode>General</c:formatCode>
                <c:ptCount val="6"/>
                <c:pt idx="0">
                  <c:v>44.042000000000002</c:v>
                </c:pt>
                <c:pt idx="1">
                  <c:v>47.527000000000001</c:v>
                </c:pt>
                <c:pt idx="2">
                  <c:v>46.384999999999998</c:v>
                </c:pt>
                <c:pt idx="3">
                  <c:v>45.354999999999997</c:v>
                </c:pt>
                <c:pt idx="4">
                  <c:v>58.384999999999998</c:v>
                </c:pt>
                <c:pt idx="5">
                  <c:v>46.142000000000003</c:v>
                </c:pt>
              </c:numCache>
            </c:numRef>
          </c:val>
          <c:extLst>
            <c:ext xmlns:c16="http://schemas.microsoft.com/office/drawing/2014/chart" uri="{C3380CC4-5D6E-409C-BE32-E72D297353CC}">
              <c16:uniqueId val="{00000001-0709-40D1-8A02-A1D0D8A01FC0}"/>
            </c:ext>
          </c:extLst>
        </c:ser>
        <c:ser>
          <c:idx val="2"/>
          <c:order val="2"/>
          <c:tx>
            <c:strRef>
              <c:f>Sheet1!$D$1</c:f>
              <c:strCache>
                <c:ptCount val="1"/>
                <c:pt idx="0">
                  <c:v>GBF</c:v>
                </c:pt>
              </c:strCache>
            </c:strRef>
          </c:tx>
          <c:spPr>
            <a:solidFill>
              <a:schemeClr val="accent3"/>
            </a:solidFill>
            <a:ln>
              <a:noFill/>
            </a:ln>
            <a:effectLst/>
          </c:spPr>
          <c:invertIfNegative val="0"/>
          <c:cat>
            <c:strRef>
              <c:f>Sheet1!$A$2:$A$7</c:f>
              <c:strCache>
                <c:ptCount val="6"/>
                <c:pt idx="0">
                  <c:v>TH1</c:v>
                </c:pt>
                <c:pt idx="1">
                  <c:v>TH2</c:v>
                </c:pt>
                <c:pt idx="2">
                  <c:v>TH3</c:v>
                </c:pt>
                <c:pt idx="3">
                  <c:v>TH4</c:v>
                </c:pt>
                <c:pt idx="4">
                  <c:v>TH5</c:v>
                </c:pt>
                <c:pt idx="5">
                  <c:v>TH6</c:v>
                </c:pt>
              </c:strCache>
            </c:strRef>
          </c:cat>
          <c:val>
            <c:numRef>
              <c:f>Sheet1!$D$2:$D$7</c:f>
              <c:numCache>
                <c:formatCode>General</c:formatCode>
                <c:ptCount val="6"/>
                <c:pt idx="0">
                  <c:v>63.012</c:v>
                </c:pt>
                <c:pt idx="1">
                  <c:v>66.77</c:v>
                </c:pt>
                <c:pt idx="2">
                  <c:v>65.012</c:v>
                </c:pt>
                <c:pt idx="3">
                  <c:v>47.698</c:v>
                </c:pt>
                <c:pt idx="4">
                  <c:v>70.382000000000005</c:v>
                </c:pt>
                <c:pt idx="5">
                  <c:v>64.480999999999995</c:v>
                </c:pt>
              </c:numCache>
            </c:numRef>
          </c:val>
          <c:extLst>
            <c:ext xmlns:c16="http://schemas.microsoft.com/office/drawing/2014/chart" uri="{C3380CC4-5D6E-409C-BE32-E72D297353CC}">
              <c16:uniqueId val="{00000002-0709-40D1-8A02-A1D0D8A01FC0}"/>
            </c:ext>
          </c:extLst>
        </c:ser>
        <c:dLbls>
          <c:showLegendKey val="0"/>
          <c:showVal val="0"/>
          <c:showCatName val="0"/>
          <c:showSerName val="0"/>
          <c:showPercent val="0"/>
          <c:showBubbleSize val="0"/>
        </c:dLbls>
        <c:gapWidth val="219"/>
        <c:overlap val="-27"/>
        <c:axId val="-960139376"/>
        <c:axId val="-960125232"/>
      </c:barChart>
      <c:catAx>
        <c:axId val="-96013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125232"/>
        <c:crosses val="autoZero"/>
        <c:auto val="1"/>
        <c:lblAlgn val="ctr"/>
        <c:lblOffset val="100"/>
        <c:noMultiLvlLbl val="0"/>
      </c:catAx>
      <c:valAx>
        <c:axId val="-960125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139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B0CDF2-7D60-4A5D-8520-3CADA4427CC6}" type="datetimeFigureOut">
              <a:rPr lang="en-US" smtClean="0"/>
              <a:t>12/13/18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144939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0CDF2-7D60-4A5D-8520-3CADA4427CC6}"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332047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0CDF2-7D60-4A5D-8520-3CADA4427CC6}"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50515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0CDF2-7D60-4A5D-8520-3CADA4427CC6}"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353050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0CDF2-7D60-4A5D-8520-3CADA4427CC6}"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3433213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0CDF2-7D60-4A5D-8520-3CADA4427CC6}"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2079382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0CDF2-7D60-4A5D-8520-3CADA4427CC6}"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1200379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0CDF2-7D60-4A5D-8520-3CADA4427CC6}"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1111904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0CDF2-7D60-4A5D-8520-3CADA4427CC6}"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106246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0CDF2-7D60-4A5D-8520-3CADA4427CC6}"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386135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0CDF2-7D60-4A5D-8520-3CADA4427CC6}"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373145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B0CDF2-7D60-4A5D-8520-3CADA4427CC6}"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202698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B0CDF2-7D60-4A5D-8520-3CADA4427CC6}" type="datetimeFigureOut">
              <a:rPr lang="en-US" smtClean="0"/>
              <a:t>12/13/18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87123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B0CDF2-7D60-4A5D-8520-3CADA4427CC6}" type="datetimeFigureOut">
              <a:rPr lang="en-US" smtClean="0"/>
              <a:t>12/13/18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325385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0CDF2-7D60-4A5D-8520-3CADA4427CC6}" type="datetimeFigureOut">
              <a:rPr lang="en-US" smtClean="0"/>
              <a:t>12/13/18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232744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0CDF2-7D60-4A5D-8520-3CADA4427CC6}"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120393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0CDF2-7D60-4A5D-8520-3CADA4427CC6}"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96F3D-3B70-4361-8583-D7B7751EFDB1}" type="slidenum">
              <a:rPr lang="en-US" smtClean="0"/>
              <a:t>‹#›</a:t>
            </a:fld>
            <a:endParaRPr lang="en-US"/>
          </a:p>
        </p:txBody>
      </p:sp>
    </p:spTree>
    <p:extLst>
      <p:ext uri="{BB962C8B-B14F-4D97-AF65-F5344CB8AC3E}">
        <p14:creationId xmlns:p14="http://schemas.microsoft.com/office/powerpoint/2010/main" val="269920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B0CDF2-7D60-4A5D-8520-3CADA4427CC6}" type="datetimeFigureOut">
              <a:rPr lang="en-US" smtClean="0"/>
              <a:t>12/13/18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F96F3D-3B70-4361-8583-D7B7751EFDB1}" type="slidenum">
              <a:rPr lang="en-US" smtClean="0"/>
              <a:t>‹#›</a:t>
            </a:fld>
            <a:endParaRPr lang="en-US"/>
          </a:p>
        </p:txBody>
      </p:sp>
    </p:spTree>
    <p:extLst>
      <p:ext uri="{BB962C8B-B14F-4D97-AF65-F5344CB8AC3E}">
        <p14:creationId xmlns:p14="http://schemas.microsoft.com/office/powerpoint/2010/main" val="19147149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redblobgames.com/pathfinding/a-star/introduction.html" TargetMode="External"/><Relationship Id="rId2" Type="http://schemas.openxmlformats.org/officeDocument/2006/relationships/hyperlink" Target="https://en.wikipedia.org/wiki/a*_search_algorith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12532" y="2404534"/>
            <a:ext cx="7766936" cy="1646302"/>
          </a:xfrm>
        </p:spPr>
        <p:txBody>
          <a:bodyPr>
            <a:normAutofit fontScale="90000"/>
          </a:bodyPr>
          <a:lstStyle/>
          <a:p>
            <a:pPr algn="ctr"/>
            <a:r>
              <a:rPr lang="en-US" sz="6600" dirty="0">
                <a:effectLst>
                  <a:glow rad="63500">
                    <a:schemeClr val="accent3">
                      <a:satMod val="175000"/>
                      <a:alpha val="40000"/>
                    </a:schemeClr>
                  </a:glow>
                  <a:outerShdw blurRad="50800" dist="38100" dir="5400000" algn="t" rotWithShape="0">
                    <a:prstClr val="black">
                      <a:alpha val="40000"/>
                    </a:prstClr>
                  </a:outerShdw>
                </a:effectLst>
                <a:latin typeface="Roboto" panose="02000000000000000000" pitchFamily="2" charset="0"/>
              </a:rPr>
              <a:t>TRÍ TUỆ NHÂN TẠO</a:t>
            </a:r>
          </a:p>
        </p:txBody>
      </p:sp>
      <p:sp>
        <p:nvSpPr>
          <p:cNvPr id="3" name="Subtitle 2"/>
          <p:cNvSpPr>
            <a:spLocks noGrp="1"/>
          </p:cNvSpPr>
          <p:nvPr>
            <p:ph type="subTitle" idx="1"/>
          </p:nvPr>
        </p:nvSpPr>
        <p:spPr>
          <a:xfrm>
            <a:off x="2321741" y="4150678"/>
            <a:ext cx="7548518" cy="640778"/>
          </a:xfrm>
        </p:spPr>
        <p:txBody>
          <a:bodyPr>
            <a:normAutofit/>
          </a:bodyPr>
          <a:lstStyle/>
          <a:p>
            <a:pPr algn="ctr"/>
            <a:r>
              <a:rPr lang="en-US" sz="2000" dirty="0">
                <a:latin typeface="Roboto" panose="02000000000000000000" pitchFamily="2" charset="0"/>
              </a:rPr>
              <a:t>ĐỀ TÀI: BÀI TOÁN TÌM ĐƯỜNG ĐI</a:t>
            </a:r>
          </a:p>
        </p:txBody>
      </p:sp>
      <p:graphicFrame>
        <p:nvGraphicFramePr>
          <p:cNvPr id="5" name="Table 4"/>
          <p:cNvGraphicFramePr>
            <a:graphicFrameLocks noGrp="1"/>
          </p:cNvGraphicFramePr>
          <p:nvPr>
            <p:extLst>
              <p:ext uri="{D42A27DB-BD31-4B8C-83A1-F6EECF244321}">
                <p14:modId xmlns:p14="http://schemas.microsoft.com/office/powerpoint/2010/main" val="667616092"/>
              </p:ext>
            </p:extLst>
          </p:nvPr>
        </p:nvGraphicFramePr>
        <p:xfrm>
          <a:off x="3034323" y="547231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41741669"/>
                    </a:ext>
                  </a:extLst>
                </a:gridCol>
                <a:gridCol w="4064000">
                  <a:extLst>
                    <a:ext uri="{9D8B030D-6E8A-4147-A177-3AD203B41FA5}">
                      <a16:colId xmlns:a16="http://schemas.microsoft.com/office/drawing/2014/main" val="2676646212"/>
                    </a:ext>
                  </a:extLst>
                </a:gridCol>
              </a:tblGrid>
              <a:tr h="370840">
                <a:tc>
                  <a:txBody>
                    <a:bodyPr/>
                    <a:lstStyle/>
                    <a:p>
                      <a:pPr algn="r"/>
                      <a:r>
                        <a:rPr lang="en-US" b="0" dirty="0" err="1">
                          <a:solidFill>
                            <a:schemeClr val="tx1"/>
                          </a:solidFill>
                          <a:latin typeface="Roboto" panose="02000000000000000000" pitchFamily="2" charset="0"/>
                          <a:ea typeface="Roboto" panose="02000000000000000000" pitchFamily="2" charset="0"/>
                        </a:rPr>
                        <a:t>Giáo</a:t>
                      </a:r>
                      <a:r>
                        <a:rPr lang="en-US" b="0" baseline="0" dirty="0">
                          <a:solidFill>
                            <a:schemeClr val="tx1"/>
                          </a:solidFill>
                          <a:latin typeface="Roboto" panose="02000000000000000000" pitchFamily="2" charset="0"/>
                          <a:ea typeface="Roboto" panose="02000000000000000000" pitchFamily="2" charset="0"/>
                        </a:rPr>
                        <a:t> </a:t>
                      </a:r>
                      <a:r>
                        <a:rPr lang="en-US" b="0" baseline="0" dirty="0" err="1">
                          <a:solidFill>
                            <a:schemeClr val="tx1"/>
                          </a:solidFill>
                          <a:latin typeface="Roboto" panose="02000000000000000000" pitchFamily="2" charset="0"/>
                          <a:ea typeface="Roboto" panose="02000000000000000000" pitchFamily="2" charset="0"/>
                        </a:rPr>
                        <a:t>viên</a:t>
                      </a:r>
                      <a:r>
                        <a:rPr lang="en-US" b="0" baseline="0" dirty="0">
                          <a:solidFill>
                            <a:schemeClr val="tx1"/>
                          </a:solidFill>
                          <a:latin typeface="Roboto" panose="02000000000000000000" pitchFamily="2" charset="0"/>
                          <a:ea typeface="Roboto" panose="02000000000000000000" pitchFamily="2" charset="0"/>
                        </a:rPr>
                        <a:t> </a:t>
                      </a:r>
                      <a:r>
                        <a:rPr lang="en-US" b="0" baseline="0" dirty="0" err="1">
                          <a:solidFill>
                            <a:schemeClr val="tx1"/>
                          </a:solidFill>
                          <a:latin typeface="Roboto" panose="02000000000000000000" pitchFamily="2" charset="0"/>
                          <a:ea typeface="Roboto" panose="02000000000000000000" pitchFamily="2" charset="0"/>
                        </a:rPr>
                        <a:t>hướng</a:t>
                      </a:r>
                      <a:r>
                        <a:rPr lang="en-US" b="0" baseline="0" dirty="0">
                          <a:solidFill>
                            <a:schemeClr val="tx1"/>
                          </a:solidFill>
                          <a:latin typeface="Roboto" panose="02000000000000000000" pitchFamily="2" charset="0"/>
                          <a:ea typeface="Roboto" panose="02000000000000000000" pitchFamily="2" charset="0"/>
                        </a:rPr>
                        <a:t> </a:t>
                      </a:r>
                      <a:r>
                        <a:rPr lang="en-US" b="0" baseline="0" dirty="0" err="1">
                          <a:solidFill>
                            <a:schemeClr val="tx1"/>
                          </a:solidFill>
                          <a:latin typeface="Roboto" panose="02000000000000000000" pitchFamily="2" charset="0"/>
                          <a:ea typeface="Roboto" panose="02000000000000000000" pitchFamily="2" charset="0"/>
                        </a:rPr>
                        <a:t>dẫn</a:t>
                      </a:r>
                      <a:r>
                        <a:rPr lang="en-US" b="0" baseline="0" dirty="0">
                          <a:solidFill>
                            <a:schemeClr val="tx1"/>
                          </a:solidFill>
                          <a:latin typeface="Roboto" panose="02000000000000000000" pitchFamily="2" charset="0"/>
                          <a:ea typeface="Roboto" panose="02000000000000000000" pitchFamily="2" charset="0"/>
                        </a:rPr>
                        <a:t>:</a:t>
                      </a:r>
                      <a:endParaRPr lang="en-US" b="0" dirty="0">
                        <a:solidFill>
                          <a:schemeClr val="tx1"/>
                        </a:solidFill>
                        <a:latin typeface="Roboto" panose="02000000000000000000" pitchFamily="2" charset="0"/>
                        <a:ea typeface="Roboto" panose="02000000000000000000"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b="1" dirty="0" err="1">
                          <a:solidFill>
                            <a:schemeClr val="tx1"/>
                          </a:solidFill>
                          <a:latin typeface="Roboto" panose="02000000000000000000" pitchFamily="2" charset="0"/>
                          <a:ea typeface="Roboto" panose="02000000000000000000" pitchFamily="2" charset="0"/>
                        </a:rPr>
                        <a:t>ThS</a:t>
                      </a:r>
                      <a:r>
                        <a:rPr lang="en-US" b="1" dirty="0">
                          <a:solidFill>
                            <a:schemeClr val="tx1"/>
                          </a:solidFill>
                          <a:latin typeface="Roboto" panose="02000000000000000000" pitchFamily="2" charset="0"/>
                          <a:ea typeface="Roboto" panose="02000000000000000000" pitchFamily="2" charset="0"/>
                        </a:rPr>
                        <a:t>.</a:t>
                      </a:r>
                      <a:r>
                        <a:rPr lang="en-US" b="1" baseline="0" dirty="0">
                          <a:solidFill>
                            <a:schemeClr val="tx1"/>
                          </a:solidFill>
                          <a:latin typeface="Roboto" panose="02000000000000000000" pitchFamily="2" charset="0"/>
                          <a:ea typeface="Roboto" panose="02000000000000000000" pitchFamily="2" charset="0"/>
                        </a:rPr>
                        <a:t> </a:t>
                      </a:r>
                      <a:r>
                        <a:rPr lang="en-US" b="1" baseline="0" dirty="0" err="1">
                          <a:solidFill>
                            <a:schemeClr val="tx1"/>
                          </a:solidFill>
                          <a:latin typeface="Roboto" panose="02000000000000000000" pitchFamily="2" charset="0"/>
                          <a:ea typeface="Roboto" panose="02000000000000000000" pitchFamily="2" charset="0"/>
                        </a:rPr>
                        <a:t>Ngô</a:t>
                      </a:r>
                      <a:r>
                        <a:rPr lang="en-US" b="1" baseline="0" dirty="0">
                          <a:solidFill>
                            <a:schemeClr val="tx1"/>
                          </a:solidFill>
                          <a:latin typeface="Roboto" panose="02000000000000000000" pitchFamily="2" charset="0"/>
                          <a:ea typeface="Roboto" panose="02000000000000000000" pitchFamily="2" charset="0"/>
                        </a:rPr>
                        <a:t> </a:t>
                      </a:r>
                      <a:r>
                        <a:rPr lang="en-US" b="1" baseline="0" dirty="0" err="1">
                          <a:solidFill>
                            <a:schemeClr val="tx1"/>
                          </a:solidFill>
                          <a:latin typeface="Roboto" panose="02000000000000000000" pitchFamily="2" charset="0"/>
                          <a:ea typeface="Roboto" panose="02000000000000000000" pitchFamily="2" charset="0"/>
                        </a:rPr>
                        <a:t>Văn</a:t>
                      </a:r>
                      <a:r>
                        <a:rPr lang="en-US" b="1" baseline="0" dirty="0">
                          <a:solidFill>
                            <a:schemeClr val="tx1"/>
                          </a:solidFill>
                          <a:latin typeface="Roboto" panose="02000000000000000000" pitchFamily="2" charset="0"/>
                          <a:ea typeface="Roboto" panose="02000000000000000000" pitchFamily="2" charset="0"/>
                        </a:rPr>
                        <a:t> Linh</a:t>
                      </a:r>
                      <a:endParaRPr lang="en-US" b="1" dirty="0">
                        <a:solidFill>
                          <a:schemeClr val="tx1"/>
                        </a:solidFill>
                        <a:latin typeface="Roboto" panose="02000000000000000000" pitchFamily="2" charset="0"/>
                        <a:ea typeface="Roboto" panose="02000000000000000000"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6701807"/>
                  </a:ext>
                </a:extLst>
              </a:tr>
              <a:tr h="370840">
                <a:tc>
                  <a:txBody>
                    <a:bodyPr/>
                    <a:lstStyle/>
                    <a:p>
                      <a:pPr algn="r"/>
                      <a:r>
                        <a:rPr lang="en-US" b="0" dirty="0" err="1">
                          <a:solidFill>
                            <a:schemeClr val="tx1"/>
                          </a:solidFill>
                          <a:latin typeface="Roboto" panose="02000000000000000000" pitchFamily="2" charset="0"/>
                          <a:ea typeface="Roboto" panose="02000000000000000000" pitchFamily="2" charset="0"/>
                        </a:rPr>
                        <a:t>Sinh</a:t>
                      </a:r>
                      <a:r>
                        <a:rPr lang="en-US" b="0" dirty="0">
                          <a:solidFill>
                            <a:schemeClr val="tx1"/>
                          </a:solidFill>
                          <a:latin typeface="Roboto" panose="02000000000000000000" pitchFamily="2" charset="0"/>
                          <a:ea typeface="Roboto" panose="02000000000000000000" pitchFamily="2" charset="0"/>
                        </a:rPr>
                        <a:t> </a:t>
                      </a:r>
                      <a:r>
                        <a:rPr lang="en-US" b="0" dirty="0" err="1">
                          <a:solidFill>
                            <a:schemeClr val="tx1"/>
                          </a:solidFill>
                          <a:latin typeface="Roboto" panose="02000000000000000000" pitchFamily="2" charset="0"/>
                          <a:ea typeface="Roboto" panose="02000000000000000000" pitchFamily="2" charset="0"/>
                        </a:rPr>
                        <a:t>viên</a:t>
                      </a:r>
                      <a:r>
                        <a:rPr lang="en-US" b="0" baseline="0" dirty="0">
                          <a:solidFill>
                            <a:schemeClr val="tx1"/>
                          </a:solidFill>
                          <a:latin typeface="Roboto" panose="02000000000000000000" pitchFamily="2" charset="0"/>
                          <a:ea typeface="Roboto" panose="02000000000000000000" pitchFamily="2" charset="0"/>
                        </a:rPr>
                        <a:t> </a:t>
                      </a:r>
                      <a:r>
                        <a:rPr lang="en-US" b="0" baseline="0" dirty="0" err="1">
                          <a:solidFill>
                            <a:schemeClr val="tx1"/>
                          </a:solidFill>
                          <a:latin typeface="Roboto" panose="02000000000000000000" pitchFamily="2" charset="0"/>
                          <a:ea typeface="Roboto" panose="02000000000000000000" pitchFamily="2" charset="0"/>
                        </a:rPr>
                        <a:t>thực</a:t>
                      </a:r>
                      <a:r>
                        <a:rPr lang="en-US" b="0" baseline="0" dirty="0">
                          <a:solidFill>
                            <a:schemeClr val="tx1"/>
                          </a:solidFill>
                          <a:latin typeface="Roboto" panose="02000000000000000000" pitchFamily="2" charset="0"/>
                          <a:ea typeface="Roboto" panose="02000000000000000000" pitchFamily="2" charset="0"/>
                        </a:rPr>
                        <a:t> </a:t>
                      </a:r>
                      <a:r>
                        <a:rPr lang="en-US" b="0" baseline="0" dirty="0" err="1">
                          <a:solidFill>
                            <a:schemeClr val="tx1"/>
                          </a:solidFill>
                          <a:latin typeface="Roboto" panose="02000000000000000000" pitchFamily="2" charset="0"/>
                          <a:ea typeface="Roboto" panose="02000000000000000000" pitchFamily="2" charset="0"/>
                        </a:rPr>
                        <a:t>hiện</a:t>
                      </a:r>
                      <a:r>
                        <a:rPr lang="en-US" b="0" baseline="0" dirty="0">
                          <a:solidFill>
                            <a:schemeClr val="tx1"/>
                          </a:solidFill>
                          <a:latin typeface="Roboto" panose="02000000000000000000" pitchFamily="2" charset="0"/>
                          <a:ea typeface="Roboto" panose="02000000000000000000" pitchFamily="2" charset="0"/>
                        </a:rPr>
                        <a:t>:</a:t>
                      </a:r>
                      <a:endParaRPr lang="en-US" b="0" dirty="0">
                        <a:solidFill>
                          <a:schemeClr val="tx1"/>
                        </a:solidFill>
                        <a:latin typeface="Roboto" panose="02000000000000000000" pitchFamily="2" charset="0"/>
                        <a:ea typeface="Roboto" panose="02000000000000000000" pitchFamily="2"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b="1" dirty="0">
                          <a:solidFill>
                            <a:schemeClr val="tx1"/>
                          </a:solidFill>
                          <a:latin typeface="Roboto" panose="02000000000000000000" pitchFamily="2" charset="0"/>
                          <a:ea typeface="Roboto" panose="02000000000000000000" pitchFamily="2" charset="0"/>
                        </a:rPr>
                        <a:t>Nhóm</a:t>
                      </a:r>
                      <a:r>
                        <a:rPr lang="en-US" b="1" baseline="0" dirty="0">
                          <a:solidFill>
                            <a:schemeClr val="tx1"/>
                          </a:solidFill>
                          <a:latin typeface="Roboto" panose="02000000000000000000" pitchFamily="2" charset="0"/>
                          <a:ea typeface="Roboto" panose="02000000000000000000" pitchFamily="2" charset="0"/>
                        </a:rPr>
                        <a:t> 8</a:t>
                      </a:r>
                      <a:endParaRPr lang="en-US" b="1" dirty="0">
                        <a:solidFill>
                          <a:schemeClr val="tx1"/>
                        </a:solidFill>
                        <a:latin typeface="Roboto" panose="02000000000000000000" pitchFamily="2" charset="0"/>
                        <a:ea typeface="Roboto" panose="02000000000000000000" pitchFamily="2"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811356"/>
                  </a:ext>
                </a:extLst>
              </a:tr>
            </a:tbl>
          </a:graphicData>
        </a:graphic>
      </p:graphicFrame>
    </p:spTree>
    <p:extLst>
      <p:ext uri="{BB962C8B-B14F-4D97-AF65-F5344CB8AC3E}">
        <p14:creationId xmlns:p14="http://schemas.microsoft.com/office/powerpoint/2010/main" val="152552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1461" y="179390"/>
            <a:ext cx="10018713" cy="1752599"/>
          </a:xfrm>
        </p:spPr>
        <p:txBody>
          <a:bodyPr/>
          <a:lstStyle/>
          <a:p>
            <a:r>
              <a:rPr lang="en-US" dirty="0" err="1">
                <a:latin typeface="Roboto" panose="02000000000000000000" pitchFamily="2" charset="0"/>
                <a:ea typeface="Roboto" panose="02000000000000000000" pitchFamily="2" charset="0"/>
              </a:rPr>
              <a:t>Các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hàm</a:t>
            </a:r>
            <a:r>
              <a:rPr lang="en-US" dirty="0">
                <a:latin typeface="Roboto" panose="02000000000000000000" pitchFamily="2" charset="0"/>
                <a:ea typeface="Roboto" panose="02000000000000000000" pitchFamily="2" charset="0"/>
              </a:rPr>
              <a:t> heuristic</a:t>
            </a:r>
          </a:p>
        </p:txBody>
      </p:sp>
      <p:sp>
        <p:nvSpPr>
          <p:cNvPr id="3" name="Content Placeholder 2"/>
          <p:cNvSpPr>
            <a:spLocks noGrp="1"/>
          </p:cNvSpPr>
          <p:nvPr>
            <p:ph idx="1"/>
          </p:nvPr>
        </p:nvSpPr>
        <p:spPr>
          <a:xfrm>
            <a:off x="2634476" y="1931989"/>
            <a:ext cx="7832682" cy="3880773"/>
          </a:xfrm>
        </p:spPr>
        <p:txBody>
          <a:bodyPr>
            <a:normAutofit/>
          </a:bodyPr>
          <a:lstStyle/>
          <a:p>
            <a:pPr lvl="0"/>
            <a:r>
              <a:rPr lang="en-US" sz="2200" dirty="0" err="1">
                <a:latin typeface="Roboto" panose="02000000000000000000" pitchFamily="2" charset="0"/>
                <a:ea typeface="Roboto" panose="02000000000000000000" pitchFamily="2" charset="0"/>
              </a:rPr>
              <a:t>Trong</a:t>
            </a:r>
            <a:r>
              <a:rPr lang="en-US" sz="2200" dirty="0">
                <a:latin typeface="Roboto" panose="02000000000000000000" pitchFamily="2" charset="0"/>
                <a:ea typeface="Roboto" panose="02000000000000000000" pitchFamily="2" charset="0"/>
              </a:rPr>
              <a:t> ô </a:t>
            </a:r>
            <a:r>
              <a:rPr lang="en-US" sz="2200" dirty="0" err="1">
                <a:latin typeface="Roboto" panose="02000000000000000000" pitchFamily="2" charset="0"/>
                <a:ea typeface="Roboto" panose="02000000000000000000" pitchFamily="2" charset="0"/>
              </a:rPr>
              <a:t>lưới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vuông</a:t>
            </a:r>
            <a:r>
              <a:rPr lang="en-US" sz="2200" dirty="0">
                <a:latin typeface="Roboto" panose="02000000000000000000" pitchFamily="2" charset="0"/>
                <a:ea typeface="Roboto" panose="02000000000000000000" pitchFamily="2" charset="0"/>
              </a:rPr>
              <a:t> chỉ </a:t>
            </a:r>
            <a:r>
              <a:rPr lang="en-US" sz="2200" dirty="0" err="1">
                <a:latin typeface="Roboto" panose="02000000000000000000" pitchFamily="2" charset="0"/>
                <a:ea typeface="Roboto" panose="02000000000000000000" pitchFamily="2" charset="0"/>
              </a:rPr>
              <a:t>cho</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phép</a:t>
            </a:r>
            <a:r>
              <a:rPr lang="en-US" sz="2200" dirty="0">
                <a:latin typeface="Roboto" panose="02000000000000000000" pitchFamily="2" charset="0"/>
                <a:ea typeface="Roboto" panose="02000000000000000000" pitchFamily="2" charset="0"/>
              </a:rPr>
              <a:t> 4 </a:t>
            </a:r>
            <a:r>
              <a:rPr lang="en-US" sz="2200" dirty="0" err="1">
                <a:latin typeface="Roboto" panose="02000000000000000000" pitchFamily="2" charset="0"/>
                <a:ea typeface="Roboto" panose="02000000000000000000" pitchFamily="2" charset="0"/>
              </a:rPr>
              <a:t>hướng</a:t>
            </a:r>
            <a:r>
              <a:rPr lang="en-US" sz="2200" dirty="0">
                <a:latin typeface="Roboto" panose="02000000000000000000" pitchFamily="2" charset="0"/>
                <a:ea typeface="Roboto" panose="02000000000000000000" pitchFamily="2" charset="0"/>
              </a:rPr>
              <a:t> di </a:t>
            </a:r>
            <a:r>
              <a:rPr lang="en-US" sz="2200" dirty="0" err="1">
                <a:latin typeface="Roboto" panose="02000000000000000000" pitchFamily="2" charset="0"/>
                <a:ea typeface="Roboto" panose="02000000000000000000" pitchFamily="2" charset="0"/>
              </a:rPr>
              <a:t>chuyển</a:t>
            </a:r>
            <a:r>
              <a:rPr lang="en-US" sz="2200" dirty="0">
                <a:latin typeface="Roboto" panose="02000000000000000000" pitchFamily="2" charset="0"/>
                <a:ea typeface="Roboto" panose="02000000000000000000" pitchFamily="2" charset="0"/>
              </a:rPr>
              <a:t>, </a:t>
            </a:r>
          </a:p>
          <a:p>
            <a:pPr marL="0" lvl="0" indent="0">
              <a:buNone/>
            </a:pP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sử</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dụng</a:t>
            </a:r>
            <a:r>
              <a:rPr lang="en-US" sz="2200" dirty="0">
                <a:latin typeface="Roboto" panose="02000000000000000000" pitchFamily="2" charset="0"/>
                <a:ea typeface="Roboto" panose="02000000000000000000" pitchFamily="2" charset="0"/>
              </a:rPr>
              <a:t> </a:t>
            </a:r>
            <a:r>
              <a:rPr lang="en-US" sz="2200" b="1" i="1" dirty="0">
                <a:latin typeface="Roboto" panose="02000000000000000000" pitchFamily="2" charset="0"/>
                <a:ea typeface="Roboto" panose="02000000000000000000" pitchFamily="2" charset="0"/>
              </a:rPr>
              <a:t>Manhattan distance (L1).</a:t>
            </a:r>
          </a:p>
          <a:p>
            <a:pPr lvl="0"/>
            <a:r>
              <a:rPr lang="en-US" sz="2200" dirty="0" err="1">
                <a:latin typeface="Roboto" panose="02000000000000000000" pitchFamily="2" charset="0"/>
                <a:ea typeface="Roboto" panose="02000000000000000000" pitchFamily="2" charset="0"/>
              </a:rPr>
              <a:t>Trong</a:t>
            </a:r>
            <a:r>
              <a:rPr lang="en-US" sz="2200" dirty="0">
                <a:latin typeface="Roboto" panose="02000000000000000000" pitchFamily="2" charset="0"/>
                <a:ea typeface="Roboto" panose="02000000000000000000" pitchFamily="2" charset="0"/>
              </a:rPr>
              <a:t> ô </a:t>
            </a:r>
            <a:r>
              <a:rPr lang="en-US" sz="2200" dirty="0" err="1">
                <a:latin typeface="Roboto" panose="02000000000000000000" pitchFamily="2" charset="0"/>
                <a:ea typeface="Roboto" panose="02000000000000000000" pitchFamily="2" charset="0"/>
              </a:rPr>
              <a:t>lưới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vuông</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cho</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phép</a:t>
            </a:r>
            <a:r>
              <a:rPr lang="en-US" sz="2200" dirty="0">
                <a:latin typeface="Roboto" panose="02000000000000000000" pitchFamily="2" charset="0"/>
                <a:ea typeface="Roboto" panose="02000000000000000000" pitchFamily="2" charset="0"/>
              </a:rPr>
              <a:t> 8 </a:t>
            </a:r>
            <a:r>
              <a:rPr lang="en-US" sz="2200" dirty="0" err="1">
                <a:latin typeface="Roboto" panose="02000000000000000000" pitchFamily="2" charset="0"/>
                <a:ea typeface="Roboto" panose="02000000000000000000" pitchFamily="2" charset="0"/>
              </a:rPr>
              <a:t>hướng</a:t>
            </a:r>
            <a:r>
              <a:rPr lang="en-US" sz="2200" dirty="0">
                <a:latin typeface="Roboto" panose="02000000000000000000" pitchFamily="2" charset="0"/>
                <a:ea typeface="Roboto" panose="02000000000000000000" pitchFamily="2" charset="0"/>
              </a:rPr>
              <a:t> di </a:t>
            </a:r>
            <a:r>
              <a:rPr lang="en-US" sz="2200" dirty="0" err="1">
                <a:latin typeface="Roboto" panose="02000000000000000000" pitchFamily="2" charset="0"/>
                <a:ea typeface="Roboto" panose="02000000000000000000" pitchFamily="2" charset="0"/>
              </a:rPr>
              <a:t>chuyển</a:t>
            </a:r>
            <a:r>
              <a:rPr lang="en-US" sz="2200" dirty="0">
                <a:latin typeface="Roboto" panose="02000000000000000000" pitchFamily="2" charset="0"/>
                <a:ea typeface="Roboto" panose="02000000000000000000" pitchFamily="2" charset="0"/>
              </a:rPr>
              <a:t>, </a:t>
            </a:r>
          </a:p>
          <a:p>
            <a:pPr marL="457200" lvl="1" indent="0">
              <a:buNone/>
            </a:pPr>
            <a:r>
              <a:rPr lang="en-US" sz="2200" dirty="0" err="1">
                <a:latin typeface="Roboto" panose="02000000000000000000" pitchFamily="2" charset="0"/>
                <a:ea typeface="Roboto" panose="02000000000000000000" pitchFamily="2" charset="0"/>
              </a:rPr>
              <a:t>sử</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dụng</a:t>
            </a:r>
            <a:r>
              <a:rPr lang="en-US" sz="2200" dirty="0">
                <a:latin typeface="Roboto" panose="02000000000000000000" pitchFamily="2" charset="0"/>
                <a:ea typeface="Roboto" panose="02000000000000000000" pitchFamily="2" charset="0"/>
              </a:rPr>
              <a:t> </a:t>
            </a:r>
            <a:r>
              <a:rPr lang="en-US" sz="2200" b="1" i="1" dirty="0">
                <a:latin typeface="Roboto" panose="02000000000000000000" pitchFamily="2" charset="0"/>
                <a:ea typeface="Roboto" panose="02000000000000000000" pitchFamily="2" charset="0"/>
              </a:rPr>
              <a:t>Diagonal distance (L∞).</a:t>
            </a:r>
          </a:p>
          <a:p>
            <a:pPr lvl="0"/>
            <a:r>
              <a:rPr lang="en-US" sz="2200" dirty="0" err="1">
                <a:latin typeface="Roboto" panose="02000000000000000000" pitchFamily="2" charset="0"/>
                <a:ea typeface="Roboto" panose="02000000000000000000" pitchFamily="2" charset="0"/>
              </a:rPr>
              <a:t>Trong</a:t>
            </a:r>
            <a:r>
              <a:rPr lang="en-US" sz="2200" dirty="0">
                <a:latin typeface="Roboto" panose="02000000000000000000" pitchFamily="2" charset="0"/>
                <a:ea typeface="Roboto" panose="02000000000000000000" pitchFamily="2" charset="0"/>
              </a:rPr>
              <a:t> ô </a:t>
            </a:r>
            <a:r>
              <a:rPr lang="en-US" sz="2200" dirty="0" err="1">
                <a:latin typeface="Roboto" panose="02000000000000000000" pitchFamily="2" charset="0"/>
                <a:ea typeface="Roboto" panose="02000000000000000000" pitchFamily="2" charset="0"/>
              </a:rPr>
              <a:t>lưới</a:t>
            </a:r>
            <a:r>
              <a:rPr lang="en-US" sz="2200" dirty="0">
                <a:latin typeface="Roboto" panose="02000000000000000000" pitchFamily="2" charset="0"/>
                <a:ea typeface="Roboto" panose="02000000000000000000" pitchFamily="2" charset="0"/>
              </a:rPr>
              <a:t> mà </a:t>
            </a:r>
            <a:r>
              <a:rPr lang="en-US" sz="2200" dirty="0" err="1">
                <a:latin typeface="Roboto" panose="02000000000000000000" pitchFamily="2" charset="0"/>
                <a:ea typeface="Roboto" panose="02000000000000000000" pitchFamily="2" charset="0"/>
              </a:rPr>
              <a:t>cho</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phép</a:t>
            </a:r>
            <a:r>
              <a:rPr lang="en-US" sz="2200" dirty="0">
                <a:latin typeface="Roboto" panose="02000000000000000000" pitchFamily="2" charset="0"/>
                <a:ea typeface="Roboto" panose="02000000000000000000" pitchFamily="2" charset="0"/>
              </a:rPr>
              <a:t> di </a:t>
            </a:r>
            <a:r>
              <a:rPr lang="en-US" sz="2200" dirty="0" err="1">
                <a:latin typeface="Roboto" panose="02000000000000000000" pitchFamily="2" charset="0"/>
                <a:ea typeface="Roboto" panose="02000000000000000000" pitchFamily="2" charset="0"/>
              </a:rPr>
              <a:t>chuyển</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đến</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bất</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kì</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hướng</a:t>
            </a:r>
            <a:r>
              <a:rPr lang="en-US" sz="2200" dirty="0">
                <a:latin typeface="Roboto" panose="02000000000000000000" pitchFamily="2" charset="0"/>
                <a:ea typeface="Roboto" panose="02000000000000000000" pitchFamily="2" charset="0"/>
              </a:rPr>
              <a:t> nào, </a:t>
            </a:r>
            <a:r>
              <a:rPr lang="en-US" sz="2200" dirty="0" err="1">
                <a:latin typeface="Roboto" panose="02000000000000000000" pitchFamily="2" charset="0"/>
                <a:ea typeface="Roboto" panose="02000000000000000000" pitchFamily="2" charset="0"/>
              </a:rPr>
              <a:t>sử</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dụng</a:t>
            </a:r>
            <a:r>
              <a:rPr lang="en-US" sz="2200" dirty="0">
                <a:latin typeface="Roboto" panose="02000000000000000000" pitchFamily="2" charset="0"/>
                <a:ea typeface="Roboto" panose="02000000000000000000" pitchFamily="2" charset="0"/>
              </a:rPr>
              <a:t> </a:t>
            </a:r>
            <a:r>
              <a:rPr lang="en-US" sz="2200" b="1" i="1" dirty="0">
                <a:latin typeface="Roboto" panose="02000000000000000000" pitchFamily="2" charset="0"/>
                <a:ea typeface="Roboto" panose="02000000000000000000" pitchFamily="2" charset="0"/>
              </a:rPr>
              <a:t>Euclidean distance (L2).</a:t>
            </a:r>
          </a:p>
        </p:txBody>
      </p:sp>
    </p:spTree>
    <p:extLst>
      <p:ext uri="{BB962C8B-B14F-4D97-AF65-F5344CB8AC3E}">
        <p14:creationId xmlns:p14="http://schemas.microsoft.com/office/powerpoint/2010/main" val="182058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1081548"/>
            <a:ext cx="3333495" cy="1504335"/>
          </a:xfrm>
        </p:spPr>
        <p:txBody>
          <a:bodyPr>
            <a:normAutofit/>
          </a:bodyPr>
          <a:lstStyle/>
          <a:p>
            <a:r>
              <a:rPr lang="en-US" sz="2400">
                <a:latin typeface="Roboto" panose="02000000000000000000" pitchFamily="2" charset="0"/>
                <a:ea typeface="Roboto" panose="02000000000000000000" pitchFamily="2" charset="0"/>
              </a:rPr>
              <a:t>Mô tả thuật toán UCS</a:t>
            </a:r>
          </a:p>
        </p:txBody>
      </p:sp>
      <p:sp>
        <p:nvSpPr>
          <p:cNvPr id="3" name="Content Placeholder 2"/>
          <p:cNvSpPr>
            <a:spLocks noGrp="1"/>
          </p:cNvSpPr>
          <p:nvPr>
            <p:ph idx="1"/>
          </p:nvPr>
        </p:nvSpPr>
        <p:spPr>
          <a:xfrm>
            <a:off x="1484311" y="2306780"/>
            <a:ext cx="3333496" cy="3595256"/>
          </a:xfrm>
        </p:spPr>
        <p:txBody>
          <a:bodyPr anchor="t">
            <a:normAutofit/>
          </a:bodyPr>
          <a:lstStyle/>
          <a:p>
            <a:pPr>
              <a:lnSpc>
                <a:spcPct val="90000"/>
              </a:lnSpc>
            </a:pPr>
            <a:r>
              <a:rPr lang="en-US" sz="1400" dirty="0" err="1">
                <a:latin typeface="Roboto" panose="02000000000000000000" pitchFamily="2" charset="0"/>
                <a:ea typeface="Roboto" panose="02000000000000000000" pitchFamily="2" charset="0"/>
              </a:rPr>
              <a:t>Tại</a:t>
            </a:r>
            <a:r>
              <a:rPr lang="en-US" sz="1400" dirty="0">
                <a:latin typeface="Roboto" panose="02000000000000000000" pitchFamily="2" charset="0"/>
                <a:ea typeface="Roboto" panose="02000000000000000000" pitchFamily="2" charset="0"/>
              </a:rPr>
              <a:t> n </a:t>
            </a:r>
            <a:r>
              <a:rPr lang="en-US" sz="1400" dirty="0" err="1">
                <a:latin typeface="Roboto" panose="02000000000000000000" pitchFamily="2" charset="0"/>
                <a:ea typeface="Roboto" panose="02000000000000000000" pitchFamily="2" charset="0"/>
              </a:rPr>
              <a:t>có</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hàm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đánh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giá</a:t>
            </a:r>
            <a:r>
              <a:rPr lang="en-US" sz="1400" dirty="0">
                <a:latin typeface="Roboto" panose="02000000000000000000" pitchFamily="2" charset="0"/>
                <a:ea typeface="Roboto" panose="02000000000000000000" pitchFamily="2" charset="0"/>
              </a:rPr>
              <a:t>: </a:t>
            </a:r>
            <a:r>
              <a:rPr lang="en-US" sz="1400" b="1" i="1" dirty="0">
                <a:latin typeface="Roboto" panose="02000000000000000000" pitchFamily="2" charset="0"/>
                <a:ea typeface="Roboto" panose="02000000000000000000" pitchFamily="2" charset="0"/>
              </a:rPr>
              <a:t>f(n) = g(n) </a:t>
            </a:r>
          </a:p>
          <a:p>
            <a:pPr lvl="1">
              <a:lnSpc>
                <a:spcPct val="90000"/>
              </a:lnSpc>
            </a:pPr>
            <a:r>
              <a:rPr lang="en-US" sz="1400" b="1" dirty="0">
                <a:latin typeface="Roboto" panose="02000000000000000000" pitchFamily="2" charset="0"/>
                <a:ea typeface="Roboto" panose="02000000000000000000" pitchFamily="2" charset="0"/>
              </a:rPr>
              <a:t>g(n)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là</a:t>
            </a:r>
            <a:r>
              <a:rPr lang="en-US" sz="1400" dirty="0">
                <a:latin typeface="Roboto" panose="02000000000000000000" pitchFamily="2" charset="0"/>
                <a:ea typeface="Roboto" panose="02000000000000000000" pitchFamily="2" charset="0"/>
              </a:rPr>
              <a:t> chi </a:t>
            </a:r>
            <a:r>
              <a:rPr lang="en-US" sz="1400" dirty="0" err="1">
                <a:latin typeface="Roboto" panose="02000000000000000000" pitchFamily="2" charset="0"/>
                <a:ea typeface="Roboto" panose="02000000000000000000" pitchFamily="2" charset="0"/>
              </a:rPr>
              <a:t>phí</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từ</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nút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gốc</a:t>
            </a:r>
            <a:r>
              <a:rPr lang="en-US" sz="1400" dirty="0">
                <a:latin typeface="Roboto" panose="02000000000000000000" pitchFamily="2" charset="0"/>
                <a:ea typeface="Roboto" panose="02000000000000000000" pitchFamily="2" charset="0"/>
              </a:rPr>
              <a:t> n0 </a:t>
            </a:r>
            <a:r>
              <a:rPr lang="en-US" sz="1400" dirty="0" err="1">
                <a:latin typeface="Roboto" panose="02000000000000000000" pitchFamily="2" charset="0"/>
                <a:ea typeface="Roboto" panose="02000000000000000000" pitchFamily="2" charset="0"/>
              </a:rPr>
              <a:t>tới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nút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hiện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tại</a:t>
            </a:r>
            <a:r>
              <a:rPr lang="en-US" sz="1400" dirty="0">
                <a:latin typeface="Roboto" panose="02000000000000000000" pitchFamily="2" charset="0"/>
                <a:ea typeface="Roboto" panose="02000000000000000000" pitchFamily="2" charset="0"/>
              </a:rPr>
              <a:t> n</a:t>
            </a:r>
          </a:p>
          <a:p>
            <a:pPr lvl="1">
              <a:lnSpc>
                <a:spcPct val="90000"/>
              </a:lnSpc>
            </a:pPr>
            <a:r>
              <a:rPr lang="en-US" sz="1400" b="1" dirty="0">
                <a:latin typeface="Roboto" panose="02000000000000000000" pitchFamily="2" charset="0"/>
                <a:ea typeface="Roboto" panose="02000000000000000000" pitchFamily="2" charset="0"/>
              </a:rPr>
              <a:t>f(n)</a:t>
            </a:r>
            <a:r>
              <a:rPr lang="en-US" sz="1400" dirty="0">
                <a:latin typeface="Roboto" panose="02000000000000000000" pitchFamily="2" charset="0"/>
                <a:ea typeface="Roboto" panose="02000000000000000000" pitchFamily="2" charset="0"/>
              </a:rPr>
              <a:t> chi </a:t>
            </a:r>
            <a:r>
              <a:rPr lang="en-US" sz="1400" dirty="0" err="1">
                <a:latin typeface="Roboto" panose="02000000000000000000" pitchFamily="2" charset="0"/>
                <a:ea typeface="Roboto" panose="02000000000000000000" pitchFamily="2" charset="0"/>
              </a:rPr>
              <a:t>phí</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tổng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thể</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ước</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lượng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đường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đi</a:t>
            </a:r>
            <a:r>
              <a:rPr lang="en-US" sz="1400" dirty="0">
                <a:latin typeface="Roboto" panose="02000000000000000000" pitchFamily="2" charset="0"/>
                <a:ea typeface="Roboto" panose="02000000000000000000" pitchFamily="2" charset="0"/>
              </a:rPr>
              <a:t> qua </a:t>
            </a:r>
            <a:r>
              <a:rPr lang="en-US" sz="1400" dirty="0" err="1">
                <a:latin typeface="Roboto" panose="02000000000000000000" pitchFamily="2" charset="0"/>
                <a:ea typeface="Roboto" panose="02000000000000000000" pitchFamily="2" charset="0"/>
              </a:rPr>
              <a:t>nút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hiện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tại</a:t>
            </a:r>
            <a:r>
              <a:rPr lang="en-US" sz="1400" dirty="0">
                <a:latin typeface="Roboto" panose="02000000000000000000" pitchFamily="2" charset="0"/>
                <a:ea typeface="Roboto" panose="02000000000000000000" pitchFamily="2" charset="0"/>
              </a:rPr>
              <a:t> n </a:t>
            </a:r>
            <a:r>
              <a:rPr lang="en-US" sz="1400" dirty="0" err="1">
                <a:latin typeface="Roboto" panose="02000000000000000000" pitchFamily="2" charset="0"/>
                <a:ea typeface="Roboto" panose="02000000000000000000" pitchFamily="2" charset="0"/>
              </a:rPr>
              <a:t>đến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đích</a:t>
            </a:r>
            <a:endParaRPr lang="en-US" sz="1400" dirty="0">
              <a:latin typeface="Roboto" panose="02000000000000000000" pitchFamily="2" charset="0"/>
              <a:ea typeface="Roboto" panose="02000000000000000000" pitchFamily="2" charset="0"/>
            </a:endParaRPr>
          </a:p>
          <a:p>
            <a:pPr>
              <a:lnSpc>
                <a:spcPct val="90000"/>
              </a:lnSpc>
            </a:pPr>
            <a:r>
              <a:rPr lang="en-US" sz="1400" dirty="0">
                <a:latin typeface="Roboto" panose="02000000000000000000" pitchFamily="2" charset="0"/>
                <a:ea typeface="Roboto" panose="02000000000000000000" pitchFamily="2" charset="0"/>
              </a:rPr>
              <a:t>UCS </a:t>
            </a:r>
            <a:r>
              <a:rPr lang="en-US" sz="1400" dirty="0" err="1">
                <a:latin typeface="Roboto" panose="02000000000000000000" pitchFamily="2" charset="0"/>
                <a:ea typeface="Roboto" panose="02000000000000000000" pitchFamily="2" charset="0"/>
              </a:rPr>
              <a:t>có</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tính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hoàn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chỉnh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tính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tối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ưu</a:t>
            </a:r>
            <a:r>
              <a:rPr lang="en-US" sz="1400" dirty="0">
                <a:latin typeface="Roboto" panose="02000000000000000000" pitchFamily="2" charset="0"/>
                <a:ea typeface="Roboto" panose="02000000000000000000" pitchFamily="2" charset="0"/>
              </a:rPr>
              <a:t>.</a:t>
            </a:r>
          </a:p>
          <a:p>
            <a:pPr lvl="1">
              <a:lnSpc>
                <a:spcPct val="90000"/>
              </a:lnSpc>
            </a:pPr>
            <a:r>
              <a:rPr lang="en-US" sz="1400" dirty="0" err="1">
                <a:latin typeface="Roboto" panose="02000000000000000000"/>
                <a:ea typeface="Roboto" panose="02000000000000000000" pitchFamily="2" charset="0"/>
              </a:rPr>
              <a:t>Độ</a:t>
            </a:r>
            <a:r>
              <a:rPr lang="en-US" sz="1400" dirty="0">
                <a:latin typeface="Roboto" panose="02000000000000000000"/>
                <a:ea typeface="Roboto" panose="02000000000000000000" pitchFamily="2" charset="0"/>
              </a:rPr>
              <a:t> </a:t>
            </a:r>
            <a:r>
              <a:rPr lang="en-US" sz="1400" dirty="0" err="1">
                <a:latin typeface="Roboto" panose="02000000000000000000"/>
                <a:ea typeface="Roboto" panose="02000000000000000000" pitchFamily="2" charset="0"/>
              </a:rPr>
              <a:t>phức</a:t>
            </a:r>
            <a:r>
              <a:rPr lang="en-US" sz="1400" dirty="0">
                <a:latin typeface="Roboto" panose="02000000000000000000"/>
                <a:ea typeface="Roboto" panose="02000000000000000000" pitchFamily="2" charset="0"/>
              </a:rPr>
              <a:t> </a:t>
            </a:r>
            <a:r>
              <a:rPr lang="en-US" sz="1400" dirty="0" err="1">
                <a:latin typeface="Roboto" panose="02000000000000000000"/>
                <a:ea typeface="Roboto" panose="02000000000000000000" pitchFamily="2" charset="0"/>
              </a:rPr>
              <a:t>tạp</a:t>
            </a:r>
            <a:r>
              <a:rPr lang="en-US" sz="1400" dirty="0">
                <a:latin typeface="Roboto" panose="02000000000000000000"/>
                <a:ea typeface="Roboto" panose="02000000000000000000" pitchFamily="2" charset="0"/>
              </a:rPr>
              <a:t> </a:t>
            </a:r>
            <a:r>
              <a:rPr lang="en-US" sz="1400" dirty="0" err="1">
                <a:latin typeface="Roboto" panose="02000000000000000000"/>
                <a:ea typeface="Roboto" panose="02000000000000000000" pitchFamily="2" charset="0"/>
              </a:rPr>
              <a:t>thời</a:t>
            </a:r>
            <a:r>
              <a:rPr lang="en-US" sz="1400" dirty="0">
                <a:latin typeface="Roboto" panose="02000000000000000000"/>
                <a:ea typeface="Roboto" panose="02000000000000000000" pitchFamily="2" charset="0"/>
              </a:rPr>
              <a:t> </a:t>
            </a:r>
            <a:r>
              <a:rPr lang="en-US" sz="1400" dirty="0" err="1">
                <a:latin typeface="Roboto" panose="02000000000000000000"/>
                <a:ea typeface="Roboto" panose="02000000000000000000" pitchFamily="2" charset="0"/>
              </a:rPr>
              <a:t>gian</a:t>
            </a:r>
            <a:r>
              <a:rPr lang="en-US" sz="1400" dirty="0">
                <a:latin typeface="Roboto" panose="02000000000000000000"/>
                <a:ea typeface="Roboto" panose="02000000000000000000" pitchFamily="2" charset="0"/>
              </a:rPr>
              <a:t>: </a:t>
            </a:r>
            <a:r>
              <a:rPr lang="en-US" sz="1400" dirty="0" err="1">
                <a:latin typeface="Roboto" panose="02000000000000000000"/>
              </a:rPr>
              <a:t>Phụ</a:t>
            </a:r>
            <a:r>
              <a:rPr lang="en-US" sz="1400" dirty="0">
                <a:latin typeface="Roboto" panose="02000000000000000000"/>
              </a:rPr>
              <a:t> </a:t>
            </a:r>
            <a:r>
              <a:rPr lang="en-US" sz="1400" dirty="0" err="1">
                <a:latin typeface="Roboto" panose="02000000000000000000"/>
              </a:rPr>
              <a:t>thuộc</a:t>
            </a:r>
            <a:r>
              <a:rPr lang="en-US" sz="1400" dirty="0">
                <a:latin typeface="Roboto" panose="02000000000000000000"/>
              </a:rPr>
              <a:t> </a:t>
            </a:r>
            <a:r>
              <a:rPr lang="en-US" sz="1400" dirty="0" err="1">
                <a:latin typeface="Roboto" panose="02000000000000000000"/>
              </a:rPr>
              <a:t>vào</a:t>
            </a:r>
            <a:r>
              <a:rPr lang="en-US" sz="1400" dirty="0">
                <a:latin typeface="Roboto" panose="02000000000000000000"/>
              </a:rPr>
              <a:t> </a:t>
            </a:r>
            <a:r>
              <a:rPr lang="en-US" sz="1400" dirty="0" err="1">
                <a:latin typeface="Roboto" panose="02000000000000000000"/>
              </a:rPr>
              <a:t>tổng</a:t>
            </a:r>
            <a:r>
              <a:rPr lang="en-US" sz="1400" dirty="0">
                <a:latin typeface="Roboto" panose="02000000000000000000"/>
              </a:rPr>
              <a:t> </a:t>
            </a:r>
            <a:r>
              <a:rPr lang="en-US" sz="1400" dirty="0" err="1">
                <a:latin typeface="Roboto" panose="02000000000000000000"/>
              </a:rPr>
              <a:t>số</a:t>
            </a:r>
            <a:r>
              <a:rPr lang="en-US" sz="1400" dirty="0">
                <a:latin typeface="Roboto" panose="02000000000000000000"/>
              </a:rPr>
              <a:t> </a:t>
            </a:r>
            <a:r>
              <a:rPr lang="en-US" sz="1400" dirty="0" err="1">
                <a:latin typeface="Roboto" panose="02000000000000000000"/>
              </a:rPr>
              <a:t>các</a:t>
            </a:r>
            <a:r>
              <a:rPr lang="en-US" sz="1400" dirty="0">
                <a:latin typeface="Roboto" panose="02000000000000000000"/>
              </a:rPr>
              <a:t> </a:t>
            </a:r>
            <a:r>
              <a:rPr lang="en-US" sz="1400" dirty="0" err="1">
                <a:latin typeface="Roboto" panose="02000000000000000000"/>
              </a:rPr>
              <a:t>nút</a:t>
            </a:r>
            <a:r>
              <a:rPr lang="en-US" sz="1400" dirty="0">
                <a:latin typeface="Roboto" panose="02000000000000000000"/>
              </a:rPr>
              <a:t> </a:t>
            </a:r>
            <a:r>
              <a:rPr lang="en-US" sz="1400" dirty="0" err="1">
                <a:latin typeface="Roboto" panose="02000000000000000000"/>
              </a:rPr>
              <a:t>có</a:t>
            </a:r>
            <a:r>
              <a:rPr lang="en-US" sz="1400" dirty="0">
                <a:latin typeface="Roboto" panose="02000000000000000000"/>
              </a:rPr>
              <a:t> chi </a:t>
            </a:r>
            <a:r>
              <a:rPr lang="en-US" sz="1400" dirty="0" err="1">
                <a:latin typeface="Roboto" panose="02000000000000000000"/>
              </a:rPr>
              <a:t>phí</a:t>
            </a:r>
            <a:r>
              <a:rPr lang="en-US" sz="1400" dirty="0">
                <a:latin typeface="Roboto" panose="02000000000000000000"/>
              </a:rPr>
              <a:t> ≤ chi </a:t>
            </a:r>
            <a:r>
              <a:rPr lang="en-US" sz="1400" dirty="0" err="1">
                <a:latin typeface="Roboto" panose="02000000000000000000"/>
              </a:rPr>
              <a:t>phí</a:t>
            </a:r>
            <a:r>
              <a:rPr lang="en-US" sz="1400" dirty="0">
                <a:latin typeface="Roboto" panose="02000000000000000000"/>
              </a:rPr>
              <a:t> </a:t>
            </a:r>
            <a:r>
              <a:rPr lang="en-US" sz="1400" dirty="0" err="1">
                <a:latin typeface="Roboto" panose="02000000000000000000"/>
              </a:rPr>
              <a:t>của</a:t>
            </a:r>
            <a:r>
              <a:rPr lang="en-US" sz="1400" dirty="0">
                <a:latin typeface="Roboto" panose="02000000000000000000"/>
              </a:rPr>
              <a:t> </a:t>
            </a:r>
            <a:r>
              <a:rPr lang="en-US" sz="1400" dirty="0" err="1">
                <a:latin typeface="Roboto" panose="02000000000000000000"/>
              </a:rPr>
              <a:t>lời</a:t>
            </a:r>
            <a:r>
              <a:rPr lang="en-US" sz="1400" dirty="0">
                <a:latin typeface="Roboto" panose="02000000000000000000"/>
              </a:rPr>
              <a:t> </a:t>
            </a:r>
            <a:r>
              <a:rPr lang="en-US" sz="1400" dirty="0" err="1">
                <a:latin typeface="Roboto" panose="02000000000000000000"/>
              </a:rPr>
              <a:t>giải</a:t>
            </a:r>
            <a:r>
              <a:rPr lang="en-US" sz="1400" dirty="0">
                <a:latin typeface="Roboto" panose="02000000000000000000"/>
              </a:rPr>
              <a:t> </a:t>
            </a:r>
            <a:r>
              <a:rPr lang="en-US" sz="1400" dirty="0" err="1">
                <a:latin typeface="Roboto" panose="02000000000000000000"/>
              </a:rPr>
              <a:t>tối</a:t>
            </a:r>
            <a:r>
              <a:rPr lang="en-US" sz="1400" dirty="0">
                <a:latin typeface="Roboto" panose="02000000000000000000"/>
              </a:rPr>
              <a:t> </a:t>
            </a:r>
            <a:r>
              <a:rPr lang="en-US" sz="1400" dirty="0" err="1">
                <a:latin typeface="Roboto" panose="02000000000000000000"/>
              </a:rPr>
              <a:t>ưu</a:t>
            </a:r>
            <a:endParaRPr lang="en-US" sz="1400" dirty="0">
              <a:latin typeface="Roboto" panose="02000000000000000000"/>
            </a:endParaRPr>
          </a:p>
          <a:p>
            <a:pPr lvl="1">
              <a:lnSpc>
                <a:spcPct val="90000"/>
              </a:lnSpc>
            </a:pPr>
            <a:r>
              <a:rPr lang="en-US" sz="1400" dirty="0" err="1">
                <a:latin typeface="Roboto" panose="02000000000000000000"/>
                <a:ea typeface="Roboto" panose="02000000000000000000" pitchFamily="2" charset="0"/>
              </a:rPr>
              <a:t>Độ</a:t>
            </a:r>
            <a:r>
              <a:rPr lang="en-US" sz="1400" dirty="0">
                <a:latin typeface="Roboto" panose="02000000000000000000"/>
                <a:ea typeface="Roboto" panose="02000000000000000000" pitchFamily="2" charset="0"/>
              </a:rPr>
              <a:t> </a:t>
            </a:r>
            <a:r>
              <a:rPr lang="en-US" sz="1400" dirty="0" err="1">
                <a:latin typeface="Roboto" panose="02000000000000000000"/>
                <a:ea typeface="Roboto" panose="02000000000000000000" pitchFamily="2" charset="0"/>
              </a:rPr>
              <a:t>phức</a:t>
            </a:r>
            <a:r>
              <a:rPr lang="en-US" sz="1400" dirty="0">
                <a:latin typeface="Roboto" panose="02000000000000000000"/>
                <a:ea typeface="Roboto" panose="02000000000000000000" pitchFamily="2" charset="0"/>
              </a:rPr>
              <a:t> </a:t>
            </a:r>
            <a:r>
              <a:rPr lang="en-US" sz="1400" dirty="0" err="1">
                <a:latin typeface="Roboto" panose="02000000000000000000"/>
                <a:ea typeface="Roboto" panose="02000000000000000000" pitchFamily="2" charset="0"/>
              </a:rPr>
              <a:t>tạp</a:t>
            </a:r>
            <a:r>
              <a:rPr lang="en-US" sz="1400" dirty="0">
                <a:latin typeface="Roboto" panose="02000000000000000000"/>
                <a:ea typeface="Roboto" panose="02000000000000000000" pitchFamily="2" charset="0"/>
              </a:rPr>
              <a:t> </a:t>
            </a:r>
            <a:r>
              <a:rPr lang="en-US" sz="1400" dirty="0" err="1">
                <a:latin typeface="Roboto" panose="02000000000000000000"/>
                <a:ea typeface="Roboto" panose="02000000000000000000" pitchFamily="2" charset="0"/>
              </a:rPr>
              <a:t>bộ</a:t>
            </a:r>
            <a:r>
              <a:rPr lang="en-US" sz="1400" dirty="0">
                <a:latin typeface="Roboto" panose="02000000000000000000"/>
                <a:ea typeface="Roboto" panose="02000000000000000000" pitchFamily="2" charset="0"/>
              </a:rPr>
              <a:t> </a:t>
            </a:r>
            <a:r>
              <a:rPr lang="en-US" sz="1400" dirty="0" err="1">
                <a:latin typeface="Roboto" panose="02000000000000000000"/>
                <a:ea typeface="Roboto" panose="02000000000000000000" pitchFamily="2" charset="0"/>
              </a:rPr>
              <a:t>nhớ</a:t>
            </a:r>
            <a:r>
              <a:rPr lang="en-US" sz="1400" dirty="0">
                <a:latin typeface="Roboto" panose="02000000000000000000"/>
                <a:ea typeface="Roboto" panose="02000000000000000000" pitchFamily="2" charset="0"/>
              </a:rPr>
              <a:t>: </a:t>
            </a:r>
            <a:r>
              <a:rPr lang="en-US" sz="1400" dirty="0" err="1">
                <a:latin typeface="Roboto" panose="02000000000000000000"/>
              </a:rPr>
              <a:t>Phụ</a:t>
            </a:r>
            <a:r>
              <a:rPr lang="en-US" sz="1400" dirty="0">
                <a:latin typeface="Roboto" panose="02000000000000000000"/>
              </a:rPr>
              <a:t> </a:t>
            </a:r>
            <a:r>
              <a:rPr lang="en-US" sz="1400" dirty="0" err="1">
                <a:latin typeface="Roboto" panose="02000000000000000000"/>
              </a:rPr>
              <a:t>thuộc</a:t>
            </a:r>
            <a:r>
              <a:rPr lang="en-US" sz="1400" dirty="0">
                <a:latin typeface="Roboto" panose="02000000000000000000"/>
              </a:rPr>
              <a:t> </a:t>
            </a:r>
            <a:r>
              <a:rPr lang="en-US" sz="1400" dirty="0" err="1">
                <a:latin typeface="Roboto" panose="02000000000000000000"/>
              </a:rPr>
              <a:t>vào</a:t>
            </a:r>
            <a:r>
              <a:rPr lang="en-US" sz="1400" dirty="0">
                <a:latin typeface="Roboto" panose="02000000000000000000"/>
              </a:rPr>
              <a:t> </a:t>
            </a:r>
            <a:r>
              <a:rPr lang="en-US" sz="1400" dirty="0" err="1">
                <a:latin typeface="Roboto" panose="02000000000000000000"/>
              </a:rPr>
              <a:t>tổng</a:t>
            </a:r>
            <a:r>
              <a:rPr lang="en-US" sz="1400" dirty="0">
                <a:latin typeface="Roboto" panose="02000000000000000000"/>
              </a:rPr>
              <a:t> </a:t>
            </a:r>
            <a:r>
              <a:rPr lang="en-US" sz="1400" dirty="0" err="1">
                <a:latin typeface="Roboto" panose="02000000000000000000"/>
              </a:rPr>
              <a:t>số</a:t>
            </a:r>
            <a:r>
              <a:rPr lang="en-US" sz="1400" dirty="0">
                <a:latin typeface="Roboto" panose="02000000000000000000"/>
              </a:rPr>
              <a:t> </a:t>
            </a:r>
            <a:r>
              <a:rPr lang="en-US" sz="1400" dirty="0" err="1">
                <a:latin typeface="Roboto" panose="02000000000000000000"/>
              </a:rPr>
              <a:t>các</a:t>
            </a:r>
            <a:r>
              <a:rPr lang="en-US" sz="1400" dirty="0">
                <a:latin typeface="Roboto" panose="02000000000000000000"/>
              </a:rPr>
              <a:t> </a:t>
            </a:r>
            <a:r>
              <a:rPr lang="en-US" sz="1400" dirty="0" err="1">
                <a:latin typeface="Roboto" panose="02000000000000000000"/>
              </a:rPr>
              <a:t>nút</a:t>
            </a:r>
            <a:r>
              <a:rPr lang="en-US" sz="1400" dirty="0">
                <a:latin typeface="Roboto" panose="02000000000000000000"/>
              </a:rPr>
              <a:t> </a:t>
            </a:r>
            <a:r>
              <a:rPr lang="en-US" sz="1400" dirty="0" err="1">
                <a:latin typeface="Roboto" panose="02000000000000000000"/>
              </a:rPr>
              <a:t>có</a:t>
            </a:r>
            <a:r>
              <a:rPr lang="en-US" sz="1400" dirty="0">
                <a:latin typeface="Roboto" panose="02000000000000000000"/>
              </a:rPr>
              <a:t> chi </a:t>
            </a:r>
            <a:r>
              <a:rPr lang="en-US" sz="1400" dirty="0" err="1">
                <a:latin typeface="Roboto" panose="02000000000000000000"/>
              </a:rPr>
              <a:t>phí</a:t>
            </a:r>
            <a:r>
              <a:rPr lang="en-US" sz="1400" dirty="0">
                <a:latin typeface="Roboto" panose="02000000000000000000"/>
              </a:rPr>
              <a:t> ≤ chi </a:t>
            </a:r>
            <a:r>
              <a:rPr lang="en-US" sz="1400" dirty="0" err="1">
                <a:latin typeface="Roboto" panose="02000000000000000000"/>
              </a:rPr>
              <a:t>phí</a:t>
            </a:r>
            <a:r>
              <a:rPr lang="en-US" sz="1400" dirty="0">
                <a:latin typeface="Roboto" panose="02000000000000000000"/>
              </a:rPr>
              <a:t> </a:t>
            </a:r>
            <a:r>
              <a:rPr lang="en-US" sz="1400" dirty="0" err="1">
                <a:latin typeface="Roboto" panose="02000000000000000000"/>
              </a:rPr>
              <a:t>của</a:t>
            </a:r>
            <a:r>
              <a:rPr lang="en-US" sz="1400" dirty="0">
                <a:latin typeface="Roboto" panose="02000000000000000000"/>
              </a:rPr>
              <a:t> </a:t>
            </a:r>
            <a:r>
              <a:rPr lang="en-US" sz="1400" dirty="0" err="1">
                <a:latin typeface="Roboto" panose="02000000000000000000"/>
              </a:rPr>
              <a:t>lời</a:t>
            </a:r>
            <a:r>
              <a:rPr lang="en-US" sz="1400" dirty="0">
                <a:latin typeface="Roboto" panose="02000000000000000000"/>
              </a:rPr>
              <a:t> </a:t>
            </a:r>
            <a:r>
              <a:rPr lang="en-US" sz="1400" dirty="0" err="1">
                <a:latin typeface="Roboto" panose="02000000000000000000"/>
              </a:rPr>
              <a:t>giải</a:t>
            </a:r>
            <a:r>
              <a:rPr lang="en-US" sz="1400" dirty="0">
                <a:latin typeface="Roboto" panose="02000000000000000000"/>
              </a:rPr>
              <a:t> </a:t>
            </a:r>
            <a:r>
              <a:rPr lang="en-US" sz="1400" dirty="0" err="1">
                <a:latin typeface="Roboto" panose="02000000000000000000"/>
              </a:rPr>
              <a:t>tối</a:t>
            </a:r>
            <a:r>
              <a:rPr lang="en-US" sz="1400" dirty="0">
                <a:latin typeface="Roboto" panose="02000000000000000000"/>
              </a:rPr>
              <a:t> </a:t>
            </a:r>
            <a:r>
              <a:rPr lang="en-US" sz="1400" dirty="0" err="1">
                <a:latin typeface="Roboto" panose="02000000000000000000"/>
              </a:rPr>
              <a:t>ưu</a:t>
            </a:r>
            <a:endParaRPr lang="en-US" sz="1400" dirty="0">
              <a:latin typeface="Roboto" panose="02000000000000000000"/>
            </a:endParaRPr>
          </a:p>
        </p:txBody>
      </p:sp>
      <p:pic>
        <p:nvPicPr>
          <p:cNvPr id="5" name="Hình ảnh 4">
            <a:extLst>
              <a:ext uri="{FF2B5EF4-FFF2-40B4-BE49-F238E27FC236}">
                <a16:creationId xmlns:a16="http://schemas.microsoft.com/office/drawing/2014/main" id="{74973523-7922-4E51-9AC9-D27279895E0C}"/>
              </a:ext>
            </a:extLst>
          </p:cNvPr>
          <p:cNvPicPr>
            <a:picLocks noChangeAspect="1"/>
          </p:cNvPicPr>
          <p:nvPr/>
        </p:nvPicPr>
        <p:blipFill>
          <a:blip r:embed="rId3"/>
          <a:stretch>
            <a:fillRect/>
          </a:stretch>
        </p:blipFill>
        <p:spPr>
          <a:xfrm>
            <a:off x="5262033" y="1527257"/>
            <a:ext cx="6240990" cy="337013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6202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1081548"/>
            <a:ext cx="3333495" cy="1504335"/>
          </a:xfrm>
        </p:spPr>
        <p:txBody>
          <a:bodyPr>
            <a:normAutofit/>
          </a:bodyPr>
          <a:lstStyle/>
          <a:p>
            <a:r>
              <a:rPr lang="en-US" sz="2400">
                <a:latin typeface="Roboto" panose="02000000000000000000" pitchFamily="2" charset="0"/>
                <a:ea typeface="Roboto" panose="02000000000000000000" pitchFamily="2" charset="0"/>
              </a:rPr>
              <a:t>Mô tả thuật toán A*</a:t>
            </a:r>
          </a:p>
        </p:txBody>
      </p:sp>
      <p:sp>
        <p:nvSpPr>
          <p:cNvPr id="3" name="Content Placeholder 2"/>
          <p:cNvSpPr>
            <a:spLocks noGrp="1"/>
          </p:cNvSpPr>
          <p:nvPr>
            <p:ph idx="1"/>
          </p:nvPr>
        </p:nvSpPr>
        <p:spPr>
          <a:xfrm>
            <a:off x="1484311" y="2279072"/>
            <a:ext cx="3333496" cy="3664528"/>
          </a:xfrm>
        </p:spPr>
        <p:txBody>
          <a:bodyPr anchor="t">
            <a:normAutofit fontScale="92500" lnSpcReduction="10000"/>
          </a:bodyPr>
          <a:lstStyle/>
          <a:p>
            <a:pPr>
              <a:lnSpc>
                <a:spcPct val="90000"/>
              </a:lnSpc>
            </a:pPr>
            <a:r>
              <a:rPr lang="en-US" sz="1600" dirty="0" err="1">
                <a:latin typeface="Roboto" panose="02000000000000000000" pitchFamily="2" charset="0"/>
                <a:ea typeface="Roboto" panose="02000000000000000000" pitchFamily="2" charset="0"/>
              </a:rPr>
              <a:t>Tại</a:t>
            </a:r>
            <a:r>
              <a:rPr lang="en-US" sz="1600" dirty="0">
                <a:latin typeface="Roboto" panose="02000000000000000000" pitchFamily="2" charset="0"/>
                <a:ea typeface="Roboto" panose="02000000000000000000" pitchFamily="2" charset="0"/>
              </a:rPr>
              <a:t> n </a:t>
            </a:r>
            <a:r>
              <a:rPr lang="en-US" sz="1600" dirty="0" err="1">
                <a:latin typeface="Roboto" panose="02000000000000000000" pitchFamily="2" charset="0"/>
                <a:ea typeface="Roboto" panose="02000000000000000000" pitchFamily="2" charset="0"/>
              </a:rPr>
              <a:t>có</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hàm</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đánh</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giá</a:t>
            </a:r>
            <a:r>
              <a:rPr lang="en-US" sz="1600" dirty="0">
                <a:latin typeface="Roboto" panose="02000000000000000000" pitchFamily="2" charset="0"/>
                <a:ea typeface="Roboto" panose="02000000000000000000" pitchFamily="2" charset="0"/>
              </a:rPr>
              <a:t>: </a:t>
            </a:r>
            <a:r>
              <a:rPr lang="en-US" sz="1600" b="1" i="1" dirty="0">
                <a:latin typeface="Roboto" panose="02000000000000000000" pitchFamily="2" charset="0"/>
                <a:ea typeface="Roboto" panose="02000000000000000000" pitchFamily="2" charset="0"/>
              </a:rPr>
              <a:t>f(n) = g(n) + h(n)</a:t>
            </a:r>
          </a:p>
          <a:p>
            <a:pPr lvl="1">
              <a:lnSpc>
                <a:spcPct val="90000"/>
              </a:lnSpc>
            </a:pPr>
            <a:r>
              <a:rPr lang="en-US" sz="1600" b="1" dirty="0">
                <a:latin typeface="Roboto" panose="02000000000000000000" pitchFamily="2" charset="0"/>
                <a:ea typeface="Roboto" panose="02000000000000000000" pitchFamily="2" charset="0"/>
              </a:rPr>
              <a:t>g(n)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là</a:t>
            </a:r>
            <a:r>
              <a:rPr lang="en-US" sz="1600" dirty="0">
                <a:latin typeface="Roboto" panose="02000000000000000000" pitchFamily="2" charset="0"/>
                <a:ea typeface="Roboto" panose="02000000000000000000" pitchFamily="2" charset="0"/>
              </a:rPr>
              <a:t> chi </a:t>
            </a:r>
            <a:r>
              <a:rPr lang="en-US" sz="1600" dirty="0" err="1">
                <a:latin typeface="Roboto" panose="02000000000000000000" pitchFamily="2" charset="0"/>
                <a:ea typeface="Roboto" panose="02000000000000000000" pitchFamily="2" charset="0"/>
              </a:rPr>
              <a:t>phí</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từ</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nút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gốc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n0</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tới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nút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hiện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tại</a:t>
            </a:r>
            <a:r>
              <a:rPr lang="en-US" sz="1600" dirty="0">
                <a:latin typeface="Roboto" panose="02000000000000000000" pitchFamily="2" charset="0"/>
                <a:ea typeface="Roboto" panose="02000000000000000000" pitchFamily="2" charset="0"/>
              </a:rPr>
              <a:t> n</a:t>
            </a:r>
          </a:p>
          <a:p>
            <a:pPr lvl="1">
              <a:lnSpc>
                <a:spcPct val="90000"/>
              </a:lnSpc>
            </a:pPr>
            <a:r>
              <a:rPr lang="en-US" sz="1600" b="1" dirty="0">
                <a:latin typeface="Roboto" panose="02000000000000000000" pitchFamily="2" charset="0"/>
                <a:ea typeface="Roboto" panose="02000000000000000000" pitchFamily="2" charset="0"/>
              </a:rPr>
              <a:t>h(n)</a:t>
            </a:r>
            <a:r>
              <a:rPr lang="en-US" sz="1600" dirty="0">
                <a:latin typeface="Roboto" panose="02000000000000000000" pitchFamily="2" charset="0"/>
                <a:ea typeface="Roboto" panose="02000000000000000000" pitchFamily="2" charset="0"/>
              </a:rPr>
              <a:t> chi </a:t>
            </a:r>
            <a:r>
              <a:rPr lang="en-US" sz="1600" dirty="0" err="1">
                <a:latin typeface="Roboto" panose="02000000000000000000" pitchFamily="2" charset="0"/>
                <a:ea typeface="Roboto" panose="02000000000000000000" pitchFamily="2" charset="0"/>
              </a:rPr>
              <a:t>phí</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ước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lượng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từ</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nút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hiện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tại</a:t>
            </a:r>
            <a:r>
              <a:rPr lang="en-US" sz="1600" dirty="0">
                <a:latin typeface="Roboto" panose="02000000000000000000" pitchFamily="2" charset="0"/>
                <a:ea typeface="Roboto" panose="02000000000000000000" pitchFamily="2" charset="0"/>
              </a:rPr>
              <a:t> n </a:t>
            </a:r>
            <a:r>
              <a:rPr lang="en-US" sz="1600" dirty="0" err="1">
                <a:latin typeface="Roboto" panose="02000000000000000000" pitchFamily="2" charset="0"/>
                <a:ea typeface="Roboto" panose="02000000000000000000" pitchFamily="2" charset="0"/>
              </a:rPr>
              <a:t>tới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đích</a:t>
            </a:r>
            <a:endParaRPr lang="en-US" sz="1600" dirty="0">
              <a:latin typeface="Roboto" panose="02000000000000000000" pitchFamily="2" charset="0"/>
              <a:ea typeface="Roboto" panose="02000000000000000000" pitchFamily="2" charset="0"/>
            </a:endParaRPr>
          </a:p>
          <a:p>
            <a:pPr lvl="1">
              <a:lnSpc>
                <a:spcPct val="90000"/>
              </a:lnSpc>
            </a:pPr>
            <a:r>
              <a:rPr lang="en-US" sz="1600" b="1" dirty="0">
                <a:latin typeface="Roboto" panose="02000000000000000000" pitchFamily="2" charset="0"/>
                <a:ea typeface="Roboto" panose="02000000000000000000" pitchFamily="2" charset="0"/>
              </a:rPr>
              <a:t>f(n)</a:t>
            </a:r>
            <a:r>
              <a:rPr lang="en-US" sz="1600" dirty="0">
                <a:latin typeface="Roboto" panose="02000000000000000000" pitchFamily="2" charset="0"/>
                <a:ea typeface="Roboto" panose="02000000000000000000" pitchFamily="2" charset="0"/>
              </a:rPr>
              <a:t> chi </a:t>
            </a:r>
            <a:r>
              <a:rPr lang="en-US" sz="1600" dirty="0" err="1">
                <a:latin typeface="Roboto" panose="02000000000000000000" pitchFamily="2" charset="0"/>
                <a:ea typeface="Roboto" panose="02000000000000000000" pitchFamily="2" charset="0"/>
              </a:rPr>
              <a:t>phí</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tổng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thể</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ước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lượng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của</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đường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đi</a:t>
            </a:r>
            <a:r>
              <a:rPr lang="en-US" sz="1600" dirty="0">
                <a:latin typeface="Roboto" panose="02000000000000000000" pitchFamily="2" charset="0"/>
                <a:ea typeface="Roboto" panose="02000000000000000000" pitchFamily="2" charset="0"/>
              </a:rPr>
              <a:t> qua </a:t>
            </a:r>
            <a:r>
              <a:rPr lang="en-US" sz="1600" dirty="0" err="1">
                <a:latin typeface="Roboto" panose="02000000000000000000" pitchFamily="2" charset="0"/>
                <a:ea typeface="Roboto" panose="02000000000000000000" pitchFamily="2" charset="0"/>
              </a:rPr>
              <a:t>nút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hiện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tại</a:t>
            </a:r>
            <a:r>
              <a:rPr lang="en-US" sz="1600" dirty="0">
                <a:latin typeface="Roboto" panose="02000000000000000000" pitchFamily="2" charset="0"/>
                <a:ea typeface="Roboto" panose="02000000000000000000" pitchFamily="2" charset="0"/>
              </a:rPr>
              <a:t> n </a:t>
            </a:r>
            <a:r>
              <a:rPr lang="en-US" sz="1600" dirty="0" err="1">
                <a:latin typeface="Roboto" panose="02000000000000000000" pitchFamily="2" charset="0"/>
                <a:ea typeface="Roboto" panose="02000000000000000000" pitchFamily="2" charset="0"/>
              </a:rPr>
              <a:t>đến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đích</a:t>
            </a:r>
            <a:endParaRPr lang="en-US" sz="1600" dirty="0">
              <a:latin typeface="Roboto" panose="02000000000000000000" pitchFamily="2" charset="0"/>
              <a:ea typeface="Roboto" panose="02000000000000000000" pitchFamily="2" charset="0"/>
            </a:endParaRPr>
          </a:p>
          <a:p>
            <a:pPr>
              <a:lnSpc>
                <a:spcPct val="90000"/>
              </a:lnSpc>
            </a:pPr>
            <a:r>
              <a:rPr lang="en-US" sz="1600" dirty="0">
                <a:latin typeface="Roboto" panose="02000000000000000000" pitchFamily="2" charset="0"/>
                <a:ea typeface="Roboto" panose="02000000000000000000" pitchFamily="2" charset="0"/>
              </a:rPr>
              <a:t>A* </a:t>
            </a:r>
            <a:r>
              <a:rPr lang="en-US" sz="1600" dirty="0" err="1">
                <a:latin typeface="Roboto" panose="02000000000000000000" pitchFamily="2" charset="0"/>
                <a:ea typeface="Roboto" panose="02000000000000000000" pitchFamily="2" charset="0"/>
              </a:rPr>
              <a:t>có</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tính</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hoàn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chỉnh</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tính</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tối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ưu</a:t>
            </a:r>
            <a:r>
              <a:rPr lang="en-US" sz="1600" dirty="0">
                <a:latin typeface="Roboto" panose="02000000000000000000" pitchFamily="2" charset="0"/>
                <a:ea typeface="Roboto" panose="02000000000000000000" pitchFamily="2" charset="0"/>
              </a:rPr>
              <a:t>.</a:t>
            </a:r>
          </a:p>
          <a:p>
            <a:pPr>
              <a:lnSpc>
                <a:spcPct val="90000"/>
              </a:lnSpc>
            </a:pPr>
            <a:r>
              <a:rPr lang="en-US" sz="1600" dirty="0" err="1">
                <a:latin typeface="Roboto" panose="02000000000000000000" pitchFamily="2" charset="0"/>
                <a:ea typeface="Roboto" panose="02000000000000000000" pitchFamily="2" charset="0"/>
              </a:rPr>
              <a:t>Độ</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phức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tạp</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thời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gian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bậc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của</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hàm</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mũ</a:t>
            </a:r>
            <a:endParaRPr lang="en-US" sz="1600" dirty="0">
              <a:latin typeface="Roboto" panose="02000000000000000000" pitchFamily="2" charset="0"/>
              <a:ea typeface="Roboto" panose="02000000000000000000" pitchFamily="2" charset="0"/>
            </a:endParaRPr>
          </a:p>
          <a:p>
            <a:pPr>
              <a:lnSpc>
                <a:spcPct val="90000"/>
              </a:lnSpc>
            </a:pPr>
            <a:r>
              <a:rPr lang="en-US" sz="1600" dirty="0" err="1">
                <a:latin typeface="Roboto" panose="02000000000000000000" pitchFamily="2" charset="0"/>
                <a:ea typeface="Roboto" panose="02000000000000000000" pitchFamily="2" charset="0"/>
              </a:rPr>
              <a:t>Độ</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phức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tạp</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bộ</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nhớ</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lưu</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tất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cả</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các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nút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trong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bộ</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nhớ</a:t>
            </a:r>
            <a:endParaRPr lang="en-US" sz="1600" dirty="0">
              <a:latin typeface="Roboto" panose="02000000000000000000" pitchFamily="2" charset="0"/>
              <a:ea typeface="Roboto" panose="02000000000000000000" pitchFamily="2" charset="0"/>
            </a:endParaRPr>
          </a:p>
        </p:txBody>
      </p:sp>
      <p:pic>
        <p:nvPicPr>
          <p:cNvPr id="8" name="Hình ảnh 7">
            <a:extLst>
              <a:ext uri="{FF2B5EF4-FFF2-40B4-BE49-F238E27FC236}">
                <a16:creationId xmlns:a16="http://schemas.microsoft.com/office/drawing/2014/main" id="{CB712CD7-A5C8-4DB4-B22A-8122EF76CA2F}"/>
              </a:ext>
            </a:extLst>
          </p:cNvPr>
          <p:cNvPicPr>
            <a:picLocks noChangeAspect="1"/>
          </p:cNvPicPr>
          <p:nvPr/>
        </p:nvPicPr>
        <p:blipFill>
          <a:blip r:embed="rId3"/>
          <a:stretch>
            <a:fillRect/>
          </a:stretch>
        </p:blipFill>
        <p:spPr>
          <a:xfrm>
            <a:off x="5262033" y="1535058"/>
            <a:ext cx="6240990" cy="33545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69953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1081548"/>
            <a:ext cx="3333495" cy="1504335"/>
          </a:xfrm>
        </p:spPr>
        <p:txBody>
          <a:bodyPr>
            <a:normAutofit/>
          </a:bodyPr>
          <a:lstStyle/>
          <a:p>
            <a:r>
              <a:rPr lang="en-US" sz="2400">
                <a:latin typeface="Roboto" panose="02000000000000000000" pitchFamily="2" charset="0"/>
                <a:ea typeface="Roboto" panose="02000000000000000000" pitchFamily="2" charset="0"/>
              </a:rPr>
              <a:t>Mô tả thuật toán Greedy Best First</a:t>
            </a:r>
          </a:p>
        </p:txBody>
      </p:sp>
      <p:sp>
        <p:nvSpPr>
          <p:cNvPr id="3" name="Content Placeholder 2"/>
          <p:cNvSpPr>
            <a:spLocks noGrp="1"/>
          </p:cNvSpPr>
          <p:nvPr>
            <p:ph idx="1"/>
          </p:nvPr>
        </p:nvSpPr>
        <p:spPr>
          <a:xfrm>
            <a:off x="1484311" y="2497839"/>
            <a:ext cx="3333496" cy="3584306"/>
          </a:xfrm>
        </p:spPr>
        <p:txBody>
          <a:bodyPr anchor="t">
            <a:normAutofit/>
          </a:bodyPr>
          <a:lstStyle/>
          <a:p>
            <a:pPr>
              <a:lnSpc>
                <a:spcPct val="90000"/>
              </a:lnSpc>
            </a:pPr>
            <a:r>
              <a:rPr lang="en-US" sz="1600" dirty="0" err="1">
                <a:latin typeface="Roboto" panose="02000000000000000000" pitchFamily="2" charset="0"/>
                <a:ea typeface="Roboto" panose="02000000000000000000" pitchFamily="2" charset="0"/>
              </a:rPr>
              <a:t>Tại</a:t>
            </a:r>
            <a:r>
              <a:rPr lang="en-US" sz="1600" dirty="0">
                <a:latin typeface="Roboto" panose="02000000000000000000" pitchFamily="2" charset="0"/>
                <a:ea typeface="Roboto" panose="02000000000000000000" pitchFamily="2" charset="0"/>
              </a:rPr>
              <a:t> n </a:t>
            </a:r>
            <a:r>
              <a:rPr lang="en-US" sz="1600" dirty="0" err="1">
                <a:latin typeface="Roboto" panose="02000000000000000000" pitchFamily="2" charset="0"/>
                <a:ea typeface="Roboto" panose="02000000000000000000" pitchFamily="2" charset="0"/>
              </a:rPr>
              <a:t>có</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hàm</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đánh</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giá</a:t>
            </a:r>
            <a:r>
              <a:rPr lang="en-US" sz="1600" dirty="0">
                <a:latin typeface="Roboto" panose="02000000000000000000" pitchFamily="2" charset="0"/>
                <a:ea typeface="Roboto" panose="02000000000000000000" pitchFamily="2" charset="0"/>
              </a:rPr>
              <a:t>: </a:t>
            </a:r>
            <a:r>
              <a:rPr lang="en-US" sz="1600" b="1" i="1" dirty="0">
                <a:latin typeface="Roboto" panose="02000000000000000000" pitchFamily="2" charset="0"/>
                <a:ea typeface="Roboto" panose="02000000000000000000" pitchFamily="2" charset="0"/>
              </a:rPr>
              <a:t>f(n) = h(n)</a:t>
            </a:r>
          </a:p>
          <a:p>
            <a:pPr lvl="1">
              <a:lnSpc>
                <a:spcPct val="90000"/>
              </a:lnSpc>
            </a:pPr>
            <a:r>
              <a:rPr lang="en-US" sz="1600" b="1" dirty="0">
                <a:latin typeface="Roboto" panose="02000000000000000000" pitchFamily="2" charset="0"/>
                <a:ea typeface="Roboto" panose="02000000000000000000" pitchFamily="2" charset="0"/>
              </a:rPr>
              <a:t>h(n)</a:t>
            </a:r>
            <a:r>
              <a:rPr lang="en-US" sz="1600" dirty="0">
                <a:latin typeface="Roboto" panose="02000000000000000000" pitchFamily="2" charset="0"/>
                <a:ea typeface="Roboto" panose="02000000000000000000" pitchFamily="2" charset="0"/>
              </a:rPr>
              <a:t> chi </a:t>
            </a:r>
            <a:r>
              <a:rPr lang="en-US" sz="1600" dirty="0" err="1">
                <a:latin typeface="Roboto" panose="02000000000000000000" pitchFamily="2" charset="0"/>
                <a:ea typeface="Roboto" panose="02000000000000000000" pitchFamily="2" charset="0"/>
              </a:rPr>
              <a:t>phí</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ước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lượng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từ</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nút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hiện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tại</a:t>
            </a:r>
            <a:r>
              <a:rPr lang="en-US" sz="1600" dirty="0">
                <a:latin typeface="Roboto" panose="02000000000000000000" pitchFamily="2" charset="0"/>
                <a:ea typeface="Roboto" panose="02000000000000000000" pitchFamily="2" charset="0"/>
              </a:rPr>
              <a:t> n </a:t>
            </a:r>
            <a:r>
              <a:rPr lang="en-US" sz="1600" dirty="0" err="1">
                <a:latin typeface="Roboto" panose="02000000000000000000" pitchFamily="2" charset="0"/>
                <a:ea typeface="Roboto" panose="02000000000000000000" pitchFamily="2" charset="0"/>
              </a:rPr>
              <a:t>tới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đích</a:t>
            </a:r>
            <a:endParaRPr lang="en-US" sz="1600" dirty="0">
              <a:latin typeface="Roboto" panose="02000000000000000000" pitchFamily="2" charset="0"/>
              <a:ea typeface="Roboto" panose="02000000000000000000" pitchFamily="2" charset="0"/>
            </a:endParaRPr>
          </a:p>
          <a:p>
            <a:pPr lvl="1">
              <a:lnSpc>
                <a:spcPct val="90000"/>
              </a:lnSpc>
            </a:pPr>
            <a:r>
              <a:rPr lang="en-US" sz="1600" b="1" dirty="0">
                <a:latin typeface="Roboto" panose="02000000000000000000" pitchFamily="2" charset="0"/>
                <a:ea typeface="Roboto" panose="02000000000000000000" pitchFamily="2" charset="0"/>
              </a:rPr>
              <a:t>f(n)</a:t>
            </a:r>
            <a:r>
              <a:rPr lang="en-US" sz="1600" dirty="0">
                <a:latin typeface="Roboto" panose="02000000000000000000" pitchFamily="2" charset="0"/>
                <a:ea typeface="Roboto" panose="02000000000000000000" pitchFamily="2" charset="0"/>
              </a:rPr>
              <a:t> chi </a:t>
            </a:r>
            <a:r>
              <a:rPr lang="en-US" sz="1600" dirty="0" err="1">
                <a:latin typeface="Roboto" panose="02000000000000000000" pitchFamily="2" charset="0"/>
                <a:ea typeface="Roboto" panose="02000000000000000000" pitchFamily="2" charset="0"/>
              </a:rPr>
              <a:t>phí</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tổng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thể</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ước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lượng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của</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đường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đi</a:t>
            </a:r>
            <a:r>
              <a:rPr lang="en-US" sz="1600" dirty="0">
                <a:latin typeface="Roboto" panose="02000000000000000000" pitchFamily="2" charset="0"/>
                <a:ea typeface="Roboto" panose="02000000000000000000" pitchFamily="2" charset="0"/>
              </a:rPr>
              <a:t> qua </a:t>
            </a:r>
            <a:r>
              <a:rPr lang="en-US" sz="1600" dirty="0" err="1">
                <a:latin typeface="Roboto" panose="02000000000000000000" pitchFamily="2" charset="0"/>
                <a:ea typeface="Roboto" panose="02000000000000000000" pitchFamily="2" charset="0"/>
              </a:rPr>
              <a:t>nút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hiện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tại</a:t>
            </a:r>
            <a:r>
              <a:rPr lang="en-US" sz="1600" dirty="0">
                <a:latin typeface="Roboto" panose="02000000000000000000" pitchFamily="2" charset="0"/>
                <a:ea typeface="Roboto" panose="02000000000000000000" pitchFamily="2" charset="0"/>
              </a:rPr>
              <a:t> n </a:t>
            </a:r>
            <a:r>
              <a:rPr lang="en-US" sz="1600" dirty="0" err="1">
                <a:latin typeface="Roboto" panose="02000000000000000000" pitchFamily="2" charset="0"/>
                <a:ea typeface="Roboto" panose="02000000000000000000" pitchFamily="2" charset="0"/>
              </a:rPr>
              <a:t>đến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đích</a:t>
            </a:r>
            <a:endParaRPr lang="en-US" sz="1600" dirty="0">
              <a:latin typeface="Roboto" panose="02000000000000000000" pitchFamily="2" charset="0"/>
              <a:ea typeface="Roboto" panose="02000000000000000000" pitchFamily="2" charset="0"/>
            </a:endParaRPr>
          </a:p>
          <a:p>
            <a:pPr>
              <a:lnSpc>
                <a:spcPct val="90000"/>
              </a:lnSpc>
            </a:pPr>
            <a:r>
              <a:rPr lang="en-US" sz="1600" dirty="0">
                <a:latin typeface="Roboto" panose="02000000000000000000" pitchFamily="2" charset="0"/>
                <a:ea typeface="Roboto" panose="02000000000000000000" pitchFamily="2" charset="0"/>
              </a:rPr>
              <a:t>GBF </a:t>
            </a:r>
            <a:r>
              <a:rPr lang="en-US" sz="1600" dirty="0" err="1">
                <a:latin typeface="Roboto" panose="02000000000000000000" pitchFamily="2" charset="0"/>
                <a:ea typeface="Roboto" panose="02000000000000000000" pitchFamily="2" charset="0"/>
              </a:rPr>
              <a:t>không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có</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tính</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hoàn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chỉnh</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không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có</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tính</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tối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ưu</a:t>
            </a:r>
            <a:r>
              <a:rPr lang="en-US" sz="1600" dirty="0">
                <a:latin typeface="Roboto" panose="02000000000000000000" pitchFamily="2" charset="0"/>
                <a:ea typeface="Roboto" panose="02000000000000000000" pitchFamily="2" charset="0"/>
              </a:rPr>
              <a:t>.</a:t>
            </a:r>
          </a:p>
          <a:p>
            <a:pPr>
              <a:lnSpc>
                <a:spcPct val="90000"/>
              </a:lnSpc>
            </a:pPr>
            <a:r>
              <a:rPr lang="en-US" sz="1600" dirty="0" err="1">
                <a:latin typeface="Roboto" panose="02000000000000000000" pitchFamily="2" charset="0"/>
                <a:ea typeface="Roboto" panose="02000000000000000000" pitchFamily="2" charset="0"/>
              </a:rPr>
              <a:t>Độ</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phức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tạp</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thời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gian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bậc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của</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hàm</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mũ</a:t>
            </a:r>
            <a:endParaRPr lang="en-US" sz="1600" dirty="0">
              <a:latin typeface="Roboto" panose="02000000000000000000" pitchFamily="2" charset="0"/>
              <a:ea typeface="Roboto" panose="02000000000000000000" pitchFamily="2" charset="0"/>
            </a:endParaRPr>
          </a:p>
          <a:p>
            <a:pPr>
              <a:lnSpc>
                <a:spcPct val="90000"/>
              </a:lnSpc>
            </a:pPr>
            <a:r>
              <a:rPr lang="en-US" sz="1600" dirty="0" err="1">
                <a:latin typeface="Roboto" panose="02000000000000000000" pitchFamily="2" charset="0"/>
                <a:ea typeface="Roboto" panose="02000000000000000000" pitchFamily="2" charset="0"/>
              </a:rPr>
              <a:t>Độ</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phức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tạp</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bộ</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nhớ</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lưu</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tất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cả</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các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nút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trong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bộ</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nhớ</a:t>
            </a:r>
            <a:endParaRPr lang="en-US" sz="1600" dirty="0">
              <a:latin typeface="Roboto" panose="02000000000000000000" pitchFamily="2" charset="0"/>
              <a:ea typeface="Roboto" panose="02000000000000000000" pitchFamily="2" charset="0"/>
            </a:endParaRPr>
          </a:p>
        </p:txBody>
      </p:sp>
      <p:pic>
        <p:nvPicPr>
          <p:cNvPr id="8" name="Hình ảnh 7">
            <a:extLst>
              <a:ext uri="{FF2B5EF4-FFF2-40B4-BE49-F238E27FC236}">
                <a16:creationId xmlns:a16="http://schemas.microsoft.com/office/drawing/2014/main" id="{81DD1819-A080-4A57-B971-A14515988957}"/>
              </a:ext>
            </a:extLst>
          </p:cNvPr>
          <p:cNvPicPr>
            <a:picLocks noChangeAspect="1"/>
          </p:cNvPicPr>
          <p:nvPr/>
        </p:nvPicPr>
        <p:blipFill>
          <a:blip r:embed="rId3"/>
          <a:stretch>
            <a:fillRect/>
          </a:stretch>
        </p:blipFill>
        <p:spPr>
          <a:xfrm>
            <a:off x="5262033" y="1527257"/>
            <a:ext cx="6240990" cy="337013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8386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4711" y="0"/>
            <a:ext cx="10018713" cy="1752599"/>
          </a:xfrm>
        </p:spPr>
        <p:txBody>
          <a:bodyPr>
            <a:normAutofit/>
          </a:bodyPr>
          <a:lstStyle/>
          <a:p>
            <a:r>
              <a:rPr lang="en-US" sz="5400" dirty="0">
                <a:latin typeface="Roboto" panose="02000000000000000000" pitchFamily="2" charset="0"/>
                <a:ea typeface="Roboto" panose="02000000000000000000" pitchFamily="2" charset="0"/>
              </a:rPr>
              <a:t>bounded relaxation</a:t>
            </a:r>
          </a:p>
        </p:txBody>
      </p:sp>
      <p:sp>
        <p:nvSpPr>
          <p:cNvPr id="3" name="Content Placeholder 2"/>
          <p:cNvSpPr>
            <a:spLocks noGrp="1"/>
          </p:cNvSpPr>
          <p:nvPr>
            <p:ph idx="1"/>
          </p:nvPr>
        </p:nvSpPr>
        <p:spPr>
          <a:xfrm>
            <a:off x="1484311" y="2119747"/>
            <a:ext cx="9588113" cy="4270078"/>
          </a:xfrm>
        </p:spPr>
        <p:txBody>
          <a:bodyPr>
            <a:normAutofit fontScale="92500" lnSpcReduction="20000"/>
          </a:bodyPr>
          <a:lstStyle/>
          <a:p>
            <a:r>
              <a:rPr lang="en-US" sz="3200" dirty="0" err="1">
                <a:latin typeface="Roboto" panose="02000000000000000000" pitchFamily="2" charset="0"/>
                <a:ea typeface="Roboto" panose="02000000000000000000" pitchFamily="2" charset="0"/>
              </a:rPr>
              <a:t>Để</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đảm</a:t>
            </a:r>
            <a:r>
              <a:rPr lang="en-US" sz="3200" dirty="0">
                <a:latin typeface="Roboto" panose="02000000000000000000" pitchFamily="2" charset="0"/>
                <a:ea typeface="Roboto" panose="02000000000000000000" pitchFamily="2" charset="0"/>
              </a:rPr>
              <a:t> bảo “</a:t>
            </a:r>
            <a:r>
              <a:rPr lang="en-US" sz="3200" dirty="0" err="1">
                <a:latin typeface="Roboto" panose="02000000000000000000" pitchFamily="2" charset="0"/>
                <a:ea typeface="Roboto" panose="02000000000000000000" pitchFamily="2" charset="0"/>
              </a:rPr>
              <a:t>tính</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chấp</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nhận</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được</a:t>
            </a:r>
            <a:r>
              <a:rPr lang="en-US" sz="3200" dirty="0">
                <a:latin typeface="Roboto" panose="02000000000000000000" pitchFamily="2" charset="0"/>
                <a:ea typeface="Roboto" panose="02000000000000000000" pitchFamily="2" charset="0"/>
              </a:rPr>
              <a:t>” (admissibility), </a:t>
            </a:r>
          </a:p>
          <a:p>
            <a:pPr marL="0" indent="0">
              <a:buNone/>
            </a:pPr>
            <a:r>
              <a:rPr lang="en-US" sz="3200" dirty="0">
                <a:latin typeface="Roboto" panose="02000000000000000000" pitchFamily="2" charset="0"/>
                <a:ea typeface="Roboto" panose="02000000000000000000" pitchFamily="2" charset="0"/>
              </a:rPr>
              <a:t>	A* </a:t>
            </a:r>
            <a:r>
              <a:rPr lang="en-US" sz="3200" dirty="0" err="1">
                <a:latin typeface="Roboto" panose="02000000000000000000" pitchFamily="2" charset="0"/>
                <a:ea typeface="Roboto" panose="02000000000000000000" pitchFamily="2" charset="0"/>
              </a:rPr>
              <a:t>sẽ</a:t>
            </a:r>
            <a:r>
              <a:rPr lang="en-US" sz="3200" dirty="0">
                <a:latin typeface="Roboto" panose="02000000000000000000" pitchFamily="2" charset="0"/>
                <a:ea typeface="Roboto" panose="02000000000000000000" pitchFamily="2" charset="0"/>
              </a:rPr>
              <a:t> phải </a:t>
            </a:r>
            <a:r>
              <a:rPr lang="en-US" sz="3200" dirty="0" err="1">
                <a:latin typeface="Roboto" panose="02000000000000000000" pitchFamily="2" charset="0"/>
                <a:ea typeface="Roboto" panose="02000000000000000000" pitchFamily="2" charset="0"/>
              </a:rPr>
              <a:t>duyệt</a:t>
            </a:r>
            <a:r>
              <a:rPr lang="en-US" sz="3200" dirty="0">
                <a:latin typeface="Roboto" panose="02000000000000000000" pitchFamily="2" charset="0"/>
                <a:ea typeface="Roboto" panose="02000000000000000000" pitchFamily="2" charset="0"/>
              </a:rPr>
              <a:t> qua </a:t>
            </a:r>
            <a:r>
              <a:rPr lang="en-US" sz="3200" dirty="0" err="1">
                <a:latin typeface="Roboto" panose="02000000000000000000" pitchFamily="2" charset="0"/>
                <a:ea typeface="Roboto" panose="02000000000000000000" pitchFamily="2" charset="0"/>
              </a:rPr>
              <a:t>các</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nút</a:t>
            </a:r>
            <a:r>
              <a:rPr lang="en-US" sz="3200" dirty="0">
                <a:latin typeface="Roboto" panose="02000000000000000000" pitchFamily="2" charset="0"/>
                <a:ea typeface="Roboto" panose="02000000000000000000" pitchFamily="2" charset="0"/>
              </a:rPr>
              <a:t> có </a:t>
            </a:r>
            <a:r>
              <a:rPr lang="en-US" sz="3200" dirty="0" err="1">
                <a:latin typeface="Roboto" panose="02000000000000000000" pitchFamily="2" charset="0"/>
                <a:ea typeface="Roboto" panose="02000000000000000000" pitchFamily="2" charset="0"/>
              </a:rPr>
              <a:t>giá</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trị</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đánh</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giá</a:t>
            </a:r>
            <a:r>
              <a:rPr lang="en-US" sz="3200" dirty="0">
                <a:latin typeface="Roboto" panose="02000000000000000000" pitchFamily="2" charset="0"/>
                <a:ea typeface="Roboto" panose="02000000000000000000" pitchFamily="2" charset="0"/>
              </a:rPr>
              <a:t> f </a:t>
            </a:r>
            <a:r>
              <a:rPr lang="en-US" sz="3200" dirty="0" err="1">
                <a:latin typeface="Roboto" panose="02000000000000000000" pitchFamily="2" charset="0"/>
                <a:ea typeface="Roboto" panose="02000000000000000000" pitchFamily="2" charset="0"/>
              </a:rPr>
              <a:t>bằng</a:t>
            </a:r>
            <a:r>
              <a:rPr lang="en-US" sz="3200" dirty="0">
                <a:latin typeface="Roboto" panose="02000000000000000000" pitchFamily="2" charset="0"/>
                <a:ea typeface="Roboto" panose="02000000000000000000" pitchFamily="2" charset="0"/>
              </a:rPr>
              <a:t> nhau.</a:t>
            </a:r>
          </a:p>
          <a:p>
            <a:r>
              <a:rPr lang="en-US" sz="3200" dirty="0" err="1">
                <a:latin typeface="Roboto" panose="02000000000000000000" pitchFamily="2" charset="0"/>
                <a:ea typeface="Roboto" panose="02000000000000000000" pitchFamily="2" charset="0"/>
              </a:rPr>
              <a:t>nới</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lỏng</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tính</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chấp</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nhận</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được</a:t>
            </a:r>
            <a:r>
              <a:rPr lang="en-US" sz="3200" dirty="0">
                <a:latin typeface="Roboto" panose="02000000000000000000" pitchFamily="2" charset="0"/>
                <a:ea typeface="Roboto" panose="02000000000000000000" pitchFamily="2" charset="0"/>
              </a:rPr>
              <a:t>”</a:t>
            </a:r>
          </a:p>
          <a:p>
            <a:pPr lvl="1"/>
            <a:r>
              <a:rPr lang="en-US" sz="3200" dirty="0" err="1">
                <a:latin typeface="Roboto" panose="02000000000000000000" pitchFamily="2" charset="0"/>
                <a:ea typeface="Roboto" panose="02000000000000000000" pitchFamily="2" charset="0"/>
              </a:rPr>
              <a:t>thuật</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toán</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sẽ</a:t>
            </a:r>
            <a:r>
              <a:rPr lang="en-US" sz="3200" dirty="0">
                <a:latin typeface="Roboto" panose="02000000000000000000" pitchFamily="2" charset="0"/>
                <a:ea typeface="Roboto" panose="02000000000000000000" pitchFamily="2" charset="0"/>
              </a:rPr>
              <a:t> tìm </a:t>
            </a:r>
            <a:r>
              <a:rPr lang="en-US" sz="3200" dirty="0" err="1">
                <a:latin typeface="Roboto" panose="02000000000000000000" pitchFamily="2" charset="0"/>
                <a:ea typeface="Roboto" panose="02000000000000000000" pitchFamily="2" charset="0"/>
              </a:rPr>
              <a:t>thấy</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đường</a:t>
            </a:r>
            <a:r>
              <a:rPr lang="en-US" sz="3200" dirty="0">
                <a:latin typeface="Roboto" panose="02000000000000000000" pitchFamily="2" charset="0"/>
                <a:ea typeface="Roboto" panose="02000000000000000000" pitchFamily="2" charset="0"/>
              </a:rPr>
              <a:t> đi “</a:t>
            </a:r>
            <a:r>
              <a:rPr lang="en-US" sz="3200" dirty="0" err="1">
                <a:latin typeface="Roboto" panose="02000000000000000000" pitchFamily="2" charset="0"/>
                <a:ea typeface="Roboto" panose="02000000000000000000" pitchFamily="2" charset="0"/>
              </a:rPr>
              <a:t>tương</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đối</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ngắn</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nhất</a:t>
            </a:r>
            <a:endParaRPr lang="en-US" sz="3200" dirty="0">
              <a:latin typeface="Roboto" panose="02000000000000000000" pitchFamily="2" charset="0"/>
              <a:ea typeface="Roboto" panose="02000000000000000000" pitchFamily="2" charset="0"/>
            </a:endParaRPr>
          </a:p>
          <a:p>
            <a:pPr lvl="1"/>
            <a:r>
              <a:rPr lang="en-US" sz="3200" dirty="0" err="1">
                <a:latin typeface="Roboto" panose="02000000000000000000" pitchFamily="2" charset="0"/>
                <a:ea typeface="Roboto" panose="02000000000000000000" pitchFamily="2" charset="0"/>
              </a:rPr>
              <a:t>tăng</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tốc</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đáng</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kể</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thời</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gian</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tính</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toán</a:t>
            </a:r>
            <a:endParaRPr lang="en-US" sz="3200" dirty="0">
              <a:latin typeface="Roboto" panose="02000000000000000000" pitchFamily="2" charset="0"/>
              <a:ea typeface="Roboto" panose="02000000000000000000" pitchFamily="2" charset="0"/>
            </a:endParaRPr>
          </a:p>
          <a:p>
            <a:r>
              <a:rPr lang="en-US" sz="3200" dirty="0" err="1">
                <a:latin typeface="Roboto" panose="02000000000000000000" pitchFamily="2" charset="0"/>
                <a:ea typeface="Roboto" panose="02000000000000000000" pitchFamily="2" charset="0"/>
              </a:rPr>
              <a:t>đảm</a:t>
            </a:r>
            <a:r>
              <a:rPr lang="en-US" sz="3200" dirty="0">
                <a:latin typeface="Roboto" panose="02000000000000000000" pitchFamily="2" charset="0"/>
                <a:ea typeface="Roboto" panose="02000000000000000000" pitchFamily="2" charset="0"/>
              </a:rPr>
              <a:t> bảo là </a:t>
            </a:r>
            <a:r>
              <a:rPr lang="en-US" sz="3200" dirty="0" err="1">
                <a:latin typeface="Roboto" panose="02000000000000000000" pitchFamily="2" charset="0"/>
                <a:ea typeface="Roboto" panose="02000000000000000000" pitchFamily="2" charset="0"/>
              </a:rPr>
              <a:t>kết</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quả</a:t>
            </a:r>
            <a:r>
              <a:rPr lang="en-US" sz="3200" dirty="0">
                <a:latin typeface="Roboto" panose="02000000000000000000" pitchFamily="2" charset="0"/>
                <a:ea typeface="Roboto" panose="02000000000000000000" pitchFamily="2" charset="0"/>
              </a:rPr>
              <a:t> tìm </a:t>
            </a:r>
            <a:r>
              <a:rPr lang="en-US" sz="3200" dirty="0" err="1">
                <a:latin typeface="Roboto" panose="02000000000000000000" pitchFamily="2" charset="0"/>
                <a:ea typeface="Roboto" panose="02000000000000000000" pitchFamily="2" charset="0"/>
              </a:rPr>
              <a:t>được</a:t>
            </a:r>
            <a:r>
              <a:rPr lang="en-US" sz="3200" dirty="0">
                <a:latin typeface="Roboto" panose="02000000000000000000" pitchFamily="2" charset="0"/>
                <a:ea typeface="Roboto" panose="02000000000000000000" pitchFamily="2" charset="0"/>
              </a:rPr>
              <a:t> có chi </a:t>
            </a:r>
            <a:r>
              <a:rPr lang="en-US" sz="3200" dirty="0" err="1">
                <a:latin typeface="Roboto" panose="02000000000000000000" pitchFamily="2" charset="0"/>
                <a:ea typeface="Roboto" panose="02000000000000000000" pitchFamily="2" charset="0"/>
              </a:rPr>
              <a:t>phí</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không</a:t>
            </a:r>
            <a:r>
              <a:rPr lang="en-US" sz="3200" dirty="0">
                <a:latin typeface="Roboto" panose="02000000000000000000" pitchFamily="2" charset="0"/>
                <a:ea typeface="Roboto" panose="02000000000000000000" pitchFamily="2" charset="0"/>
              </a:rPr>
              <a:t> quá (1 + e) </a:t>
            </a:r>
            <a:r>
              <a:rPr lang="en-US" sz="3200" dirty="0" err="1">
                <a:latin typeface="Roboto" panose="02000000000000000000" pitchFamily="2" charset="0"/>
                <a:ea typeface="Roboto" panose="02000000000000000000" pitchFamily="2" charset="0"/>
              </a:rPr>
              <a:t>lần</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kết</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quả</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tối</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ưu</a:t>
            </a:r>
            <a:r>
              <a:rPr lang="en-US" sz="3200" dirty="0">
                <a:latin typeface="Roboto" panose="02000000000000000000" pitchFamily="2" charset="0"/>
                <a:ea typeface="Roboto" panose="02000000000000000000" pitchFamily="2" charset="0"/>
              </a:rPr>
              <a:t>: (e-admissible)</a:t>
            </a:r>
          </a:p>
        </p:txBody>
      </p:sp>
    </p:spTree>
    <p:extLst>
      <p:ext uri="{BB962C8B-B14F-4D97-AF65-F5344CB8AC3E}">
        <p14:creationId xmlns:p14="http://schemas.microsoft.com/office/powerpoint/2010/main" val="257759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8566" y="0"/>
            <a:ext cx="10018713" cy="1752599"/>
          </a:xfrm>
        </p:spPr>
        <p:txBody>
          <a:bodyPr>
            <a:normAutofit/>
          </a:bodyPr>
          <a:lstStyle/>
          <a:p>
            <a:r>
              <a:rPr lang="en-US" sz="6000" dirty="0">
                <a:latin typeface="Roboto" panose="02000000000000000000" pitchFamily="2" charset="0"/>
                <a:ea typeface="Roboto" panose="02000000000000000000" pitchFamily="2" charset="0"/>
              </a:rPr>
              <a:t>weighted a*</a:t>
            </a:r>
          </a:p>
        </p:txBody>
      </p:sp>
      <p:sp>
        <p:nvSpPr>
          <p:cNvPr id="3" name="Content Placeholder 2"/>
          <p:cNvSpPr>
            <a:spLocks noGrp="1"/>
          </p:cNvSpPr>
          <p:nvPr>
            <p:ph idx="1"/>
          </p:nvPr>
        </p:nvSpPr>
        <p:spPr>
          <a:xfrm>
            <a:off x="1687569" y="1967345"/>
            <a:ext cx="10504431" cy="4599444"/>
          </a:xfrm>
        </p:spPr>
        <p:txBody>
          <a:bodyPr>
            <a:normAutofit/>
          </a:bodyPr>
          <a:lstStyle/>
          <a:p>
            <a:r>
              <a:rPr lang="en-US" sz="3200" dirty="0" err="1">
                <a:latin typeface="Roboto" panose="02000000000000000000" pitchFamily="2" charset="0"/>
                <a:ea typeface="Roboto" panose="02000000000000000000" pitchFamily="2" charset="0"/>
              </a:rPr>
              <a:t>tăng</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tỉ</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trọng</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của</a:t>
            </a:r>
            <a:r>
              <a:rPr lang="en-US" sz="3200" dirty="0">
                <a:latin typeface="Roboto" panose="02000000000000000000" pitchFamily="2" charset="0"/>
                <a:ea typeface="Roboto" panose="02000000000000000000" pitchFamily="2" charset="0"/>
              </a:rPr>
              <a:t> </a:t>
            </a:r>
            <a:r>
              <a:rPr lang="en-US" sz="3200" b="1" i="1" dirty="0">
                <a:latin typeface="Roboto" panose="02000000000000000000" pitchFamily="2" charset="0"/>
                <a:ea typeface="Roboto" panose="02000000000000000000" pitchFamily="2" charset="0"/>
              </a:rPr>
              <a:t>h</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lên</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một</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ít</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thậm</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chí</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chỉ</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là</a:t>
            </a:r>
            <a:r>
              <a:rPr lang="en-US" sz="3200" dirty="0">
                <a:latin typeface="Roboto" panose="02000000000000000000" pitchFamily="2" charset="0"/>
                <a:ea typeface="Roboto" panose="02000000000000000000" pitchFamily="2" charset="0"/>
              </a:rPr>
              <a:t> 0.1%). </a:t>
            </a:r>
          </a:p>
          <a:p>
            <a:pPr lvl="1"/>
            <a:r>
              <a:rPr lang="en-US" sz="3200" dirty="0" err="1">
                <a:latin typeface="Roboto" panose="02000000000000000000" pitchFamily="2" charset="0"/>
                <a:ea typeface="Roboto" panose="02000000000000000000" pitchFamily="2" charset="0"/>
              </a:rPr>
              <a:t>duyệt</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các</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đỉnh</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gần</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với</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đích</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hơn</a:t>
            </a:r>
            <a:endParaRPr lang="en-US" sz="3200" dirty="0">
              <a:latin typeface="Roboto" panose="02000000000000000000" pitchFamily="2" charset="0"/>
              <a:ea typeface="Roboto" panose="02000000000000000000" pitchFamily="2" charset="0"/>
            </a:endParaRPr>
          </a:p>
          <a:p>
            <a:pPr lvl="1"/>
            <a:r>
              <a:rPr lang="en-US" sz="3200" dirty="0" err="1">
                <a:latin typeface="Roboto" panose="02000000000000000000" pitchFamily="2" charset="0"/>
                <a:ea typeface="Roboto" panose="02000000000000000000" pitchFamily="2" charset="0"/>
              </a:rPr>
              <a:t>loại</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bỏ</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nhiều</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nút</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không</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có</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tiềm</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năng</a:t>
            </a:r>
            <a:r>
              <a:rPr lang="en-US" sz="3200" dirty="0">
                <a:latin typeface="Roboto" panose="02000000000000000000" pitchFamily="2" charset="0"/>
                <a:ea typeface="Roboto" panose="02000000000000000000" pitchFamily="2" charset="0"/>
              </a:rPr>
              <a:t>.</a:t>
            </a:r>
          </a:p>
          <a:p>
            <a:r>
              <a:rPr lang="en-US" sz="3200" b="1" i="1" dirty="0">
                <a:latin typeface="Roboto" panose="02000000000000000000" pitchFamily="2" charset="0"/>
                <a:ea typeface="Roboto" panose="02000000000000000000" pitchFamily="2" charset="0"/>
              </a:rPr>
              <a:t>h = h * (1.0 + p)</a:t>
            </a:r>
          </a:p>
          <a:p>
            <a:r>
              <a:rPr lang="en-US" sz="3200" dirty="0" err="1">
                <a:latin typeface="Roboto" panose="02000000000000000000" pitchFamily="2" charset="0"/>
                <a:ea typeface="Roboto" panose="02000000000000000000" pitchFamily="2" charset="0"/>
              </a:rPr>
              <a:t>Lưu</a:t>
            </a:r>
            <a:r>
              <a:rPr lang="en-US" sz="3200" dirty="0">
                <a:latin typeface="Roboto" panose="02000000000000000000" pitchFamily="2" charset="0"/>
                <a:ea typeface="Roboto" panose="02000000000000000000" pitchFamily="2" charset="0"/>
              </a:rPr>
              <a:t> ý </a:t>
            </a:r>
            <a:r>
              <a:rPr lang="en-US" sz="3200" dirty="0" err="1">
                <a:latin typeface="Roboto" panose="02000000000000000000" pitchFamily="2" charset="0"/>
                <a:ea typeface="Roboto" panose="02000000000000000000" pitchFamily="2" charset="0"/>
              </a:rPr>
              <a:t>là</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điều</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này</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có</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thể</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có</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tác</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động</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nhỏ</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đến</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tính</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chấp</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nhận</a:t>
            </a:r>
            <a:r>
              <a:rPr lang="en-US" sz="3200" dirty="0">
                <a:latin typeface="Roboto" panose="02000000000000000000" pitchFamily="2" charset="0"/>
                <a:ea typeface="Roboto" panose="02000000000000000000" pitchFamily="2" charset="0"/>
              </a:rPr>
              <a:t> </a:t>
            </a:r>
            <a:r>
              <a:rPr lang="en-US" sz="3200" dirty="0" err="1">
                <a:latin typeface="Roboto" panose="02000000000000000000" pitchFamily="2" charset="0"/>
                <a:ea typeface="Roboto" panose="02000000000000000000" pitchFamily="2" charset="0"/>
              </a:rPr>
              <a:t>được</a:t>
            </a:r>
            <a:r>
              <a:rPr lang="en-US" sz="3200" dirty="0">
                <a:latin typeface="Roboto" panose="02000000000000000000" pitchFamily="2" charset="0"/>
                <a:ea typeface="Roboto" panose="02000000000000000000" pitchFamily="2" charset="0"/>
              </a:rPr>
              <a:t>” (admissibility)</a:t>
            </a:r>
          </a:p>
        </p:txBody>
      </p:sp>
    </p:spTree>
    <p:extLst>
      <p:ext uri="{BB962C8B-B14F-4D97-AF65-F5344CB8AC3E}">
        <p14:creationId xmlns:p14="http://schemas.microsoft.com/office/powerpoint/2010/main" val="2459088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5737" y="140957"/>
            <a:ext cx="10018713" cy="1752599"/>
          </a:xfrm>
        </p:spPr>
        <p:txBody>
          <a:bodyPr>
            <a:normAutofit/>
          </a:bodyPr>
          <a:lstStyle/>
          <a:p>
            <a:r>
              <a:rPr lang="en-US" sz="5400" dirty="0">
                <a:latin typeface="Roboto" panose="02000000000000000000" pitchFamily="2" charset="0"/>
                <a:ea typeface="Roboto" panose="02000000000000000000" pitchFamily="2" charset="0"/>
              </a:rPr>
              <a:t>cross</a:t>
            </a:r>
          </a:p>
        </p:txBody>
      </p:sp>
      <p:sp>
        <p:nvSpPr>
          <p:cNvPr id="3" name="Content Placeholder 2"/>
          <p:cNvSpPr>
            <a:spLocks noGrp="1"/>
          </p:cNvSpPr>
          <p:nvPr>
            <p:ph idx="1"/>
          </p:nvPr>
        </p:nvSpPr>
        <p:spPr>
          <a:xfrm>
            <a:off x="1648691" y="1674376"/>
            <a:ext cx="9795324" cy="769441"/>
          </a:xfrm>
        </p:spPr>
        <p:txBody>
          <a:bodyPr>
            <a:noAutofit/>
          </a:bodyPr>
          <a:lstStyle/>
          <a:p>
            <a:pPr marL="0" indent="0">
              <a:buNone/>
            </a:pPr>
            <a:r>
              <a:rPr lang="en-US" sz="2800" dirty="0" err="1">
                <a:solidFill>
                  <a:schemeClr val="accent4">
                    <a:lumMod val="50000"/>
                  </a:schemeClr>
                </a:solidFill>
                <a:latin typeface="Roboto" panose="02000000000000000000" pitchFamily="2" charset="0"/>
                <a:ea typeface="Roboto" panose="02000000000000000000" pitchFamily="2" charset="0"/>
              </a:rPr>
              <a:t>ưu</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tiên</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các</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lộ</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trình</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nằm</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sát</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theo</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đường</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thẳng</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từ</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điểm</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đầu</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đến</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điểm</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cuối</a:t>
            </a:r>
            <a:endParaRPr lang="en-US" sz="2800" dirty="0">
              <a:solidFill>
                <a:schemeClr val="accent4">
                  <a:lumMod val="50000"/>
                </a:schemeClr>
              </a:solidFill>
              <a:latin typeface="Roboto" panose="02000000000000000000" pitchFamily="2" charset="0"/>
              <a:ea typeface="Roboto" panose="020000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689" y="2653313"/>
            <a:ext cx="4317139" cy="2647845"/>
          </a:xfrm>
          <a:prstGeom prst="rect">
            <a:avLst/>
          </a:prstGeom>
        </p:spPr>
      </p:pic>
      <p:sp>
        <p:nvSpPr>
          <p:cNvPr id="7" name="Rectangle 6"/>
          <p:cNvSpPr/>
          <p:nvPr/>
        </p:nvSpPr>
        <p:spPr>
          <a:xfrm>
            <a:off x="2748317" y="5474835"/>
            <a:ext cx="9510345" cy="954107"/>
          </a:xfrm>
          <a:prstGeom prst="rect">
            <a:avLst/>
          </a:prstGeom>
        </p:spPr>
        <p:txBody>
          <a:bodyPr wrap="square">
            <a:spAutoFit/>
          </a:bodyPr>
          <a:lstStyle/>
          <a:p>
            <a:r>
              <a:rPr lang="en-US" sz="2800" dirty="0">
                <a:solidFill>
                  <a:schemeClr val="accent4">
                    <a:lumMod val="50000"/>
                  </a:schemeClr>
                </a:solidFill>
                <a:latin typeface="Roboto" panose="02000000000000000000" pitchFamily="2" charset="0"/>
                <a:ea typeface="Roboto" panose="02000000000000000000" pitchFamily="2" charset="0"/>
              </a:rPr>
              <a:t>vector (start, end): (</a:t>
            </a:r>
            <a:r>
              <a:rPr lang="en-US" sz="2800" dirty="0" err="1">
                <a:solidFill>
                  <a:schemeClr val="accent4">
                    <a:lumMod val="50000"/>
                  </a:schemeClr>
                </a:solidFill>
                <a:latin typeface="Roboto" panose="02000000000000000000" pitchFamily="2" charset="0"/>
                <a:ea typeface="Roboto" panose="02000000000000000000" pitchFamily="2" charset="0"/>
              </a:rPr>
              <a:t>start.x</a:t>
            </a:r>
            <a:r>
              <a:rPr lang="en-US" sz="2800" dirty="0">
                <a:solidFill>
                  <a:schemeClr val="accent4">
                    <a:lumMod val="50000"/>
                  </a:schemeClr>
                </a:solidFill>
                <a:latin typeface="Roboto" panose="02000000000000000000" pitchFamily="2" charset="0"/>
                <a:ea typeface="Roboto" panose="02000000000000000000" pitchFamily="2" charset="0"/>
              </a:rPr>
              <a:t> – </a:t>
            </a:r>
            <a:r>
              <a:rPr lang="en-US" sz="2800" dirty="0" err="1">
                <a:solidFill>
                  <a:schemeClr val="accent4">
                    <a:lumMod val="50000"/>
                  </a:schemeClr>
                </a:solidFill>
                <a:latin typeface="Roboto" panose="02000000000000000000" pitchFamily="2" charset="0"/>
                <a:ea typeface="Roboto" panose="02000000000000000000" pitchFamily="2" charset="0"/>
              </a:rPr>
              <a:t>end.x</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start.y</a:t>
            </a:r>
            <a:r>
              <a:rPr lang="en-US" sz="2800" dirty="0">
                <a:solidFill>
                  <a:schemeClr val="accent4">
                    <a:lumMod val="50000"/>
                  </a:schemeClr>
                </a:solidFill>
                <a:latin typeface="Roboto" panose="02000000000000000000" pitchFamily="2" charset="0"/>
                <a:ea typeface="Roboto" panose="02000000000000000000" pitchFamily="2" charset="0"/>
              </a:rPr>
              <a:t> – </a:t>
            </a:r>
            <a:r>
              <a:rPr lang="en-US" sz="2800" dirty="0" err="1">
                <a:solidFill>
                  <a:schemeClr val="accent4">
                    <a:lumMod val="50000"/>
                  </a:schemeClr>
                </a:solidFill>
                <a:latin typeface="Roboto" panose="02000000000000000000" pitchFamily="2" charset="0"/>
                <a:ea typeface="Roboto" panose="02000000000000000000" pitchFamily="2" charset="0"/>
              </a:rPr>
              <a:t>end.y</a:t>
            </a:r>
            <a:r>
              <a:rPr lang="en-US" sz="2800" dirty="0">
                <a:solidFill>
                  <a:schemeClr val="accent4">
                    <a:lumMod val="50000"/>
                  </a:schemeClr>
                </a:solidFill>
                <a:latin typeface="Roboto" panose="02000000000000000000" pitchFamily="2" charset="0"/>
                <a:ea typeface="Roboto" panose="02000000000000000000" pitchFamily="2" charset="0"/>
              </a:rPr>
              <a:t>)</a:t>
            </a:r>
          </a:p>
          <a:p>
            <a:r>
              <a:rPr lang="en-US" sz="2800" dirty="0">
                <a:solidFill>
                  <a:schemeClr val="accent4">
                    <a:lumMod val="50000"/>
                  </a:schemeClr>
                </a:solidFill>
                <a:latin typeface="Roboto" panose="02000000000000000000" pitchFamily="2" charset="0"/>
                <a:ea typeface="Roboto" panose="02000000000000000000" pitchFamily="2" charset="0"/>
              </a:rPr>
              <a:t>vector (n, end): (</a:t>
            </a:r>
            <a:r>
              <a:rPr lang="en-US" sz="2800" dirty="0" err="1">
                <a:solidFill>
                  <a:schemeClr val="accent4">
                    <a:lumMod val="50000"/>
                  </a:schemeClr>
                </a:solidFill>
                <a:latin typeface="Roboto" panose="02000000000000000000" pitchFamily="2" charset="0"/>
                <a:ea typeface="Roboto" panose="02000000000000000000" pitchFamily="2" charset="0"/>
              </a:rPr>
              <a:t>n.x</a:t>
            </a:r>
            <a:r>
              <a:rPr lang="en-US" sz="2800" dirty="0">
                <a:solidFill>
                  <a:schemeClr val="accent4">
                    <a:lumMod val="50000"/>
                  </a:schemeClr>
                </a:solidFill>
                <a:latin typeface="Roboto" panose="02000000000000000000" pitchFamily="2" charset="0"/>
                <a:ea typeface="Roboto" panose="02000000000000000000" pitchFamily="2" charset="0"/>
              </a:rPr>
              <a:t> – </a:t>
            </a:r>
            <a:r>
              <a:rPr lang="en-US" sz="2800" dirty="0" err="1">
                <a:solidFill>
                  <a:schemeClr val="accent4">
                    <a:lumMod val="50000"/>
                  </a:schemeClr>
                </a:solidFill>
                <a:latin typeface="Roboto" panose="02000000000000000000" pitchFamily="2" charset="0"/>
                <a:ea typeface="Roboto" panose="02000000000000000000" pitchFamily="2" charset="0"/>
              </a:rPr>
              <a:t>end.x</a:t>
            </a:r>
            <a:r>
              <a:rPr lang="en-US" sz="2800" dirty="0">
                <a:solidFill>
                  <a:schemeClr val="accent4">
                    <a:lumMod val="50000"/>
                  </a:schemeClr>
                </a:solidFill>
                <a:latin typeface="Roboto" panose="02000000000000000000" pitchFamily="2" charset="0"/>
                <a:ea typeface="Roboto" panose="02000000000000000000" pitchFamily="2" charset="0"/>
              </a:rPr>
              <a:t>, </a:t>
            </a:r>
            <a:r>
              <a:rPr lang="en-US" sz="2800" dirty="0" err="1">
                <a:solidFill>
                  <a:schemeClr val="accent4">
                    <a:lumMod val="50000"/>
                  </a:schemeClr>
                </a:solidFill>
                <a:latin typeface="Roboto" panose="02000000000000000000" pitchFamily="2" charset="0"/>
                <a:ea typeface="Roboto" panose="02000000000000000000" pitchFamily="2" charset="0"/>
              </a:rPr>
              <a:t>n.y</a:t>
            </a:r>
            <a:r>
              <a:rPr lang="en-US" sz="2800" dirty="0">
                <a:solidFill>
                  <a:schemeClr val="accent4">
                    <a:lumMod val="50000"/>
                  </a:schemeClr>
                </a:solidFill>
                <a:latin typeface="Roboto" panose="02000000000000000000" pitchFamily="2" charset="0"/>
                <a:ea typeface="Roboto" panose="02000000000000000000" pitchFamily="2" charset="0"/>
              </a:rPr>
              <a:t> – </a:t>
            </a:r>
            <a:r>
              <a:rPr lang="en-US" sz="2800" dirty="0" err="1">
                <a:solidFill>
                  <a:schemeClr val="accent4">
                    <a:lumMod val="50000"/>
                  </a:schemeClr>
                </a:solidFill>
                <a:latin typeface="Roboto" panose="02000000000000000000" pitchFamily="2" charset="0"/>
                <a:ea typeface="Roboto" panose="02000000000000000000" pitchFamily="2" charset="0"/>
              </a:rPr>
              <a:t>end.y</a:t>
            </a:r>
            <a:r>
              <a:rPr lang="en-US" sz="2800" dirty="0">
                <a:solidFill>
                  <a:schemeClr val="accent4">
                    <a:lumMod val="50000"/>
                  </a:schemeClr>
                </a:solidFill>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141730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3" y="634598"/>
            <a:ext cx="10018713" cy="1752599"/>
          </a:xfrm>
        </p:spPr>
        <p:txBody>
          <a:bodyPr/>
          <a:lstStyle/>
          <a:p>
            <a:r>
              <a:rPr lang="en-US" dirty="0">
                <a:latin typeface="Roboto" panose="02000000000000000000" pitchFamily="2" charset="0"/>
                <a:ea typeface="Roboto" panose="02000000000000000000" pitchFamily="2" charset="0"/>
              </a:rPr>
              <a:t>cross function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6418" y="4055891"/>
            <a:ext cx="4039164" cy="2048161"/>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0336" y="2387197"/>
            <a:ext cx="5291328" cy="991378"/>
          </a:xfrm>
          <a:prstGeom prst="rect">
            <a:avLst/>
          </a:prstGeom>
        </p:spPr>
      </p:pic>
    </p:spTree>
    <p:extLst>
      <p:ext uri="{BB962C8B-B14F-4D97-AF65-F5344CB8AC3E}">
        <p14:creationId xmlns:p14="http://schemas.microsoft.com/office/powerpoint/2010/main" val="1948496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7666" y="609600"/>
            <a:ext cx="8596668" cy="1320800"/>
          </a:xfrm>
        </p:spPr>
        <p:txBody>
          <a:bodyPr>
            <a:normAutofit/>
          </a:bodyPr>
          <a:lstStyle/>
          <a:p>
            <a:pPr algn="ctr"/>
            <a:r>
              <a:rPr lang="en-US" sz="4800" dirty="0" err="1">
                <a:latin typeface="Roboto" panose="02000000000000000000" pitchFamily="2" charset="0"/>
                <a:ea typeface="Roboto" panose="02000000000000000000" pitchFamily="2" charset="0"/>
              </a:rPr>
              <a:t>ví</a:t>
            </a:r>
            <a:r>
              <a:rPr lang="en-US" sz="4800" dirty="0">
                <a:latin typeface="Roboto" panose="02000000000000000000" pitchFamily="2" charset="0"/>
                <a:ea typeface="Roboto" panose="02000000000000000000" pitchFamily="2" charset="0"/>
              </a:rPr>
              <a:t> </a:t>
            </a:r>
            <a:r>
              <a:rPr lang="en-US" sz="4800" dirty="0" err="1">
                <a:latin typeface="Roboto" panose="02000000000000000000" pitchFamily="2" charset="0"/>
                <a:ea typeface="Roboto" panose="02000000000000000000" pitchFamily="2" charset="0"/>
              </a:rPr>
              <a:t>dụ</a:t>
            </a:r>
            <a:r>
              <a:rPr lang="en-US" sz="4800" dirty="0">
                <a:latin typeface="Roboto" panose="02000000000000000000" pitchFamily="2" charset="0"/>
                <a:ea typeface="Roboto" panose="02000000000000000000" pitchFamily="2" charset="0"/>
              </a:rPr>
              <a:t> </a:t>
            </a:r>
            <a:r>
              <a:rPr lang="en-US" sz="4800" dirty="0" err="1">
                <a:latin typeface="Roboto" panose="02000000000000000000" pitchFamily="2" charset="0"/>
                <a:ea typeface="Roboto" panose="02000000000000000000" pitchFamily="2" charset="0"/>
              </a:rPr>
              <a:t>sử</a:t>
            </a:r>
            <a:r>
              <a:rPr lang="en-US" sz="4800" dirty="0">
                <a:latin typeface="Roboto" panose="02000000000000000000" pitchFamily="2" charset="0"/>
                <a:ea typeface="Roboto" panose="02000000000000000000" pitchFamily="2" charset="0"/>
              </a:rPr>
              <a:t> </a:t>
            </a:r>
            <a:r>
              <a:rPr lang="en-US" sz="4800" dirty="0" err="1">
                <a:latin typeface="Roboto" panose="02000000000000000000" pitchFamily="2" charset="0"/>
                <a:ea typeface="Roboto" panose="02000000000000000000" pitchFamily="2" charset="0"/>
              </a:rPr>
              <a:t>dụng</a:t>
            </a:r>
            <a:r>
              <a:rPr lang="en-US" sz="4800" dirty="0">
                <a:latin typeface="Roboto" panose="02000000000000000000" pitchFamily="2" charset="0"/>
                <a:ea typeface="Roboto" panose="02000000000000000000" pitchFamily="2" charset="0"/>
              </a:rPr>
              <a:t> cross</a:t>
            </a:r>
          </a:p>
        </p:txBody>
      </p:sp>
      <p:pic>
        <p:nvPicPr>
          <p:cNvPr id="14" name="Hình ảnh 13">
            <a:extLst>
              <a:ext uri="{FF2B5EF4-FFF2-40B4-BE49-F238E27FC236}">
                <a16:creationId xmlns:a16="http://schemas.microsoft.com/office/drawing/2014/main" id="{C5C8928C-E6A2-475F-BD13-37A8E0123F81}"/>
              </a:ext>
            </a:extLst>
          </p:cNvPr>
          <p:cNvPicPr>
            <a:picLocks noChangeAspect="1"/>
          </p:cNvPicPr>
          <p:nvPr/>
        </p:nvPicPr>
        <p:blipFill>
          <a:blip r:embed="rId2"/>
          <a:stretch>
            <a:fillRect/>
          </a:stretch>
        </p:blipFill>
        <p:spPr>
          <a:xfrm>
            <a:off x="2819400" y="2281428"/>
            <a:ext cx="6553200" cy="3429000"/>
          </a:xfrm>
          <a:prstGeom prst="rect">
            <a:avLst/>
          </a:prstGeom>
        </p:spPr>
      </p:pic>
    </p:spTree>
    <p:extLst>
      <p:ext uri="{BB962C8B-B14F-4D97-AF65-F5344CB8AC3E}">
        <p14:creationId xmlns:p14="http://schemas.microsoft.com/office/powerpoint/2010/main" val="1876247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019" y="-242887"/>
            <a:ext cx="10018713" cy="1752599"/>
          </a:xfrm>
        </p:spPr>
        <p:txBody>
          <a:bodyPr/>
          <a:lstStyle/>
          <a:p>
            <a:r>
              <a:rPr lang="en-US" dirty="0" err="1">
                <a:solidFill>
                  <a:schemeClr val="accent1">
                    <a:lumMod val="10000"/>
                  </a:schemeClr>
                </a:solidFill>
                <a:latin typeface="Roboto" panose="02000000000000000000" pitchFamily="2" charset="0"/>
                <a:ea typeface="Roboto" panose="02000000000000000000" pitchFamily="2" charset="0"/>
              </a:rPr>
              <a:t>Giao</a:t>
            </a:r>
            <a:r>
              <a:rPr lang="en-US" dirty="0">
                <a:solidFill>
                  <a:schemeClr val="accent1">
                    <a:lumMod val="10000"/>
                  </a:schemeClr>
                </a:solidFill>
                <a:latin typeface="Roboto" panose="02000000000000000000" pitchFamily="2" charset="0"/>
                <a:ea typeface="Roboto" panose="02000000000000000000" pitchFamily="2" charset="0"/>
              </a:rPr>
              <a:t> </a:t>
            </a:r>
            <a:r>
              <a:rPr lang="en-US" dirty="0" err="1">
                <a:solidFill>
                  <a:schemeClr val="accent1">
                    <a:lumMod val="10000"/>
                  </a:schemeClr>
                </a:solidFill>
                <a:latin typeface="Roboto" panose="02000000000000000000" pitchFamily="2" charset="0"/>
                <a:ea typeface="Roboto" panose="02000000000000000000" pitchFamily="2" charset="0"/>
              </a:rPr>
              <a:t>diện</a:t>
            </a:r>
            <a:r>
              <a:rPr lang="en-US" dirty="0">
                <a:solidFill>
                  <a:schemeClr val="accent1">
                    <a:lumMod val="10000"/>
                  </a:schemeClr>
                </a:solidFill>
                <a:latin typeface="Roboto" panose="02000000000000000000" pitchFamily="2" charset="0"/>
                <a:ea typeface="Roboto" panose="02000000000000000000" pitchFamily="2" charset="0"/>
              </a:rPr>
              <a:t> </a:t>
            </a:r>
            <a:r>
              <a:rPr lang="en-US" dirty="0" err="1">
                <a:solidFill>
                  <a:schemeClr val="accent1">
                    <a:lumMod val="10000"/>
                  </a:schemeClr>
                </a:solidFill>
                <a:latin typeface="Roboto" panose="02000000000000000000" pitchFamily="2" charset="0"/>
                <a:ea typeface="Roboto" panose="02000000000000000000" pitchFamily="2" charset="0"/>
              </a:rPr>
              <a:t>người</a:t>
            </a:r>
            <a:r>
              <a:rPr lang="en-US" dirty="0">
                <a:solidFill>
                  <a:schemeClr val="accent1">
                    <a:lumMod val="10000"/>
                  </a:schemeClr>
                </a:solidFill>
                <a:latin typeface="Roboto" panose="02000000000000000000" pitchFamily="2" charset="0"/>
                <a:ea typeface="Roboto" panose="02000000000000000000" pitchFamily="2" charset="0"/>
              </a:rPr>
              <a:t> </a:t>
            </a:r>
            <a:r>
              <a:rPr lang="en-US" dirty="0" err="1">
                <a:solidFill>
                  <a:schemeClr val="accent1">
                    <a:lumMod val="10000"/>
                  </a:schemeClr>
                </a:solidFill>
                <a:latin typeface="Roboto" panose="02000000000000000000" pitchFamily="2" charset="0"/>
                <a:ea typeface="Roboto" panose="02000000000000000000" pitchFamily="2" charset="0"/>
              </a:rPr>
              <a:t>dùng</a:t>
            </a:r>
            <a:endParaRPr lang="en-US" dirty="0">
              <a:solidFill>
                <a:schemeClr val="accent1">
                  <a:lumMod val="10000"/>
                </a:schemeClr>
              </a:solidFill>
              <a:latin typeface="Roboto" panose="02000000000000000000" pitchFamily="2" charset="0"/>
              <a:ea typeface="Roboto" panose="02000000000000000000" pitchFamily="2"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221384" y="1418272"/>
            <a:ext cx="8739985" cy="5108258"/>
          </a:xfrm>
          <a:prstGeom prst="rect">
            <a:avLst/>
          </a:prstGeom>
        </p:spPr>
      </p:pic>
    </p:spTree>
    <p:extLst>
      <p:ext uri="{BB962C8B-B14F-4D97-AF65-F5344CB8AC3E}">
        <p14:creationId xmlns:p14="http://schemas.microsoft.com/office/powerpoint/2010/main" val="237599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32901" y="697230"/>
            <a:ext cx="10018713" cy="1752599"/>
          </a:xfrm>
        </p:spPr>
        <p:txBody>
          <a:bodyPr/>
          <a:lstStyle/>
          <a:p>
            <a:r>
              <a:rPr lang="en-US" dirty="0">
                <a:latin typeface="Roboto" panose="02000000000000000000" pitchFamily="2" charset="0"/>
                <a:ea typeface="Roboto" panose="02000000000000000000" pitchFamily="2" charset="0"/>
              </a:rPr>
              <a:t>DANH SÁCH THÀNH VIÊN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717644"/>
              </p:ext>
            </p:extLst>
          </p:nvPr>
        </p:nvGraphicFramePr>
        <p:xfrm>
          <a:off x="2344100" y="2617470"/>
          <a:ext cx="8596314" cy="3200400"/>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val="3592105707"/>
                    </a:ext>
                  </a:extLst>
                </a:gridCol>
                <a:gridCol w="2865438">
                  <a:extLst>
                    <a:ext uri="{9D8B030D-6E8A-4147-A177-3AD203B41FA5}">
                      <a16:colId xmlns:a16="http://schemas.microsoft.com/office/drawing/2014/main" val="316373417"/>
                    </a:ext>
                  </a:extLst>
                </a:gridCol>
                <a:gridCol w="2865438">
                  <a:extLst>
                    <a:ext uri="{9D8B030D-6E8A-4147-A177-3AD203B41FA5}">
                      <a16:colId xmlns:a16="http://schemas.microsoft.com/office/drawing/2014/main" val="2503213481"/>
                    </a:ext>
                  </a:extLst>
                </a:gridCol>
              </a:tblGrid>
              <a:tr h="640080">
                <a:tc>
                  <a:txBody>
                    <a:bodyPr/>
                    <a:lstStyle/>
                    <a:p>
                      <a:pPr algn="ctr"/>
                      <a:r>
                        <a:rPr lang="en-US" dirty="0">
                          <a:solidFill>
                            <a:schemeClr val="accent5">
                              <a:lumMod val="50000"/>
                            </a:schemeClr>
                          </a:solidFill>
                          <a:latin typeface="Roboto" panose="02000000000000000000" pitchFamily="2" charset="0"/>
                          <a:ea typeface="Roboto" panose="02000000000000000000" pitchFamily="2" charset="0"/>
                        </a:rPr>
                        <a:t>MSSV</a:t>
                      </a:r>
                    </a:p>
                  </a:txBody>
                  <a:tcPr marL="74751" marR="74751" anchor="ctr"/>
                </a:tc>
                <a:tc>
                  <a:txBody>
                    <a:bodyPr/>
                    <a:lstStyle/>
                    <a:p>
                      <a:pPr algn="ctr"/>
                      <a:r>
                        <a:rPr lang="en-US" dirty="0" err="1">
                          <a:solidFill>
                            <a:schemeClr val="accent5">
                              <a:lumMod val="50000"/>
                            </a:schemeClr>
                          </a:solidFill>
                          <a:latin typeface="Roboto" panose="02000000000000000000" pitchFamily="2" charset="0"/>
                          <a:ea typeface="Roboto" panose="02000000000000000000" pitchFamily="2" charset="0"/>
                        </a:rPr>
                        <a:t>Họ</a:t>
                      </a:r>
                      <a:r>
                        <a:rPr lang="en-US" baseline="0" dirty="0">
                          <a:solidFill>
                            <a:schemeClr val="accent5">
                              <a:lumMod val="50000"/>
                            </a:schemeClr>
                          </a:solidFill>
                          <a:latin typeface="Roboto" panose="02000000000000000000" pitchFamily="2" charset="0"/>
                          <a:ea typeface="Roboto" panose="02000000000000000000" pitchFamily="2" charset="0"/>
                        </a:rPr>
                        <a:t> tên</a:t>
                      </a:r>
                      <a:endParaRPr lang="en-US" dirty="0">
                        <a:solidFill>
                          <a:schemeClr val="accent5">
                            <a:lumMod val="50000"/>
                          </a:schemeClr>
                        </a:solidFill>
                        <a:latin typeface="Roboto" panose="02000000000000000000" pitchFamily="2" charset="0"/>
                        <a:ea typeface="Roboto" panose="02000000000000000000" pitchFamily="2" charset="0"/>
                      </a:endParaRPr>
                    </a:p>
                  </a:txBody>
                  <a:tcPr marL="74751" marR="74751" anchor="ctr"/>
                </a:tc>
                <a:tc>
                  <a:txBody>
                    <a:bodyPr/>
                    <a:lstStyle/>
                    <a:p>
                      <a:pPr algn="ctr"/>
                      <a:r>
                        <a:rPr lang="en-US" dirty="0" err="1">
                          <a:solidFill>
                            <a:schemeClr val="accent5">
                              <a:lumMod val="50000"/>
                            </a:schemeClr>
                          </a:solidFill>
                          <a:latin typeface="Roboto" panose="02000000000000000000" pitchFamily="2" charset="0"/>
                          <a:ea typeface="Roboto" panose="02000000000000000000" pitchFamily="2" charset="0"/>
                        </a:rPr>
                        <a:t>Đóng</a:t>
                      </a:r>
                      <a:r>
                        <a:rPr lang="en-US" baseline="0" dirty="0">
                          <a:solidFill>
                            <a:schemeClr val="accent5">
                              <a:lumMod val="50000"/>
                            </a:schemeClr>
                          </a:solidFill>
                          <a:latin typeface="Roboto" panose="02000000000000000000" pitchFamily="2" charset="0"/>
                          <a:ea typeface="Roboto" panose="02000000000000000000" pitchFamily="2" charset="0"/>
                        </a:rPr>
                        <a:t> </a:t>
                      </a:r>
                      <a:r>
                        <a:rPr lang="en-US" baseline="0" dirty="0" err="1">
                          <a:solidFill>
                            <a:schemeClr val="accent5">
                              <a:lumMod val="50000"/>
                            </a:schemeClr>
                          </a:solidFill>
                          <a:latin typeface="Roboto" panose="02000000000000000000" pitchFamily="2" charset="0"/>
                          <a:ea typeface="Roboto" panose="02000000000000000000" pitchFamily="2" charset="0"/>
                        </a:rPr>
                        <a:t>góp</a:t>
                      </a:r>
                      <a:endParaRPr lang="en-US" dirty="0">
                        <a:solidFill>
                          <a:schemeClr val="accent5">
                            <a:lumMod val="50000"/>
                          </a:schemeClr>
                        </a:solidFill>
                        <a:latin typeface="Roboto" panose="02000000000000000000" pitchFamily="2" charset="0"/>
                        <a:ea typeface="Roboto" panose="02000000000000000000" pitchFamily="2" charset="0"/>
                      </a:endParaRPr>
                    </a:p>
                  </a:txBody>
                  <a:tcPr marL="74751" marR="74751" anchor="ctr"/>
                </a:tc>
                <a:extLst>
                  <a:ext uri="{0D108BD9-81ED-4DB2-BD59-A6C34878D82A}">
                    <a16:rowId xmlns:a16="http://schemas.microsoft.com/office/drawing/2014/main" val="210179722"/>
                  </a:ext>
                </a:extLst>
              </a:tr>
              <a:tr h="640080">
                <a:tc>
                  <a:txBody>
                    <a:bodyPr/>
                    <a:lstStyle/>
                    <a:p>
                      <a:pPr marL="0" marR="0" algn="ctr">
                        <a:lnSpc>
                          <a:spcPct val="107000"/>
                        </a:lnSpc>
                        <a:spcBef>
                          <a:spcPts val="0"/>
                        </a:spcBef>
                        <a:spcAft>
                          <a:spcPts val="0"/>
                        </a:spcAft>
                      </a:pPr>
                      <a:r>
                        <a:rPr lang="en-US" sz="2000" dirty="0">
                          <a:effectLst/>
                          <a:latin typeface="Roboto" panose="02000000000000000000" pitchFamily="2" charset="0"/>
                          <a:ea typeface="Roboto" panose="02000000000000000000" pitchFamily="2" charset="0"/>
                        </a:rPr>
                        <a:t>20160054</a:t>
                      </a:r>
                    </a:p>
                  </a:txBody>
                  <a:tcPr marL="45830" marR="45830" marT="0" marB="0" anchor="ctr"/>
                </a:tc>
                <a:tc>
                  <a:txBody>
                    <a:bodyPr/>
                    <a:lstStyle/>
                    <a:p>
                      <a:pPr marL="0" marR="0" algn="ctr">
                        <a:lnSpc>
                          <a:spcPct val="107000"/>
                        </a:lnSpc>
                        <a:spcBef>
                          <a:spcPts val="0"/>
                        </a:spcBef>
                        <a:spcAft>
                          <a:spcPts val="0"/>
                        </a:spcAft>
                      </a:pPr>
                      <a:r>
                        <a:rPr lang="en-US" sz="2000" dirty="0" err="1">
                          <a:effectLst/>
                          <a:latin typeface="Roboto" panose="02000000000000000000" pitchFamily="2" charset="0"/>
                          <a:ea typeface="Roboto" panose="02000000000000000000" pitchFamily="2" charset="0"/>
                        </a:rPr>
                        <a:t>Đinh</a:t>
                      </a:r>
                      <a:r>
                        <a:rPr lang="en-US" sz="2000" baseline="0" dirty="0">
                          <a:effectLst/>
                          <a:latin typeface="Roboto" panose="02000000000000000000" pitchFamily="2" charset="0"/>
                          <a:ea typeface="Roboto" panose="02000000000000000000" pitchFamily="2" charset="0"/>
                        </a:rPr>
                        <a:t> Hoàng Anh</a:t>
                      </a:r>
                      <a:endParaRPr lang="en-US" sz="2000" dirty="0">
                        <a:effectLst/>
                        <a:latin typeface="Roboto" panose="02000000000000000000" pitchFamily="2" charset="0"/>
                        <a:ea typeface="Roboto" panose="02000000000000000000" pitchFamily="2" charset="0"/>
                      </a:endParaRPr>
                    </a:p>
                  </a:txBody>
                  <a:tcPr marL="45830" marR="45830" marT="0" marB="0" anchor="ctr"/>
                </a:tc>
                <a:tc>
                  <a:txBody>
                    <a:bodyPr/>
                    <a:lstStyle/>
                    <a:p>
                      <a:pPr marL="0" marR="0" algn="ctr">
                        <a:lnSpc>
                          <a:spcPct val="107000"/>
                        </a:lnSpc>
                        <a:spcBef>
                          <a:spcPts val="0"/>
                        </a:spcBef>
                        <a:spcAft>
                          <a:spcPts val="0"/>
                        </a:spcAft>
                      </a:pPr>
                      <a:r>
                        <a:rPr lang="en-US" sz="2000">
                          <a:effectLst/>
                          <a:latin typeface="Roboto" panose="02000000000000000000" pitchFamily="2" charset="0"/>
                          <a:ea typeface="Roboto" panose="02000000000000000000" pitchFamily="2" charset="0"/>
                        </a:rPr>
                        <a:t>25%</a:t>
                      </a:r>
                    </a:p>
                  </a:txBody>
                  <a:tcPr marL="45830" marR="45830" marT="0" marB="0" anchor="ctr"/>
                </a:tc>
                <a:extLst>
                  <a:ext uri="{0D108BD9-81ED-4DB2-BD59-A6C34878D82A}">
                    <a16:rowId xmlns:a16="http://schemas.microsoft.com/office/drawing/2014/main" val="3383284"/>
                  </a:ext>
                </a:extLst>
              </a:tr>
              <a:tr h="640080">
                <a:tc>
                  <a:txBody>
                    <a:bodyPr/>
                    <a:lstStyle/>
                    <a:p>
                      <a:pPr marL="0" marR="0" algn="ctr">
                        <a:lnSpc>
                          <a:spcPct val="107000"/>
                        </a:lnSpc>
                        <a:spcBef>
                          <a:spcPts val="0"/>
                        </a:spcBef>
                        <a:spcAft>
                          <a:spcPts val="0"/>
                        </a:spcAft>
                      </a:pPr>
                      <a:r>
                        <a:rPr lang="en-US" sz="2000" dirty="0">
                          <a:effectLst/>
                          <a:latin typeface="Roboto" panose="02000000000000000000" pitchFamily="2" charset="0"/>
                          <a:ea typeface="Roboto" panose="02000000000000000000" pitchFamily="2" charset="0"/>
                        </a:rPr>
                        <a:t>20161935</a:t>
                      </a:r>
                    </a:p>
                  </a:txBody>
                  <a:tcPr marL="45830" marR="45830" marT="0" marB="0" anchor="ctr"/>
                </a:tc>
                <a:tc>
                  <a:txBody>
                    <a:bodyPr/>
                    <a:lstStyle/>
                    <a:p>
                      <a:pPr marL="0" marR="0" algn="ctr">
                        <a:lnSpc>
                          <a:spcPct val="107000"/>
                        </a:lnSpc>
                        <a:spcBef>
                          <a:spcPts val="0"/>
                        </a:spcBef>
                        <a:spcAft>
                          <a:spcPts val="0"/>
                        </a:spcAft>
                      </a:pPr>
                      <a:r>
                        <a:rPr lang="en-US" sz="2000" dirty="0" err="1">
                          <a:effectLst/>
                          <a:latin typeface="Roboto" panose="02000000000000000000" pitchFamily="2" charset="0"/>
                          <a:ea typeface="Roboto" panose="02000000000000000000" pitchFamily="2" charset="0"/>
                        </a:rPr>
                        <a:t>Hồ</a:t>
                      </a:r>
                      <a:r>
                        <a:rPr lang="en-US" sz="2000" baseline="0" dirty="0">
                          <a:effectLst/>
                          <a:latin typeface="Roboto" panose="02000000000000000000" pitchFamily="2" charset="0"/>
                          <a:ea typeface="Roboto" panose="02000000000000000000" pitchFamily="2" charset="0"/>
                        </a:rPr>
                        <a:t> Xuân </a:t>
                      </a:r>
                      <a:r>
                        <a:rPr lang="en-US" sz="2000" baseline="0" dirty="0" err="1">
                          <a:effectLst/>
                          <a:latin typeface="Roboto" panose="02000000000000000000" pitchFamily="2" charset="0"/>
                          <a:ea typeface="Roboto" panose="02000000000000000000" pitchFamily="2" charset="0"/>
                        </a:rPr>
                        <a:t>Hùng</a:t>
                      </a:r>
                      <a:endParaRPr lang="en-US" sz="2000" dirty="0">
                        <a:effectLst/>
                        <a:latin typeface="Roboto" panose="02000000000000000000" pitchFamily="2" charset="0"/>
                        <a:ea typeface="Roboto" panose="02000000000000000000" pitchFamily="2" charset="0"/>
                      </a:endParaRPr>
                    </a:p>
                  </a:txBody>
                  <a:tcPr marL="45830" marR="45830" marT="0" marB="0" anchor="ctr"/>
                </a:tc>
                <a:tc>
                  <a:txBody>
                    <a:bodyPr/>
                    <a:lstStyle/>
                    <a:p>
                      <a:pPr marL="0" marR="0" algn="ctr">
                        <a:lnSpc>
                          <a:spcPct val="107000"/>
                        </a:lnSpc>
                        <a:spcBef>
                          <a:spcPts val="0"/>
                        </a:spcBef>
                        <a:spcAft>
                          <a:spcPts val="0"/>
                        </a:spcAft>
                      </a:pPr>
                      <a:r>
                        <a:rPr lang="en-US" sz="2000">
                          <a:effectLst/>
                          <a:latin typeface="Roboto" panose="02000000000000000000" pitchFamily="2" charset="0"/>
                          <a:ea typeface="Roboto" panose="02000000000000000000" pitchFamily="2" charset="0"/>
                        </a:rPr>
                        <a:t>25%</a:t>
                      </a:r>
                    </a:p>
                  </a:txBody>
                  <a:tcPr marL="45830" marR="45830" marT="0" marB="0" anchor="ctr"/>
                </a:tc>
                <a:extLst>
                  <a:ext uri="{0D108BD9-81ED-4DB2-BD59-A6C34878D82A}">
                    <a16:rowId xmlns:a16="http://schemas.microsoft.com/office/drawing/2014/main" val="2708475839"/>
                  </a:ext>
                </a:extLst>
              </a:tr>
              <a:tr h="640080">
                <a:tc>
                  <a:txBody>
                    <a:bodyPr/>
                    <a:lstStyle/>
                    <a:p>
                      <a:pPr marL="0" marR="0" algn="ctr">
                        <a:lnSpc>
                          <a:spcPct val="107000"/>
                        </a:lnSpc>
                        <a:spcBef>
                          <a:spcPts val="0"/>
                        </a:spcBef>
                        <a:spcAft>
                          <a:spcPts val="0"/>
                        </a:spcAft>
                      </a:pPr>
                      <a:r>
                        <a:rPr lang="en-US" sz="2000" dirty="0">
                          <a:effectLst/>
                          <a:latin typeface="Roboto" panose="02000000000000000000" pitchFamily="2" charset="0"/>
                          <a:ea typeface="Roboto" panose="02000000000000000000" pitchFamily="2" charset="0"/>
                        </a:rPr>
                        <a:t>20161813</a:t>
                      </a:r>
                    </a:p>
                  </a:txBody>
                  <a:tcPr marL="45830" marR="45830" marT="0" marB="0" anchor="ctr"/>
                </a:tc>
                <a:tc>
                  <a:txBody>
                    <a:bodyPr/>
                    <a:lstStyle/>
                    <a:p>
                      <a:pPr marL="0" marR="0" algn="ctr">
                        <a:lnSpc>
                          <a:spcPct val="107000"/>
                        </a:lnSpc>
                        <a:spcBef>
                          <a:spcPts val="0"/>
                        </a:spcBef>
                        <a:spcAft>
                          <a:spcPts val="0"/>
                        </a:spcAft>
                      </a:pPr>
                      <a:r>
                        <a:rPr lang="en-US" sz="2000" dirty="0" err="1">
                          <a:effectLst/>
                          <a:latin typeface="Roboto" panose="02000000000000000000" pitchFamily="2" charset="0"/>
                          <a:ea typeface="Roboto" panose="02000000000000000000" pitchFamily="2" charset="0"/>
                        </a:rPr>
                        <a:t>Lê</a:t>
                      </a:r>
                      <a:r>
                        <a:rPr lang="en-US" sz="2000" baseline="0" dirty="0">
                          <a:effectLst/>
                          <a:latin typeface="Roboto" panose="02000000000000000000" pitchFamily="2" charset="0"/>
                          <a:ea typeface="Roboto" panose="02000000000000000000" pitchFamily="2" charset="0"/>
                        </a:rPr>
                        <a:t> </a:t>
                      </a:r>
                      <a:r>
                        <a:rPr lang="en-US" sz="2000" baseline="0" dirty="0" err="1">
                          <a:effectLst/>
                          <a:latin typeface="Roboto" panose="02000000000000000000" pitchFamily="2" charset="0"/>
                          <a:ea typeface="Roboto" panose="02000000000000000000" pitchFamily="2" charset="0"/>
                        </a:rPr>
                        <a:t>Quang</a:t>
                      </a:r>
                      <a:r>
                        <a:rPr lang="en-US" sz="2000" baseline="0" dirty="0">
                          <a:effectLst/>
                          <a:latin typeface="Roboto" panose="02000000000000000000" pitchFamily="2" charset="0"/>
                          <a:ea typeface="Roboto" panose="02000000000000000000" pitchFamily="2" charset="0"/>
                        </a:rPr>
                        <a:t> </a:t>
                      </a:r>
                      <a:r>
                        <a:rPr lang="en-US" sz="2000" baseline="0" dirty="0" err="1">
                          <a:effectLst/>
                          <a:latin typeface="Roboto" panose="02000000000000000000" pitchFamily="2" charset="0"/>
                          <a:ea typeface="Roboto" panose="02000000000000000000" pitchFamily="2" charset="0"/>
                        </a:rPr>
                        <a:t>Huy</a:t>
                      </a:r>
                      <a:endParaRPr lang="en-US" sz="2000" dirty="0">
                        <a:effectLst/>
                        <a:latin typeface="Roboto" panose="02000000000000000000" pitchFamily="2" charset="0"/>
                        <a:ea typeface="Roboto" panose="02000000000000000000" pitchFamily="2" charset="0"/>
                      </a:endParaRPr>
                    </a:p>
                  </a:txBody>
                  <a:tcPr marL="45830" marR="45830" marT="0" marB="0" anchor="ctr"/>
                </a:tc>
                <a:tc>
                  <a:txBody>
                    <a:bodyPr/>
                    <a:lstStyle/>
                    <a:p>
                      <a:pPr marL="0" marR="0" algn="ctr">
                        <a:lnSpc>
                          <a:spcPct val="107000"/>
                        </a:lnSpc>
                        <a:spcBef>
                          <a:spcPts val="0"/>
                        </a:spcBef>
                        <a:spcAft>
                          <a:spcPts val="0"/>
                        </a:spcAft>
                      </a:pPr>
                      <a:r>
                        <a:rPr lang="en-US" sz="2000" dirty="0">
                          <a:effectLst/>
                          <a:latin typeface="Roboto" panose="02000000000000000000" pitchFamily="2" charset="0"/>
                          <a:ea typeface="Roboto" panose="02000000000000000000" pitchFamily="2" charset="0"/>
                        </a:rPr>
                        <a:t>25%</a:t>
                      </a:r>
                    </a:p>
                  </a:txBody>
                  <a:tcPr marL="45830" marR="45830" marT="0" marB="0" anchor="ctr"/>
                </a:tc>
                <a:extLst>
                  <a:ext uri="{0D108BD9-81ED-4DB2-BD59-A6C34878D82A}">
                    <a16:rowId xmlns:a16="http://schemas.microsoft.com/office/drawing/2014/main" val="4146732950"/>
                  </a:ext>
                </a:extLst>
              </a:tr>
              <a:tr h="640080">
                <a:tc>
                  <a:txBody>
                    <a:bodyPr/>
                    <a:lstStyle/>
                    <a:p>
                      <a:pPr marL="0" marR="0" algn="ctr">
                        <a:lnSpc>
                          <a:spcPct val="107000"/>
                        </a:lnSpc>
                        <a:spcBef>
                          <a:spcPts val="0"/>
                        </a:spcBef>
                        <a:spcAft>
                          <a:spcPts val="0"/>
                        </a:spcAft>
                      </a:pPr>
                      <a:r>
                        <a:rPr lang="en-US" sz="2000" dirty="0">
                          <a:effectLst/>
                          <a:latin typeface="Roboto" panose="02000000000000000000" pitchFamily="2" charset="0"/>
                          <a:ea typeface="Roboto" panose="02000000000000000000" pitchFamily="2" charset="0"/>
                        </a:rPr>
                        <a:t>20164654</a:t>
                      </a:r>
                    </a:p>
                  </a:txBody>
                  <a:tcPr marL="45830" marR="45830" marT="0" marB="0" anchor="ctr"/>
                </a:tc>
                <a:tc>
                  <a:txBody>
                    <a:bodyPr/>
                    <a:lstStyle/>
                    <a:p>
                      <a:pPr marL="0" marR="0" algn="ctr">
                        <a:lnSpc>
                          <a:spcPct val="107000"/>
                        </a:lnSpc>
                        <a:spcBef>
                          <a:spcPts val="0"/>
                        </a:spcBef>
                        <a:spcAft>
                          <a:spcPts val="0"/>
                        </a:spcAft>
                      </a:pPr>
                      <a:r>
                        <a:rPr lang="en-US" sz="2000" dirty="0" err="1">
                          <a:effectLst/>
                          <a:latin typeface="Roboto" panose="02000000000000000000" pitchFamily="2" charset="0"/>
                          <a:ea typeface="Roboto" panose="02000000000000000000" pitchFamily="2" charset="0"/>
                        </a:rPr>
                        <a:t>Nguyễn</a:t>
                      </a:r>
                      <a:r>
                        <a:rPr lang="en-US" sz="2000" dirty="0">
                          <a:effectLst/>
                          <a:latin typeface="Roboto" panose="02000000000000000000" pitchFamily="2" charset="0"/>
                          <a:ea typeface="Roboto" panose="02000000000000000000" pitchFamily="2" charset="0"/>
                        </a:rPr>
                        <a:t> </a:t>
                      </a:r>
                      <a:r>
                        <a:rPr lang="en-US" sz="2000" dirty="0" err="1">
                          <a:effectLst/>
                          <a:latin typeface="Roboto" panose="02000000000000000000" pitchFamily="2" charset="0"/>
                          <a:ea typeface="Roboto" panose="02000000000000000000" pitchFamily="2" charset="0"/>
                        </a:rPr>
                        <a:t>Bá</a:t>
                      </a:r>
                      <a:r>
                        <a:rPr lang="en-US" sz="2000" baseline="0" dirty="0">
                          <a:effectLst/>
                          <a:latin typeface="Roboto" panose="02000000000000000000" pitchFamily="2" charset="0"/>
                          <a:ea typeface="Roboto" panose="02000000000000000000" pitchFamily="2" charset="0"/>
                        </a:rPr>
                        <a:t> </a:t>
                      </a:r>
                      <a:r>
                        <a:rPr lang="en-US" sz="2000" baseline="0" dirty="0" err="1">
                          <a:effectLst/>
                          <a:latin typeface="Roboto" panose="02000000000000000000" pitchFamily="2" charset="0"/>
                          <a:ea typeface="Roboto" panose="02000000000000000000" pitchFamily="2" charset="0"/>
                        </a:rPr>
                        <a:t>Việt</a:t>
                      </a:r>
                      <a:endParaRPr lang="en-US" sz="2000" dirty="0">
                        <a:effectLst/>
                        <a:latin typeface="Roboto" panose="02000000000000000000" pitchFamily="2" charset="0"/>
                        <a:ea typeface="Roboto" panose="02000000000000000000" pitchFamily="2" charset="0"/>
                      </a:endParaRPr>
                    </a:p>
                  </a:txBody>
                  <a:tcPr marL="45830" marR="45830" marT="0" marB="0" anchor="ctr"/>
                </a:tc>
                <a:tc>
                  <a:txBody>
                    <a:bodyPr/>
                    <a:lstStyle/>
                    <a:p>
                      <a:pPr marL="0" marR="0" algn="ctr">
                        <a:lnSpc>
                          <a:spcPct val="107000"/>
                        </a:lnSpc>
                        <a:spcBef>
                          <a:spcPts val="0"/>
                        </a:spcBef>
                        <a:spcAft>
                          <a:spcPts val="0"/>
                        </a:spcAft>
                      </a:pPr>
                      <a:r>
                        <a:rPr lang="en-US" sz="2000" dirty="0">
                          <a:effectLst/>
                          <a:latin typeface="Roboto" panose="02000000000000000000" pitchFamily="2" charset="0"/>
                          <a:ea typeface="Roboto" panose="02000000000000000000" pitchFamily="2" charset="0"/>
                        </a:rPr>
                        <a:t>25%</a:t>
                      </a:r>
                    </a:p>
                  </a:txBody>
                  <a:tcPr marL="45830" marR="45830" marT="0" marB="0" anchor="ctr"/>
                </a:tc>
                <a:extLst>
                  <a:ext uri="{0D108BD9-81ED-4DB2-BD59-A6C34878D82A}">
                    <a16:rowId xmlns:a16="http://schemas.microsoft.com/office/drawing/2014/main" val="1269690049"/>
                  </a:ext>
                </a:extLst>
              </a:tr>
            </a:tbl>
          </a:graphicData>
        </a:graphic>
      </p:graphicFrame>
    </p:spTree>
    <p:extLst>
      <p:ext uri="{BB962C8B-B14F-4D97-AF65-F5344CB8AC3E}">
        <p14:creationId xmlns:p14="http://schemas.microsoft.com/office/powerpoint/2010/main" val="1936156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oboto" panose="02000000000000000000" pitchFamily="2" charset="0"/>
                <a:ea typeface="Roboto" panose="02000000000000000000" pitchFamily="2" charset="0"/>
              </a:rPr>
              <a:t>Khu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vực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điều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khiển</a:t>
            </a:r>
            <a:endParaRPr lang="en-US" dirty="0">
              <a:latin typeface="Roboto" panose="02000000000000000000" pitchFamily="2" charset="0"/>
              <a:ea typeface="Roboto" panose="02000000000000000000" pitchFamily="2" charset="0"/>
            </a:endParaRPr>
          </a:p>
        </p:txBody>
      </p:sp>
      <p:sp>
        <p:nvSpPr>
          <p:cNvPr id="5" name="Rectangle 4"/>
          <p:cNvSpPr/>
          <p:nvPr/>
        </p:nvSpPr>
        <p:spPr>
          <a:xfrm>
            <a:off x="1843357" y="2759906"/>
            <a:ext cx="9300620" cy="2293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1"/>
              </a:solidFill>
              <a:latin typeface="Roboto" panose="02000000000000000000" pitchFamily="2" charset="0"/>
              <a:ea typeface="Roboto" panose="02000000000000000000" pitchFamily="2"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870157" y="2289077"/>
            <a:ext cx="1531143" cy="3234690"/>
          </a:xfrm>
          <a:prstGeom prst="rect">
            <a:avLst/>
          </a:prstGeom>
        </p:spPr>
      </p:pic>
      <p:sp>
        <p:nvSpPr>
          <p:cNvPr id="7" name="Rectangle 6"/>
          <p:cNvSpPr/>
          <p:nvPr/>
        </p:nvSpPr>
        <p:spPr>
          <a:xfrm>
            <a:off x="1843357" y="2370667"/>
            <a:ext cx="6455516" cy="3023328"/>
          </a:xfrm>
          <a:prstGeom prst="rect">
            <a:avLst/>
          </a:prstGeom>
        </p:spPr>
        <p:txBody>
          <a:bodyPr wrap="square">
            <a:spAutoFit/>
          </a:bodyPr>
          <a:lstStyle/>
          <a:p>
            <a:pPr marL="342900" lvl="0" indent="-342900" algn="just">
              <a:lnSpc>
                <a:spcPct val="115000"/>
              </a:lnSpc>
              <a:buFont typeface="Wingdings" panose="05000000000000000000" pitchFamily="2" charset="2"/>
              <a:buChar char="Ø"/>
            </a:pPr>
            <a:r>
              <a:rPr lang="en-US" sz="2800" dirty="0" err="1">
                <a:latin typeface="Roboto" panose="02000000000000000000"/>
                <a:ea typeface="Calibri" panose="020F0502020204030204" pitchFamily="34" charset="0"/>
              </a:rPr>
              <a:t>Cột</a:t>
            </a:r>
            <a:r>
              <a:rPr lang="en-US" sz="2800" dirty="0">
                <a:latin typeface="Roboto" panose="02000000000000000000"/>
                <a:ea typeface="Calibri" panose="020F0502020204030204" pitchFamily="34" charset="0"/>
              </a:rPr>
              <a:t> 1: </a:t>
            </a:r>
            <a:r>
              <a:rPr lang="en-US" sz="2800" dirty="0" err="1">
                <a:latin typeface="Roboto" panose="02000000000000000000"/>
                <a:ea typeface="Calibri" panose="020F0502020204030204" pitchFamily="34" charset="0"/>
              </a:rPr>
              <a:t>lựa</a:t>
            </a:r>
            <a:r>
              <a:rPr lang="en-US" sz="2800" dirty="0">
                <a:latin typeface="Roboto" panose="02000000000000000000"/>
                <a:ea typeface="Calibri" panose="020F0502020204030204" pitchFamily="34" charset="0"/>
              </a:rPr>
              <a:t> </a:t>
            </a:r>
            <a:r>
              <a:rPr lang="en-US" sz="2800" dirty="0" err="1">
                <a:latin typeface="Roboto" panose="02000000000000000000"/>
                <a:ea typeface="Calibri" panose="020F0502020204030204" pitchFamily="34" charset="0"/>
              </a:rPr>
              <a:t>chọn</a:t>
            </a:r>
            <a:r>
              <a:rPr lang="en-US" sz="2800" dirty="0">
                <a:latin typeface="Roboto" panose="02000000000000000000"/>
                <a:ea typeface="Calibri" panose="020F0502020204030204" pitchFamily="34" charset="0"/>
              </a:rPr>
              <a:t> </a:t>
            </a:r>
            <a:r>
              <a:rPr lang="en-US" sz="2800" dirty="0" err="1">
                <a:latin typeface="Roboto" panose="02000000000000000000"/>
                <a:ea typeface="Calibri" panose="020F0502020204030204" pitchFamily="34" charset="0"/>
              </a:rPr>
              <a:t>hàm</a:t>
            </a:r>
            <a:r>
              <a:rPr lang="en-US" sz="2800" dirty="0">
                <a:latin typeface="Roboto" panose="02000000000000000000"/>
                <a:ea typeface="Calibri" panose="020F0502020204030204" pitchFamily="34" charset="0"/>
              </a:rPr>
              <a:t> heuristic </a:t>
            </a:r>
          </a:p>
          <a:p>
            <a:pPr marL="342900" lvl="0" indent="-342900" algn="just">
              <a:lnSpc>
                <a:spcPct val="115000"/>
              </a:lnSpc>
              <a:spcAft>
                <a:spcPts val="0"/>
              </a:spcAft>
              <a:buFont typeface="Wingdings" panose="05000000000000000000" pitchFamily="2" charset="2"/>
              <a:buChar char="Ø"/>
            </a:pPr>
            <a:r>
              <a:rPr lang="en-US" sz="2800" dirty="0" err="1">
                <a:latin typeface="Roboto" panose="02000000000000000000"/>
                <a:ea typeface="Calibri" panose="020F0502020204030204" pitchFamily="34" charset="0"/>
              </a:rPr>
              <a:t>Phím</a:t>
            </a:r>
            <a:r>
              <a:rPr lang="en-US" sz="2800" dirty="0">
                <a:latin typeface="Roboto" panose="02000000000000000000"/>
                <a:ea typeface="Calibri" panose="020F0502020204030204" pitchFamily="34" charset="0"/>
              </a:rPr>
              <a:t> “search”: </a:t>
            </a:r>
            <a:r>
              <a:rPr lang="en-US" sz="2800" dirty="0" err="1">
                <a:latin typeface="Roboto" panose="02000000000000000000"/>
                <a:ea typeface="Calibri" panose="020F0502020204030204" pitchFamily="34" charset="0"/>
              </a:rPr>
              <a:t>bắt</a:t>
            </a:r>
            <a:r>
              <a:rPr lang="en-US" sz="2800" dirty="0">
                <a:latin typeface="Roboto" panose="02000000000000000000"/>
                <a:ea typeface="Calibri" panose="020F0502020204030204" pitchFamily="34" charset="0"/>
              </a:rPr>
              <a:t> </a:t>
            </a:r>
            <a:r>
              <a:rPr lang="en-US" sz="2800" dirty="0" err="1">
                <a:latin typeface="Roboto" panose="02000000000000000000"/>
                <a:ea typeface="Calibri" panose="020F0502020204030204" pitchFamily="34" charset="0"/>
              </a:rPr>
              <a:t>đầu</a:t>
            </a:r>
            <a:r>
              <a:rPr lang="en-US" sz="2800" dirty="0">
                <a:latin typeface="Roboto" panose="02000000000000000000"/>
                <a:ea typeface="Calibri" panose="020F0502020204030204" pitchFamily="34" charset="0"/>
              </a:rPr>
              <a:t> tìm </a:t>
            </a:r>
            <a:r>
              <a:rPr lang="en-US" sz="2800" dirty="0" err="1">
                <a:latin typeface="Roboto" panose="02000000000000000000"/>
                <a:ea typeface="Calibri" panose="020F0502020204030204" pitchFamily="34" charset="0"/>
              </a:rPr>
              <a:t>kiếm</a:t>
            </a:r>
            <a:endParaRPr lang="en-US" sz="2800" dirty="0">
              <a:latin typeface="Roboto" panose="02000000000000000000"/>
              <a:ea typeface="Calibri" panose="020F0502020204030204" pitchFamily="34" charset="0"/>
            </a:endParaRPr>
          </a:p>
          <a:p>
            <a:pPr marL="342900" lvl="0" indent="-342900" algn="just">
              <a:lnSpc>
                <a:spcPct val="115000"/>
              </a:lnSpc>
              <a:spcAft>
                <a:spcPts val="0"/>
              </a:spcAft>
              <a:buFont typeface="Wingdings" panose="05000000000000000000" pitchFamily="2" charset="2"/>
              <a:buChar char="Ø"/>
            </a:pPr>
            <a:r>
              <a:rPr lang="en-US" sz="2800" dirty="0" err="1">
                <a:latin typeface="Roboto" panose="02000000000000000000"/>
                <a:ea typeface="Calibri" panose="020F0502020204030204" pitchFamily="34" charset="0"/>
              </a:rPr>
              <a:t>Phím</a:t>
            </a:r>
            <a:r>
              <a:rPr lang="en-US" sz="2800" dirty="0">
                <a:latin typeface="Roboto" panose="02000000000000000000"/>
                <a:ea typeface="Calibri" panose="020F0502020204030204" pitchFamily="34" charset="0"/>
              </a:rPr>
              <a:t> “reset Path” </a:t>
            </a:r>
            <a:r>
              <a:rPr lang="en-US" sz="2800" dirty="0" err="1">
                <a:latin typeface="Roboto" panose="02000000000000000000"/>
                <a:ea typeface="Calibri" panose="020F0502020204030204" pitchFamily="34" charset="0"/>
              </a:rPr>
              <a:t>xóa</a:t>
            </a:r>
            <a:r>
              <a:rPr lang="en-US" sz="2800" dirty="0">
                <a:latin typeface="Roboto" panose="02000000000000000000"/>
                <a:ea typeface="Calibri" panose="020F0502020204030204" pitchFamily="34" charset="0"/>
              </a:rPr>
              <a:t> </a:t>
            </a:r>
            <a:r>
              <a:rPr lang="en-US" sz="2800" dirty="0" err="1">
                <a:latin typeface="Roboto" panose="02000000000000000000"/>
                <a:ea typeface="Calibri" panose="020F0502020204030204" pitchFamily="34" charset="0"/>
              </a:rPr>
              <a:t>đường</a:t>
            </a:r>
            <a:r>
              <a:rPr lang="en-US" sz="2800" dirty="0">
                <a:latin typeface="Roboto" panose="02000000000000000000"/>
                <a:ea typeface="Calibri" panose="020F0502020204030204" pitchFamily="34" charset="0"/>
              </a:rPr>
              <a:t> đi </a:t>
            </a:r>
            <a:r>
              <a:rPr lang="en-US" sz="2800" dirty="0" err="1">
                <a:latin typeface="Roboto" panose="02000000000000000000"/>
                <a:ea typeface="Calibri" panose="020F0502020204030204" pitchFamily="34" charset="0"/>
              </a:rPr>
              <a:t>đã</a:t>
            </a:r>
            <a:r>
              <a:rPr lang="en-US" sz="2800" dirty="0">
                <a:latin typeface="Roboto" panose="02000000000000000000"/>
                <a:ea typeface="Calibri" panose="020F0502020204030204" pitchFamily="34" charset="0"/>
              </a:rPr>
              <a:t> tìm </a:t>
            </a:r>
            <a:r>
              <a:rPr lang="en-US" sz="2800" dirty="0" err="1">
                <a:latin typeface="Roboto" panose="02000000000000000000"/>
                <a:ea typeface="Calibri" panose="020F0502020204030204" pitchFamily="34" charset="0"/>
              </a:rPr>
              <a:t>thấy</a:t>
            </a:r>
            <a:endParaRPr lang="en-US" sz="2800" dirty="0">
              <a:latin typeface="Roboto" panose="02000000000000000000"/>
              <a:ea typeface="Calibri" panose="020F0502020204030204" pitchFamily="34" charset="0"/>
            </a:endParaRPr>
          </a:p>
          <a:p>
            <a:pPr marL="342900" lvl="0" indent="-342900" algn="just">
              <a:lnSpc>
                <a:spcPct val="115000"/>
              </a:lnSpc>
              <a:spcAft>
                <a:spcPts val="800"/>
              </a:spcAft>
              <a:buFont typeface="Wingdings" panose="05000000000000000000" pitchFamily="2" charset="2"/>
              <a:buChar char="Ø"/>
            </a:pPr>
            <a:r>
              <a:rPr lang="en-US" sz="2800" dirty="0" err="1">
                <a:latin typeface="Roboto" panose="02000000000000000000"/>
                <a:ea typeface="Calibri" panose="020F0502020204030204" pitchFamily="34" charset="0"/>
              </a:rPr>
              <a:t>Phím</a:t>
            </a:r>
            <a:r>
              <a:rPr lang="en-US" sz="2800" dirty="0">
                <a:latin typeface="Roboto" panose="02000000000000000000"/>
                <a:ea typeface="Calibri" panose="020F0502020204030204" pitchFamily="34" charset="0"/>
              </a:rPr>
              <a:t> “reset All” </a:t>
            </a:r>
            <a:r>
              <a:rPr lang="en-US" sz="2800" dirty="0" err="1">
                <a:latin typeface="Roboto" panose="02000000000000000000"/>
                <a:ea typeface="Calibri" panose="020F0502020204030204" pitchFamily="34" charset="0"/>
              </a:rPr>
              <a:t>xóa</a:t>
            </a:r>
            <a:r>
              <a:rPr lang="en-US" sz="2800" dirty="0">
                <a:latin typeface="Roboto" panose="02000000000000000000"/>
                <a:ea typeface="Calibri" panose="020F0502020204030204" pitchFamily="34" charset="0"/>
              </a:rPr>
              <a:t> hết </a:t>
            </a:r>
            <a:r>
              <a:rPr lang="en-US" sz="2800" dirty="0" err="1">
                <a:latin typeface="Roboto" panose="02000000000000000000"/>
                <a:ea typeface="Calibri" panose="020F0502020204030204" pitchFamily="34" charset="0"/>
              </a:rPr>
              <a:t>tất</a:t>
            </a:r>
            <a:r>
              <a:rPr lang="en-US" sz="2800" dirty="0">
                <a:latin typeface="Roboto" panose="02000000000000000000"/>
                <a:ea typeface="Calibri" panose="020F0502020204030204" pitchFamily="34" charset="0"/>
              </a:rPr>
              <a:t> cả </a:t>
            </a:r>
            <a:r>
              <a:rPr lang="en-US" sz="2800" dirty="0" err="1">
                <a:latin typeface="Roboto" panose="02000000000000000000"/>
                <a:ea typeface="Calibri" panose="020F0502020204030204" pitchFamily="34" charset="0"/>
              </a:rPr>
              <a:t>các</a:t>
            </a:r>
            <a:r>
              <a:rPr lang="en-US" sz="2800" dirty="0">
                <a:latin typeface="Roboto" panose="02000000000000000000"/>
                <a:ea typeface="Calibri" panose="020F0502020204030204" pitchFamily="34" charset="0"/>
              </a:rPr>
              <a:t> </a:t>
            </a:r>
            <a:r>
              <a:rPr lang="en-US" sz="2800" dirty="0" err="1">
                <a:latin typeface="Roboto" panose="02000000000000000000"/>
                <a:ea typeface="Calibri" panose="020F0502020204030204" pitchFamily="34" charset="0"/>
              </a:rPr>
              <a:t>tường</a:t>
            </a:r>
            <a:r>
              <a:rPr lang="en-US" sz="2800" dirty="0">
                <a:latin typeface="Roboto" panose="02000000000000000000"/>
                <a:ea typeface="Calibri" panose="020F0502020204030204" pitchFamily="34" charset="0"/>
              </a:rPr>
              <a:t> </a:t>
            </a:r>
            <a:r>
              <a:rPr lang="en-US" sz="2800" dirty="0" err="1">
                <a:latin typeface="Roboto" panose="02000000000000000000"/>
                <a:ea typeface="Calibri" panose="020F0502020204030204" pitchFamily="34" charset="0"/>
              </a:rPr>
              <a:t>và</a:t>
            </a:r>
            <a:r>
              <a:rPr lang="en-US" sz="2800" dirty="0">
                <a:latin typeface="Roboto" panose="02000000000000000000"/>
                <a:ea typeface="Calibri" panose="020F0502020204030204" pitchFamily="34" charset="0"/>
              </a:rPr>
              <a:t> </a:t>
            </a:r>
            <a:r>
              <a:rPr lang="en-US" sz="2800" dirty="0" err="1">
                <a:latin typeface="Roboto" panose="02000000000000000000"/>
                <a:ea typeface="Calibri" panose="020F0502020204030204" pitchFamily="34" charset="0"/>
              </a:rPr>
              <a:t>đường</a:t>
            </a:r>
            <a:r>
              <a:rPr lang="en-US" sz="2800" dirty="0">
                <a:latin typeface="Roboto" panose="02000000000000000000"/>
                <a:ea typeface="Calibri" panose="020F0502020204030204" pitchFamily="34" charset="0"/>
              </a:rPr>
              <a:t> đi </a:t>
            </a:r>
            <a:r>
              <a:rPr lang="en-US" sz="2800" dirty="0" err="1">
                <a:latin typeface="Roboto" panose="02000000000000000000"/>
                <a:ea typeface="Calibri" panose="020F0502020204030204" pitchFamily="34" charset="0"/>
              </a:rPr>
              <a:t>đã</a:t>
            </a:r>
            <a:r>
              <a:rPr lang="en-US" sz="2800" dirty="0">
                <a:latin typeface="Roboto" panose="02000000000000000000"/>
                <a:ea typeface="Calibri" panose="020F0502020204030204" pitchFamily="34" charset="0"/>
              </a:rPr>
              <a:t> tìm </a:t>
            </a:r>
            <a:r>
              <a:rPr lang="en-US" sz="2800" dirty="0" err="1">
                <a:latin typeface="Roboto" panose="02000000000000000000"/>
                <a:ea typeface="Calibri" panose="020F0502020204030204" pitchFamily="34" charset="0"/>
              </a:rPr>
              <a:t>thấy</a:t>
            </a:r>
            <a:endParaRPr lang="en-US" sz="2800" dirty="0">
              <a:effectLst/>
              <a:latin typeface="Roboto" panose="02000000000000000000"/>
              <a:ea typeface="Calibri" panose="020F0502020204030204" pitchFamily="34" charset="0"/>
            </a:endParaRPr>
          </a:p>
        </p:txBody>
      </p:sp>
    </p:spTree>
    <p:extLst>
      <p:ext uri="{BB962C8B-B14F-4D97-AF65-F5344CB8AC3E}">
        <p14:creationId xmlns:p14="http://schemas.microsoft.com/office/powerpoint/2010/main" val="2794548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oboto" panose="02000000000000000000" pitchFamily="2" charset="0"/>
                <a:ea typeface="Roboto" panose="02000000000000000000" pitchFamily="2" charset="0"/>
              </a:rPr>
              <a:t>Khu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vực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điều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khiển</a:t>
            </a:r>
            <a:endParaRPr lang="en-US" dirty="0">
              <a:latin typeface="Roboto" panose="02000000000000000000" pitchFamily="2" charset="0"/>
              <a:ea typeface="Roboto" panose="02000000000000000000" pitchFamily="2" charset="0"/>
            </a:endParaRPr>
          </a:p>
        </p:txBody>
      </p:sp>
      <p:sp>
        <p:nvSpPr>
          <p:cNvPr id="5" name="Rectangle 4"/>
          <p:cNvSpPr/>
          <p:nvPr/>
        </p:nvSpPr>
        <p:spPr>
          <a:xfrm>
            <a:off x="1283423" y="2165547"/>
            <a:ext cx="7974877" cy="1800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Wingdings" panose="05000000000000000000" pitchFamily="2" charset="2"/>
              <a:buChar char="Ø"/>
            </a:pPr>
            <a:endParaRPr lang="en-US" sz="2800" dirty="0">
              <a:solidFill>
                <a:schemeClr val="tx1"/>
              </a:solidFill>
              <a:latin typeface="Roboto" panose="02000000000000000000"/>
            </a:endParaRPr>
          </a:p>
          <a:p>
            <a:pPr marL="342900" lvl="0" indent="-342900">
              <a:buFont typeface="Wingdings" panose="05000000000000000000" pitchFamily="2" charset="2"/>
              <a:buChar char="Ø"/>
            </a:pPr>
            <a:r>
              <a:rPr lang="en-US" sz="2800" dirty="0">
                <a:solidFill>
                  <a:schemeClr val="tx1"/>
                </a:solidFill>
                <a:latin typeface="Roboto" panose="02000000000000000000"/>
              </a:rPr>
              <a:t>a: </a:t>
            </a:r>
            <a:r>
              <a:rPr lang="en-US" sz="2800" dirty="0" err="1">
                <a:solidFill>
                  <a:schemeClr val="tx1"/>
                </a:solidFill>
                <a:latin typeface="Roboto" panose="02000000000000000000"/>
              </a:rPr>
              <a:t>lựa</a:t>
            </a:r>
            <a:r>
              <a:rPr lang="en-US" sz="2800" dirty="0">
                <a:solidFill>
                  <a:schemeClr val="tx1"/>
                </a:solidFill>
                <a:latin typeface="Roboto" panose="02000000000000000000"/>
              </a:rPr>
              <a:t> </a:t>
            </a:r>
            <a:r>
              <a:rPr lang="en-US" sz="2800" dirty="0" err="1">
                <a:solidFill>
                  <a:schemeClr val="tx1"/>
                </a:solidFill>
                <a:latin typeface="Roboto" panose="02000000000000000000"/>
              </a:rPr>
              <a:t>chọn</a:t>
            </a:r>
            <a:r>
              <a:rPr lang="en-US" sz="2800" dirty="0">
                <a:solidFill>
                  <a:schemeClr val="tx1"/>
                </a:solidFill>
                <a:latin typeface="Roboto" panose="02000000000000000000"/>
              </a:rPr>
              <a:t> </a:t>
            </a:r>
            <a:r>
              <a:rPr lang="en-US" sz="2800" dirty="0" err="1">
                <a:solidFill>
                  <a:schemeClr val="tx1"/>
                </a:solidFill>
                <a:latin typeface="Roboto" panose="02000000000000000000"/>
              </a:rPr>
              <a:t>giữa</a:t>
            </a:r>
            <a:r>
              <a:rPr lang="en-US" sz="2800" dirty="0">
                <a:solidFill>
                  <a:schemeClr val="tx1"/>
                </a:solidFill>
                <a:latin typeface="Roboto" panose="02000000000000000000"/>
              </a:rPr>
              <a:t> 0,0 (</a:t>
            </a:r>
            <a:r>
              <a:rPr lang="en-US" sz="2800" dirty="0" err="1">
                <a:solidFill>
                  <a:schemeClr val="tx1"/>
                </a:solidFill>
                <a:latin typeface="Roboto" panose="02000000000000000000"/>
              </a:rPr>
              <a:t>giải</a:t>
            </a:r>
            <a:r>
              <a:rPr lang="en-US" sz="2800" dirty="0">
                <a:solidFill>
                  <a:schemeClr val="tx1"/>
                </a:solidFill>
                <a:latin typeface="Roboto" panose="02000000000000000000"/>
              </a:rPr>
              <a:t> </a:t>
            </a:r>
            <a:r>
              <a:rPr lang="en-US" sz="2800" dirty="0" err="1">
                <a:solidFill>
                  <a:schemeClr val="tx1"/>
                </a:solidFill>
                <a:latin typeface="Roboto" panose="02000000000000000000"/>
              </a:rPr>
              <a:t>thuật</a:t>
            </a:r>
            <a:r>
              <a:rPr lang="en-US" sz="2800" dirty="0">
                <a:solidFill>
                  <a:schemeClr val="tx1"/>
                </a:solidFill>
                <a:latin typeface="Roboto" panose="02000000000000000000"/>
              </a:rPr>
              <a:t> USC) </a:t>
            </a:r>
            <a:r>
              <a:rPr lang="en-US" sz="2800" dirty="0" err="1">
                <a:solidFill>
                  <a:schemeClr val="tx1"/>
                </a:solidFill>
                <a:latin typeface="Roboto" panose="02000000000000000000"/>
              </a:rPr>
              <a:t>hoặc</a:t>
            </a:r>
            <a:r>
              <a:rPr lang="en-US" sz="2800" dirty="0">
                <a:solidFill>
                  <a:schemeClr val="tx1"/>
                </a:solidFill>
                <a:latin typeface="Roboto" panose="02000000000000000000"/>
              </a:rPr>
              <a:t> 0,5 (</a:t>
            </a:r>
            <a:r>
              <a:rPr lang="en-US" sz="2800" dirty="0" err="1">
                <a:solidFill>
                  <a:schemeClr val="tx1"/>
                </a:solidFill>
                <a:latin typeface="Roboto" panose="02000000000000000000"/>
              </a:rPr>
              <a:t>giải</a:t>
            </a:r>
            <a:r>
              <a:rPr lang="en-US" sz="2800" dirty="0">
                <a:solidFill>
                  <a:schemeClr val="tx1"/>
                </a:solidFill>
                <a:latin typeface="Roboto" panose="02000000000000000000"/>
              </a:rPr>
              <a:t> </a:t>
            </a:r>
            <a:r>
              <a:rPr lang="en-US" sz="2800" dirty="0" err="1">
                <a:solidFill>
                  <a:schemeClr val="tx1"/>
                </a:solidFill>
                <a:latin typeface="Roboto" panose="02000000000000000000"/>
              </a:rPr>
              <a:t>thuật</a:t>
            </a:r>
            <a:r>
              <a:rPr lang="en-US" sz="2800" dirty="0">
                <a:solidFill>
                  <a:schemeClr val="tx1"/>
                </a:solidFill>
                <a:latin typeface="Roboto" panose="02000000000000000000"/>
              </a:rPr>
              <a:t> A*) </a:t>
            </a:r>
            <a:r>
              <a:rPr lang="en-US" sz="2800" dirty="0" err="1">
                <a:solidFill>
                  <a:schemeClr val="tx1"/>
                </a:solidFill>
                <a:latin typeface="Roboto" panose="02000000000000000000"/>
              </a:rPr>
              <a:t>và</a:t>
            </a:r>
            <a:r>
              <a:rPr lang="en-US" sz="2800" dirty="0">
                <a:solidFill>
                  <a:schemeClr val="tx1"/>
                </a:solidFill>
                <a:latin typeface="Roboto" panose="02000000000000000000"/>
              </a:rPr>
              <a:t> 1,0 (</a:t>
            </a:r>
            <a:r>
              <a:rPr lang="en-US" sz="2800" dirty="0" err="1">
                <a:solidFill>
                  <a:schemeClr val="tx1"/>
                </a:solidFill>
                <a:latin typeface="Roboto" panose="02000000000000000000"/>
              </a:rPr>
              <a:t>giải</a:t>
            </a:r>
            <a:r>
              <a:rPr lang="en-US" sz="2800" dirty="0">
                <a:solidFill>
                  <a:schemeClr val="tx1"/>
                </a:solidFill>
                <a:latin typeface="Roboto" panose="02000000000000000000"/>
              </a:rPr>
              <a:t> </a:t>
            </a:r>
            <a:r>
              <a:rPr lang="en-US" sz="2800" dirty="0" err="1">
                <a:solidFill>
                  <a:schemeClr val="tx1"/>
                </a:solidFill>
                <a:latin typeface="Roboto" panose="02000000000000000000"/>
              </a:rPr>
              <a:t>thuật</a:t>
            </a:r>
            <a:r>
              <a:rPr lang="en-US" sz="2800" dirty="0">
                <a:solidFill>
                  <a:schemeClr val="tx1"/>
                </a:solidFill>
                <a:latin typeface="Roboto" panose="02000000000000000000"/>
              </a:rPr>
              <a:t> Greedy Best First)</a:t>
            </a:r>
          </a:p>
          <a:p>
            <a:pPr marL="342900" lvl="0" indent="-342900">
              <a:buFont typeface="Wingdings" panose="05000000000000000000" pitchFamily="2" charset="2"/>
              <a:buChar char="Ø"/>
            </a:pPr>
            <a:endParaRPr lang="en-US" sz="2800" dirty="0">
              <a:solidFill>
                <a:schemeClr val="tx1"/>
              </a:solidFill>
              <a:latin typeface="Roboto" panose="02000000000000000000"/>
            </a:endParaRPr>
          </a:p>
          <a:p>
            <a:pPr marL="342900" indent="-342900">
              <a:buFont typeface="Wingdings" panose="05000000000000000000" pitchFamily="2" charset="2"/>
              <a:buChar char="Ø"/>
            </a:pPr>
            <a:r>
              <a:rPr lang="en-US" sz="2800" dirty="0" err="1">
                <a:solidFill>
                  <a:schemeClr val="tx1"/>
                </a:solidFill>
                <a:latin typeface="Roboto" panose="02000000000000000000"/>
              </a:rPr>
              <a:t>Vùng</a:t>
            </a:r>
            <a:r>
              <a:rPr lang="en-US" sz="2800" dirty="0">
                <a:solidFill>
                  <a:schemeClr val="tx1"/>
                </a:solidFill>
                <a:latin typeface="Roboto" panose="02000000000000000000"/>
              </a:rPr>
              <a:t> </a:t>
            </a:r>
            <a:r>
              <a:rPr lang="en-US" sz="2800" dirty="0" err="1">
                <a:solidFill>
                  <a:schemeClr val="tx1"/>
                </a:solidFill>
                <a:latin typeface="Roboto" panose="02000000000000000000"/>
              </a:rPr>
              <a:t>khoảng</a:t>
            </a:r>
            <a:r>
              <a:rPr lang="en-US" sz="2800" dirty="0">
                <a:solidFill>
                  <a:schemeClr val="tx1"/>
                </a:solidFill>
                <a:latin typeface="Roboto" panose="02000000000000000000"/>
              </a:rPr>
              <a:t> </a:t>
            </a:r>
            <a:r>
              <a:rPr lang="en-US" sz="2800" dirty="0" err="1">
                <a:solidFill>
                  <a:schemeClr val="tx1"/>
                </a:solidFill>
                <a:latin typeface="Roboto" panose="02000000000000000000"/>
              </a:rPr>
              <a:t>trắng</a:t>
            </a:r>
            <a:r>
              <a:rPr lang="en-US" sz="2800" dirty="0">
                <a:solidFill>
                  <a:schemeClr val="tx1"/>
                </a:solidFill>
                <a:latin typeface="Roboto" panose="02000000000000000000"/>
              </a:rPr>
              <a:t>: </a:t>
            </a:r>
            <a:r>
              <a:rPr lang="en-US" sz="2800" dirty="0" err="1">
                <a:solidFill>
                  <a:schemeClr val="tx1"/>
                </a:solidFill>
                <a:latin typeface="Roboto" panose="02000000000000000000"/>
              </a:rPr>
              <a:t>hiển</a:t>
            </a:r>
            <a:r>
              <a:rPr lang="en-US" sz="2800" dirty="0">
                <a:solidFill>
                  <a:schemeClr val="tx1"/>
                </a:solidFill>
                <a:latin typeface="Roboto" panose="02000000000000000000"/>
              </a:rPr>
              <a:t> </a:t>
            </a:r>
            <a:r>
              <a:rPr lang="en-US" sz="2800" dirty="0" err="1">
                <a:solidFill>
                  <a:schemeClr val="tx1"/>
                </a:solidFill>
                <a:latin typeface="Roboto" panose="02000000000000000000"/>
              </a:rPr>
              <a:t>thị</a:t>
            </a:r>
            <a:r>
              <a:rPr lang="en-US" sz="2800" dirty="0">
                <a:solidFill>
                  <a:schemeClr val="tx1"/>
                </a:solidFill>
                <a:latin typeface="Roboto" panose="02000000000000000000"/>
              </a:rPr>
              <a:t> </a:t>
            </a:r>
            <a:r>
              <a:rPr lang="en-US" sz="2800" dirty="0" err="1">
                <a:solidFill>
                  <a:schemeClr val="tx1"/>
                </a:solidFill>
                <a:latin typeface="Roboto" panose="02000000000000000000"/>
              </a:rPr>
              <a:t>thông</a:t>
            </a:r>
            <a:r>
              <a:rPr lang="en-US" sz="2800" dirty="0">
                <a:solidFill>
                  <a:schemeClr val="tx1"/>
                </a:solidFill>
                <a:latin typeface="Roboto" panose="02000000000000000000"/>
              </a:rPr>
              <a:t> tin </a:t>
            </a:r>
            <a:r>
              <a:rPr lang="en-US" sz="2800" dirty="0" err="1">
                <a:solidFill>
                  <a:schemeClr val="tx1"/>
                </a:solidFill>
                <a:latin typeface="Roboto" panose="02000000000000000000"/>
              </a:rPr>
              <a:t>đường</a:t>
            </a:r>
            <a:r>
              <a:rPr lang="en-US" sz="2800" dirty="0">
                <a:solidFill>
                  <a:schemeClr val="tx1"/>
                </a:solidFill>
                <a:latin typeface="Roboto" panose="02000000000000000000"/>
              </a:rPr>
              <a:t> đi</a:t>
            </a: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258300" y="2238638"/>
            <a:ext cx="2079987" cy="2250235"/>
          </a:xfrm>
          <a:prstGeom prst="rect">
            <a:avLst/>
          </a:prstGeom>
        </p:spPr>
      </p:pic>
    </p:spTree>
    <p:extLst>
      <p:ext uri="{BB962C8B-B14F-4D97-AF65-F5344CB8AC3E}">
        <p14:creationId xmlns:p14="http://schemas.microsoft.com/office/powerpoint/2010/main" val="2348664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08216" y="132265"/>
            <a:ext cx="6595052" cy="1176124"/>
          </a:xfrm>
        </p:spPr>
        <p:txBody>
          <a:bodyPr/>
          <a:lstStyle/>
          <a:p>
            <a:r>
              <a:rPr lang="en-US" dirty="0" err="1">
                <a:latin typeface="Roboto" panose="02000000000000000000" pitchFamily="2" charset="0"/>
                <a:ea typeface="Roboto" panose="02000000000000000000" pitchFamily="2" charset="0"/>
              </a:rPr>
              <a:t>Khu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vực</a:t>
            </a:r>
            <a:r>
              <a:rPr lang="en-US" dirty="0">
                <a:latin typeface="Roboto" panose="02000000000000000000" pitchFamily="2" charset="0"/>
                <a:ea typeface="Roboto" panose="02000000000000000000" pitchFamily="2" charset="0"/>
              </a:rPr>
              <a:t> bản </a:t>
            </a:r>
            <a:r>
              <a:rPr lang="en-US" dirty="0" err="1">
                <a:latin typeface="Roboto" panose="02000000000000000000" pitchFamily="2" charset="0"/>
                <a:ea typeface="Roboto" panose="02000000000000000000" pitchFamily="2" charset="0"/>
              </a:rPr>
              <a:t>đồ</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lưới</a:t>
            </a:r>
            <a:endParaRPr lang="en-US" dirty="0">
              <a:latin typeface="Roboto" panose="02000000000000000000" pitchFamily="2" charset="0"/>
              <a:ea typeface="Roboto" panose="02000000000000000000" pitchFamily="2" charset="0"/>
            </a:endParaRPr>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155751" y="1308389"/>
            <a:ext cx="8499983" cy="5293652"/>
          </a:xfrm>
          <a:prstGeom prst="rect">
            <a:avLst/>
          </a:prstGeom>
        </p:spPr>
      </p:pic>
    </p:spTree>
    <p:extLst>
      <p:ext uri="{BB962C8B-B14F-4D97-AF65-F5344CB8AC3E}">
        <p14:creationId xmlns:p14="http://schemas.microsoft.com/office/powerpoint/2010/main" val="3350139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6391" y="935182"/>
            <a:ext cx="7356763" cy="863614"/>
          </a:xfrm>
          <a:noFill/>
        </p:spPr>
        <p:txBody>
          <a:bodyPr>
            <a:normAutofit/>
          </a:bodyPr>
          <a:lstStyle/>
          <a:p>
            <a:r>
              <a:rPr lang="en-US" dirty="0" err="1">
                <a:latin typeface="Roboto" panose="02000000000000000000" pitchFamily="2" charset="0"/>
                <a:ea typeface="Roboto" panose="02000000000000000000" pitchFamily="2" charset="0"/>
              </a:rPr>
              <a:t>Tiến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hành</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thực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nghiệm</a:t>
            </a:r>
            <a:r>
              <a:rPr lang="en-US" dirty="0">
                <a:latin typeface="Roboto" panose="02000000000000000000" pitchFamily="2" charset="0"/>
                <a:ea typeface="Roboto" panose="02000000000000000000" pitchFamily="2" charset="0"/>
              </a:rPr>
              <a:t>……….</a:t>
            </a:r>
          </a:p>
        </p:txBody>
      </p:sp>
      <p:sp>
        <p:nvSpPr>
          <p:cNvPr id="3" name="Content Placeholder 2"/>
          <p:cNvSpPr>
            <a:spLocks noGrp="1"/>
          </p:cNvSpPr>
          <p:nvPr>
            <p:ph type="body" idx="1"/>
          </p:nvPr>
        </p:nvSpPr>
        <p:spPr>
          <a:xfrm>
            <a:off x="1976840" y="2133225"/>
            <a:ext cx="8596668" cy="1943690"/>
          </a:xfrm>
        </p:spPr>
        <p:txBody>
          <a:bodyPr>
            <a:noAutofit/>
          </a:bodyPr>
          <a:lstStyle/>
          <a:p>
            <a:pPr algn="l"/>
            <a:r>
              <a:rPr lang="en-US" sz="2200" dirty="0">
                <a:latin typeface="Roboto" panose="02000000000000000000" pitchFamily="2" charset="0"/>
                <a:ea typeface="Roboto" panose="02000000000000000000" pitchFamily="2" charset="0"/>
              </a:rPr>
              <a:t>So </a:t>
            </a:r>
            <a:r>
              <a:rPr lang="en-US" sz="2200" dirty="0" err="1">
                <a:latin typeface="Roboto" panose="02000000000000000000" pitchFamily="2" charset="0"/>
                <a:ea typeface="Roboto" panose="02000000000000000000" pitchFamily="2" charset="0"/>
              </a:rPr>
              <a:t>sánh</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giữa</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các</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hàm</a:t>
            </a:r>
            <a:r>
              <a:rPr lang="en-US" sz="2200" dirty="0">
                <a:latin typeface="Roboto" panose="02000000000000000000" pitchFamily="2" charset="0"/>
                <a:ea typeface="Roboto" panose="02000000000000000000" pitchFamily="2" charset="0"/>
              </a:rPr>
              <a:t> heuristic (</a:t>
            </a:r>
            <a:r>
              <a:rPr lang="en-US" sz="2400" b="1" dirty="0" err="1"/>
              <a:t>Euclide</a:t>
            </a:r>
            <a:r>
              <a:rPr lang="en-US" sz="2400" b="1" dirty="0"/>
              <a:t> distance</a:t>
            </a:r>
            <a:r>
              <a:rPr lang="en-US" sz="2400" dirty="0"/>
              <a:t>, </a:t>
            </a:r>
            <a:r>
              <a:rPr lang="en-US" sz="2400" b="1" dirty="0"/>
              <a:t>Diagonal distance</a:t>
            </a:r>
            <a:r>
              <a:rPr lang="en-US" sz="2400" dirty="0"/>
              <a:t> </a:t>
            </a:r>
            <a:r>
              <a:rPr lang="en-US" sz="2400" dirty="0" err="1"/>
              <a:t>và</a:t>
            </a:r>
            <a:r>
              <a:rPr lang="en-US" sz="2400" dirty="0"/>
              <a:t> </a:t>
            </a:r>
            <a:r>
              <a:rPr lang="en-US" sz="2400" b="1" dirty="0"/>
              <a:t>Manhattan distance) </a:t>
            </a:r>
            <a:r>
              <a:rPr lang="en-US" sz="2200" dirty="0" err="1">
                <a:latin typeface="Roboto" panose="02000000000000000000" pitchFamily="2" charset="0"/>
                <a:ea typeface="Roboto" panose="02000000000000000000" pitchFamily="2" charset="0"/>
              </a:rPr>
              <a:t>và</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các</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giải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thuật</a:t>
            </a:r>
            <a:r>
              <a:rPr lang="en-US" sz="2200" dirty="0">
                <a:latin typeface="Roboto" panose="02000000000000000000" pitchFamily="2" charset="0"/>
                <a:ea typeface="Roboto" panose="02000000000000000000" pitchFamily="2" charset="0"/>
              </a:rPr>
              <a:t> (</a:t>
            </a:r>
            <a:r>
              <a:rPr lang="en-US" sz="2200" b="1" dirty="0">
                <a:latin typeface="Roboto" panose="02000000000000000000" pitchFamily="2" charset="0"/>
                <a:ea typeface="Roboto" panose="02000000000000000000" pitchFamily="2" charset="0"/>
              </a:rPr>
              <a:t>UCS</a:t>
            </a:r>
            <a:r>
              <a:rPr lang="en-US" sz="2200" dirty="0">
                <a:latin typeface="Roboto" panose="02000000000000000000" pitchFamily="2" charset="0"/>
                <a:ea typeface="Roboto" panose="02000000000000000000" pitchFamily="2" charset="0"/>
              </a:rPr>
              <a:t>, </a:t>
            </a:r>
            <a:r>
              <a:rPr lang="en-US" sz="2200" b="1" dirty="0">
                <a:latin typeface="Roboto" panose="02000000000000000000" pitchFamily="2" charset="0"/>
                <a:ea typeface="Roboto" panose="02000000000000000000" pitchFamily="2" charset="0"/>
              </a:rPr>
              <a:t>A*</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và</a:t>
            </a:r>
            <a:r>
              <a:rPr lang="en-US" sz="2200" dirty="0">
                <a:latin typeface="Roboto" panose="02000000000000000000" pitchFamily="2" charset="0"/>
                <a:ea typeface="Roboto" panose="02000000000000000000" pitchFamily="2" charset="0"/>
              </a:rPr>
              <a:t> </a:t>
            </a:r>
            <a:r>
              <a:rPr lang="en-US" sz="2200" b="1" dirty="0">
                <a:latin typeface="Roboto" panose="02000000000000000000" pitchFamily="2" charset="0"/>
                <a:ea typeface="Roboto" panose="02000000000000000000" pitchFamily="2" charset="0"/>
              </a:rPr>
              <a:t>Greedy best first</a:t>
            </a:r>
            <a:r>
              <a:rPr lang="en-US" sz="2200" dirty="0">
                <a:latin typeface="Roboto" panose="02000000000000000000" pitchFamily="2" charset="0"/>
                <a:ea typeface="Roboto" panose="02000000000000000000" pitchFamily="2" charset="0"/>
              </a:rPr>
              <a:t>)</a:t>
            </a:r>
            <a:endParaRPr lang="en-US" sz="2200" b="1" dirty="0">
              <a:latin typeface="Roboto" panose="02000000000000000000" pitchFamily="2" charset="0"/>
              <a:ea typeface="Roboto" panose="02000000000000000000" pitchFamily="2" charset="0"/>
            </a:endParaRPr>
          </a:p>
        </p:txBody>
      </p:sp>
      <p:sp>
        <p:nvSpPr>
          <p:cNvPr id="5" name="TextBox 4"/>
          <p:cNvSpPr txBox="1"/>
          <p:nvPr/>
        </p:nvSpPr>
        <p:spPr>
          <a:xfrm>
            <a:off x="1974272" y="4076915"/>
            <a:ext cx="8000999" cy="769441"/>
          </a:xfrm>
          <a:prstGeom prst="rect">
            <a:avLst/>
          </a:prstGeom>
          <a:noFill/>
        </p:spPr>
        <p:txBody>
          <a:bodyPr wrap="square" rtlCol="0">
            <a:spAutoFit/>
          </a:bodyPr>
          <a:lstStyle/>
          <a:p>
            <a:r>
              <a:rPr lang="en-US" sz="2200" dirty="0">
                <a:latin typeface="Roboto" panose="02000000000000000000"/>
                <a:sym typeface="Wingdings" panose="05000000000000000000" pitchFamily="2" charset="2"/>
              </a:rPr>
              <a:t> </a:t>
            </a:r>
            <a:r>
              <a:rPr lang="en-US" sz="2200" dirty="0" err="1">
                <a:latin typeface="Roboto" panose="02000000000000000000"/>
                <a:sym typeface="Wingdings" panose="05000000000000000000" pitchFamily="2" charset="2"/>
              </a:rPr>
              <a:t>Thống</a:t>
            </a:r>
            <a:r>
              <a:rPr lang="en-US" sz="2200" dirty="0">
                <a:latin typeface="Roboto" panose="02000000000000000000"/>
                <a:sym typeface="Wingdings" panose="05000000000000000000" pitchFamily="2" charset="2"/>
              </a:rPr>
              <a:t> </a:t>
            </a:r>
            <a:r>
              <a:rPr lang="en-US" sz="2200" dirty="0" err="1">
                <a:latin typeface="Roboto" panose="02000000000000000000"/>
                <a:sym typeface="Wingdings" panose="05000000000000000000" pitchFamily="2" charset="2"/>
              </a:rPr>
              <a:t>kê</a:t>
            </a:r>
            <a:r>
              <a:rPr lang="en-US" sz="2200" dirty="0">
                <a:latin typeface="Roboto" panose="02000000000000000000"/>
                <a:sym typeface="Wingdings" panose="05000000000000000000" pitchFamily="2" charset="2"/>
              </a:rPr>
              <a:t> lại </a:t>
            </a:r>
            <a:r>
              <a:rPr lang="en-US" sz="2200" dirty="0" err="1">
                <a:latin typeface="Roboto" panose="02000000000000000000"/>
                <a:sym typeface="Wingdings" panose="05000000000000000000" pitchFamily="2" charset="2"/>
              </a:rPr>
              <a:t>các</a:t>
            </a:r>
            <a:r>
              <a:rPr lang="en-US" sz="2200" dirty="0">
                <a:latin typeface="Roboto" panose="02000000000000000000"/>
                <a:sym typeface="Wingdings" panose="05000000000000000000" pitchFamily="2" charset="2"/>
              </a:rPr>
              <a:t> </a:t>
            </a:r>
            <a:r>
              <a:rPr lang="en-US" sz="2200" dirty="0" err="1">
                <a:latin typeface="Roboto" panose="02000000000000000000"/>
                <a:sym typeface="Wingdings" panose="05000000000000000000" pitchFamily="2" charset="2"/>
              </a:rPr>
              <a:t>kết</a:t>
            </a:r>
            <a:r>
              <a:rPr lang="en-US" sz="2200" dirty="0">
                <a:latin typeface="Roboto" panose="02000000000000000000"/>
                <a:sym typeface="Wingdings" panose="05000000000000000000" pitchFamily="2" charset="2"/>
              </a:rPr>
              <a:t> </a:t>
            </a:r>
            <a:r>
              <a:rPr lang="en-US" sz="2200" dirty="0" err="1">
                <a:latin typeface="Roboto" panose="02000000000000000000"/>
                <a:sym typeface="Wingdings" panose="05000000000000000000" pitchFamily="2" charset="2"/>
              </a:rPr>
              <a:t>quả</a:t>
            </a:r>
            <a:r>
              <a:rPr lang="en-US" sz="2200" dirty="0">
                <a:latin typeface="Roboto" panose="02000000000000000000"/>
                <a:sym typeface="Wingdings" panose="05000000000000000000" pitchFamily="2" charset="2"/>
              </a:rPr>
              <a:t> </a:t>
            </a:r>
            <a:r>
              <a:rPr lang="en-US" sz="2200" dirty="0" err="1">
                <a:latin typeface="Roboto" panose="02000000000000000000"/>
                <a:sym typeface="Wingdings" panose="05000000000000000000" pitchFamily="2" charset="2"/>
              </a:rPr>
              <a:t>tiêu</a:t>
            </a:r>
            <a:r>
              <a:rPr lang="en-US" sz="2200" dirty="0">
                <a:latin typeface="Roboto" panose="02000000000000000000"/>
                <a:sym typeface="Wingdings" panose="05000000000000000000" pitchFamily="2" charset="2"/>
              </a:rPr>
              <a:t> </a:t>
            </a:r>
            <a:r>
              <a:rPr lang="en-US" sz="2200" dirty="0" err="1">
                <a:latin typeface="Roboto" panose="02000000000000000000"/>
                <a:sym typeface="Wingdings" panose="05000000000000000000" pitchFamily="2" charset="2"/>
              </a:rPr>
              <a:t>biểu</a:t>
            </a:r>
            <a:r>
              <a:rPr lang="en-US" sz="2200" dirty="0">
                <a:latin typeface="Roboto" panose="02000000000000000000"/>
                <a:sym typeface="Wingdings" panose="05000000000000000000" pitchFamily="2" charset="2"/>
              </a:rPr>
              <a:t> qua </a:t>
            </a:r>
            <a:r>
              <a:rPr lang="en-US" sz="2200" dirty="0" err="1">
                <a:latin typeface="Roboto" panose="02000000000000000000"/>
                <a:sym typeface="Wingdings" panose="05000000000000000000" pitchFamily="2" charset="2"/>
              </a:rPr>
              <a:t>các</a:t>
            </a:r>
            <a:r>
              <a:rPr lang="en-US" sz="2200" dirty="0">
                <a:latin typeface="Roboto" panose="02000000000000000000"/>
                <a:sym typeface="Wingdings" panose="05000000000000000000" pitchFamily="2" charset="2"/>
              </a:rPr>
              <a:t> </a:t>
            </a:r>
            <a:r>
              <a:rPr lang="en-US" sz="2200" dirty="0" err="1">
                <a:latin typeface="Roboto" panose="02000000000000000000"/>
                <a:sym typeface="Wingdings" panose="05000000000000000000" pitchFamily="2" charset="2"/>
              </a:rPr>
              <a:t>biểu</a:t>
            </a:r>
            <a:r>
              <a:rPr lang="en-US" sz="2200" dirty="0">
                <a:latin typeface="Roboto" panose="02000000000000000000"/>
                <a:sym typeface="Wingdings" panose="05000000000000000000" pitchFamily="2" charset="2"/>
              </a:rPr>
              <a:t> </a:t>
            </a:r>
            <a:r>
              <a:rPr lang="en-US" sz="2200" dirty="0" err="1">
                <a:latin typeface="Roboto" panose="02000000000000000000"/>
                <a:sym typeface="Wingdings" panose="05000000000000000000" pitchFamily="2" charset="2"/>
              </a:rPr>
              <a:t>đồ</a:t>
            </a:r>
            <a:r>
              <a:rPr lang="en-US" sz="2200" dirty="0">
                <a:latin typeface="Roboto" panose="02000000000000000000"/>
                <a:sym typeface="Wingdings" panose="05000000000000000000" pitchFamily="2" charset="2"/>
              </a:rPr>
              <a:t> </a:t>
            </a:r>
            <a:r>
              <a:rPr lang="en-US" sz="2200" dirty="0" err="1">
                <a:latin typeface="Roboto" panose="02000000000000000000"/>
                <a:sym typeface="Wingdings" panose="05000000000000000000" pitchFamily="2" charset="2"/>
              </a:rPr>
              <a:t>sau</a:t>
            </a:r>
            <a:r>
              <a:rPr lang="en-US" sz="2200" dirty="0">
                <a:latin typeface="Roboto" panose="02000000000000000000"/>
                <a:sym typeface="Wingdings" panose="05000000000000000000" pitchFamily="2" charset="2"/>
              </a:rPr>
              <a:t>:</a:t>
            </a:r>
            <a:endParaRPr lang="en-US" sz="2200" dirty="0">
              <a:latin typeface="Roboto" panose="02000000000000000000"/>
            </a:endParaRPr>
          </a:p>
        </p:txBody>
      </p:sp>
    </p:spTree>
    <p:extLst>
      <p:ext uri="{BB962C8B-B14F-4D97-AF65-F5344CB8AC3E}">
        <p14:creationId xmlns:p14="http://schemas.microsoft.com/office/powerpoint/2010/main" val="2801279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0277" y="415636"/>
            <a:ext cx="10018713" cy="1752599"/>
          </a:xfrm>
        </p:spPr>
        <p:txBody>
          <a:bodyPr/>
          <a:lstStyle/>
          <a:p>
            <a:r>
              <a:rPr lang="en-US" dirty="0" err="1">
                <a:solidFill>
                  <a:schemeClr val="bg2">
                    <a:lumMod val="10000"/>
                  </a:schemeClr>
                </a:solidFill>
                <a:latin typeface="Roboto" panose="02000000000000000000" pitchFamily="2" charset="0"/>
                <a:ea typeface="Roboto" panose="02000000000000000000" pitchFamily="2" charset="0"/>
              </a:rPr>
              <a:t>Biểu</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đồ</a:t>
            </a:r>
            <a:r>
              <a:rPr lang="en-US" dirty="0">
                <a:solidFill>
                  <a:schemeClr val="bg2">
                    <a:lumMod val="10000"/>
                  </a:schemeClr>
                </a:solidFill>
                <a:latin typeface="Roboto" panose="02000000000000000000" pitchFamily="2" charset="0"/>
                <a:ea typeface="Roboto" panose="02000000000000000000" pitchFamily="2" charset="0"/>
              </a:rPr>
              <a:t> so </a:t>
            </a:r>
            <a:r>
              <a:rPr lang="en-US" dirty="0" err="1">
                <a:solidFill>
                  <a:schemeClr val="bg2">
                    <a:lumMod val="10000"/>
                  </a:schemeClr>
                </a:solidFill>
                <a:latin typeface="Roboto" panose="02000000000000000000" pitchFamily="2" charset="0"/>
                <a:ea typeface="Roboto" panose="02000000000000000000" pitchFamily="2" charset="0"/>
              </a:rPr>
              <a:t>sánh</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kích</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thước</a:t>
            </a:r>
            <a:r>
              <a:rPr lang="en-US" dirty="0">
                <a:solidFill>
                  <a:schemeClr val="bg2">
                    <a:lumMod val="10000"/>
                  </a:schemeClr>
                </a:solidFill>
                <a:latin typeface="Roboto" panose="02000000000000000000" pitchFamily="2" charset="0"/>
                <a:ea typeface="Roboto" panose="02000000000000000000" pitchFamily="2" charset="0"/>
              </a:rPr>
              <a:t> closed set (</a:t>
            </a:r>
            <a:r>
              <a:rPr lang="en-US" dirty="0" err="1">
                <a:solidFill>
                  <a:schemeClr val="bg2">
                    <a:lumMod val="10000"/>
                  </a:schemeClr>
                </a:solidFill>
                <a:latin typeface="Roboto" panose="02000000000000000000" pitchFamily="2" charset="0"/>
                <a:ea typeface="Roboto" panose="02000000000000000000" pitchFamily="2" charset="0"/>
              </a:rPr>
              <a:t>đối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với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các</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hàm</a:t>
            </a:r>
            <a:r>
              <a:rPr lang="en-US" dirty="0">
                <a:solidFill>
                  <a:schemeClr val="bg2">
                    <a:lumMod val="10000"/>
                  </a:schemeClr>
                </a:solidFill>
                <a:latin typeface="Roboto" panose="02000000000000000000" pitchFamily="2" charset="0"/>
                <a:ea typeface="Roboto" panose="02000000000000000000" pitchFamily="2" charset="0"/>
              </a:rPr>
              <a:t> heuristic)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87860701"/>
              </p:ext>
            </p:extLst>
          </p:nvPr>
        </p:nvGraphicFramePr>
        <p:xfrm>
          <a:off x="1889558" y="1963881"/>
          <a:ext cx="9779432" cy="46343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713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176646"/>
            <a:ext cx="10018713" cy="1752599"/>
          </a:xfrm>
        </p:spPr>
        <p:txBody>
          <a:bodyPr/>
          <a:lstStyle/>
          <a:p>
            <a:r>
              <a:rPr lang="en-US" dirty="0" err="1">
                <a:solidFill>
                  <a:schemeClr val="bg2">
                    <a:lumMod val="10000"/>
                  </a:schemeClr>
                </a:solidFill>
                <a:latin typeface="Roboto" panose="02000000000000000000" pitchFamily="2" charset="0"/>
                <a:ea typeface="Roboto" panose="02000000000000000000" pitchFamily="2" charset="0"/>
              </a:rPr>
              <a:t>Biểu</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đồ</a:t>
            </a:r>
            <a:r>
              <a:rPr lang="en-US" dirty="0">
                <a:solidFill>
                  <a:schemeClr val="bg2">
                    <a:lumMod val="10000"/>
                  </a:schemeClr>
                </a:solidFill>
                <a:latin typeface="Roboto" panose="02000000000000000000" pitchFamily="2" charset="0"/>
                <a:ea typeface="Roboto" panose="02000000000000000000" pitchFamily="2" charset="0"/>
              </a:rPr>
              <a:t> so </a:t>
            </a:r>
            <a:r>
              <a:rPr lang="en-US" dirty="0" err="1">
                <a:solidFill>
                  <a:schemeClr val="bg2">
                    <a:lumMod val="10000"/>
                  </a:schemeClr>
                </a:solidFill>
                <a:latin typeface="Roboto" panose="02000000000000000000" pitchFamily="2" charset="0"/>
                <a:ea typeface="Roboto" panose="02000000000000000000" pitchFamily="2" charset="0"/>
              </a:rPr>
              <a:t>sánh</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thời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gian</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tính</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toán</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đối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với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các</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hàm</a:t>
            </a:r>
            <a:r>
              <a:rPr lang="en-US" dirty="0">
                <a:solidFill>
                  <a:schemeClr val="bg2">
                    <a:lumMod val="10000"/>
                  </a:schemeClr>
                </a:solidFill>
                <a:latin typeface="Roboto" panose="02000000000000000000" pitchFamily="2" charset="0"/>
                <a:ea typeface="Roboto" panose="02000000000000000000" pitchFamily="2" charset="0"/>
              </a:rPr>
              <a:t> heuristic)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17278463"/>
              </p:ext>
            </p:extLst>
          </p:nvPr>
        </p:nvGraphicFramePr>
        <p:xfrm>
          <a:off x="1672937" y="1714499"/>
          <a:ext cx="10141814" cy="4623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128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 name="Rectangle 4"/>
          <p:cNvSpPr/>
          <p:nvPr/>
        </p:nvSpPr>
        <p:spPr>
          <a:xfrm>
            <a:off x="2367955" y="1413898"/>
            <a:ext cx="8604845" cy="2596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Roboto" panose="02000000000000000000"/>
                <a:sym typeface="Wingdings" panose="05000000000000000000" pitchFamily="2" charset="2"/>
              </a:rPr>
              <a:t> </a:t>
            </a:r>
            <a:r>
              <a:rPr lang="en-US" sz="2800" b="1" i="1" dirty="0" err="1">
                <a:solidFill>
                  <a:schemeClr val="tx1"/>
                </a:solidFill>
                <a:latin typeface="Roboto" panose="02000000000000000000"/>
              </a:rPr>
              <a:t>Trong</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tất</a:t>
            </a:r>
            <a:r>
              <a:rPr lang="en-US" sz="2800" b="1" i="1" dirty="0">
                <a:solidFill>
                  <a:schemeClr val="tx1"/>
                </a:solidFill>
                <a:latin typeface="Roboto" panose="02000000000000000000"/>
              </a:rPr>
              <a:t> cả </a:t>
            </a:r>
            <a:r>
              <a:rPr lang="en-US" sz="2800" b="1" i="1" dirty="0" err="1">
                <a:solidFill>
                  <a:schemeClr val="tx1"/>
                </a:solidFill>
                <a:latin typeface="Roboto" panose="02000000000000000000"/>
              </a:rPr>
              <a:t>các</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trường</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hợp</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được</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đánh</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giá</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hàm</a:t>
            </a:r>
            <a:r>
              <a:rPr lang="en-US" sz="2800" b="1" i="1" dirty="0">
                <a:solidFill>
                  <a:schemeClr val="tx1"/>
                </a:solidFill>
                <a:latin typeface="Roboto" panose="02000000000000000000"/>
              </a:rPr>
              <a:t> Diagonal distance luôn tìm </a:t>
            </a:r>
            <a:r>
              <a:rPr lang="en-US" sz="2800" b="1" i="1" dirty="0" err="1">
                <a:solidFill>
                  <a:schemeClr val="tx1"/>
                </a:solidFill>
                <a:latin typeface="Roboto" panose="02000000000000000000"/>
              </a:rPr>
              <a:t>ra</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kết</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quả</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tối</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ưu</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trong</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thời</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gian</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ngắn</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hơn</a:t>
            </a:r>
            <a:r>
              <a:rPr lang="en-US" sz="2800" b="1" i="1" dirty="0">
                <a:solidFill>
                  <a:schemeClr val="tx1"/>
                </a:solidFill>
                <a:latin typeface="Roboto" panose="02000000000000000000"/>
              </a:rPr>
              <a:t> so </a:t>
            </a:r>
            <a:r>
              <a:rPr lang="en-US" sz="2800" b="1" i="1" dirty="0" err="1">
                <a:solidFill>
                  <a:schemeClr val="tx1"/>
                </a:solidFill>
                <a:latin typeface="Roboto" panose="02000000000000000000"/>
              </a:rPr>
              <a:t>với</a:t>
            </a:r>
            <a:r>
              <a:rPr lang="en-US" sz="2800" b="1" i="1" dirty="0">
                <a:solidFill>
                  <a:schemeClr val="tx1"/>
                </a:solidFill>
                <a:latin typeface="Roboto" panose="02000000000000000000"/>
              </a:rPr>
              <a:t> 2 </a:t>
            </a:r>
            <a:r>
              <a:rPr lang="en-US" sz="2800" b="1" i="1" dirty="0" err="1">
                <a:solidFill>
                  <a:schemeClr val="tx1"/>
                </a:solidFill>
                <a:latin typeface="Roboto" panose="02000000000000000000"/>
              </a:rPr>
              <a:t>hàm</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ước</a:t>
            </a:r>
            <a:r>
              <a:rPr lang="en-US" sz="2800" b="1" i="1" dirty="0">
                <a:solidFill>
                  <a:schemeClr val="tx1"/>
                </a:solidFill>
                <a:latin typeface="Roboto" panose="02000000000000000000"/>
              </a:rPr>
              <a:t> </a:t>
            </a:r>
            <a:r>
              <a:rPr lang="en-US" sz="2800" b="1" i="1" dirty="0" err="1">
                <a:solidFill>
                  <a:schemeClr val="tx1"/>
                </a:solidFill>
                <a:latin typeface="Roboto" panose="02000000000000000000"/>
              </a:rPr>
              <a:t>lượng</a:t>
            </a:r>
            <a:r>
              <a:rPr lang="en-US" sz="2800" b="1" i="1" dirty="0">
                <a:solidFill>
                  <a:schemeClr val="tx1"/>
                </a:solidFill>
                <a:latin typeface="Roboto" panose="02000000000000000000"/>
              </a:rPr>
              <a:t> còn lại !!!</a:t>
            </a:r>
            <a:endParaRPr lang="en-US" sz="2400" dirty="0">
              <a:solidFill>
                <a:schemeClr val="tx1"/>
              </a:solidFill>
              <a:latin typeface="Roboto" panose="02000000000000000000"/>
              <a:ea typeface="Roboto" panose="02000000000000000000" pitchFamily="2" charset="0"/>
            </a:endParaRPr>
          </a:p>
        </p:txBody>
      </p:sp>
    </p:spTree>
    <p:extLst>
      <p:ext uri="{BB962C8B-B14F-4D97-AF65-F5344CB8AC3E}">
        <p14:creationId xmlns:p14="http://schemas.microsoft.com/office/powerpoint/2010/main" val="408213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0277" y="415636"/>
            <a:ext cx="10018713" cy="1752599"/>
          </a:xfrm>
        </p:spPr>
        <p:txBody>
          <a:bodyPr/>
          <a:lstStyle/>
          <a:p>
            <a:r>
              <a:rPr lang="en-US" dirty="0" err="1">
                <a:solidFill>
                  <a:schemeClr val="bg2">
                    <a:lumMod val="10000"/>
                  </a:schemeClr>
                </a:solidFill>
                <a:latin typeface="Roboto" panose="02000000000000000000" pitchFamily="2" charset="0"/>
                <a:ea typeface="Roboto" panose="02000000000000000000" pitchFamily="2" charset="0"/>
              </a:rPr>
              <a:t>Biểu</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đồ</a:t>
            </a:r>
            <a:r>
              <a:rPr lang="en-US" dirty="0">
                <a:solidFill>
                  <a:schemeClr val="bg2">
                    <a:lumMod val="10000"/>
                  </a:schemeClr>
                </a:solidFill>
                <a:latin typeface="Roboto" panose="02000000000000000000" pitchFamily="2" charset="0"/>
                <a:ea typeface="Roboto" panose="02000000000000000000" pitchFamily="2" charset="0"/>
              </a:rPr>
              <a:t> so </a:t>
            </a:r>
            <a:r>
              <a:rPr lang="en-US" dirty="0" err="1">
                <a:solidFill>
                  <a:schemeClr val="bg2">
                    <a:lumMod val="10000"/>
                  </a:schemeClr>
                </a:solidFill>
                <a:latin typeface="Roboto" panose="02000000000000000000" pitchFamily="2" charset="0"/>
                <a:ea typeface="Roboto" panose="02000000000000000000" pitchFamily="2" charset="0"/>
              </a:rPr>
              <a:t>sánh</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kích</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thước</a:t>
            </a:r>
            <a:r>
              <a:rPr lang="en-US" dirty="0">
                <a:solidFill>
                  <a:schemeClr val="bg2">
                    <a:lumMod val="10000"/>
                  </a:schemeClr>
                </a:solidFill>
                <a:latin typeface="Roboto" panose="02000000000000000000" pitchFamily="2" charset="0"/>
                <a:ea typeface="Roboto" panose="02000000000000000000" pitchFamily="2" charset="0"/>
              </a:rPr>
              <a:t> closed set (</a:t>
            </a:r>
            <a:r>
              <a:rPr lang="en-US" dirty="0" err="1">
                <a:solidFill>
                  <a:schemeClr val="bg2">
                    <a:lumMod val="10000"/>
                  </a:schemeClr>
                </a:solidFill>
                <a:latin typeface="Roboto" panose="02000000000000000000" pitchFamily="2" charset="0"/>
                <a:ea typeface="Roboto" panose="02000000000000000000" pitchFamily="2" charset="0"/>
              </a:rPr>
              <a:t>đối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với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các</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giải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thuật</a:t>
            </a:r>
            <a:r>
              <a:rPr lang="en-US" dirty="0">
                <a:solidFill>
                  <a:schemeClr val="bg2">
                    <a:lumMod val="10000"/>
                  </a:schemeClr>
                </a:solidFill>
                <a:latin typeface="Roboto" panose="02000000000000000000" pitchFamily="2" charset="0"/>
                <a:ea typeface="Roboto" panose="02000000000000000000" pitchFamily="2" charset="0"/>
              </a:rPr>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24056241"/>
              </p:ext>
            </p:extLst>
          </p:nvPr>
        </p:nvGraphicFramePr>
        <p:xfrm>
          <a:off x="1484313" y="2015836"/>
          <a:ext cx="10569142" cy="45200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7348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176646"/>
            <a:ext cx="10018713" cy="1752599"/>
          </a:xfrm>
        </p:spPr>
        <p:txBody>
          <a:bodyPr/>
          <a:lstStyle/>
          <a:p>
            <a:r>
              <a:rPr lang="en-US" dirty="0" err="1">
                <a:solidFill>
                  <a:schemeClr val="bg2">
                    <a:lumMod val="10000"/>
                  </a:schemeClr>
                </a:solidFill>
                <a:latin typeface="Roboto" panose="02000000000000000000" pitchFamily="2" charset="0"/>
                <a:ea typeface="Roboto" panose="02000000000000000000" pitchFamily="2" charset="0"/>
              </a:rPr>
              <a:t>Biểu</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đồ</a:t>
            </a:r>
            <a:r>
              <a:rPr lang="en-US" dirty="0">
                <a:solidFill>
                  <a:schemeClr val="bg2">
                    <a:lumMod val="10000"/>
                  </a:schemeClr>
                </a:solidFill>
                <a:latin typeface="Roboto" panose="02000000000000000000" pitchFamily="2" charset="0"/>
                <a:ea typeface="Roboto" panose="02000000000000000000" pitchFamily="2" charset="0"/>
              </a:rPr>
              <a:t> so </a:t>
            </a:r>
            <a:r>
              <a:rPr lang="en-US" dirty="0" err="1">
                <a:solidFill>
                  <a:schemeClr val="bg2">
                    <a:lumMod val="10000"/>
                  </a:schemeClr>
                </a:solidFill>
                <a:latin typeface="Roboto" panose="02000000000000000000" pitchFamily="2" charset="0"/>
                <a:ea typeface="Roboto" panose="02000000000000000000" pitchFamily="2" charset="0"/>
              </a:rPr>
              <a:t>sánh</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thời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gian</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tính</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toán</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đối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với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các</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giải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thuật</a:t>
            </a:r>
            <a:r>
              <a:rPr lang="en-US" dirty="0">
                <a:solidFill>
                  <a:schemeClr val="bg2">
                    <a:lumMod val="10000"/>
                  </a:schemeClr>
                </a:solidFill>
                <a:latin typeface="Roboto" panose="02000000000000000000" pitchFamily="2" charset="0"/>
                <a:ea typeface="Roboto" panose="02000000000000000000" pitchFamily="2" charset="0"/>
              </a:rPr>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7017825"/>
              </p:ext>
            </p:extLst>
          </p:nvPr>
        </p:nvGraphicFramePr>
        <p:xfrm>
          <a:off x="1484311" y="1818409"/>
          <a:ext cx="10707690" cy="47382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7926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176646"/>
            <a:ext cx="10018713" cy="1752599"/>
          </a:xfrm>
        </p:spPr>
        <p:txBody>
          <a:bodyPr/>
          <a:lstStyle/>
          <a:p>
            <a:r>
              <a:rPr lang="en-US" dirty="0" err="1">
                <a:solidFill>
                  <a:schemeClr val="bg2">
                    <a:lumMod val="10000"/>
                  </a:schemeClr>
                </a:solidFill>
                <a:latin typeface="Roboto" panose="02000000000000000000" pitchFamily="2" charset="0"/>
                <a:ea typeface="Roboto" panose="02000000000000000000" pitchFamily="2" charset="0"/>
              </a:rPr>
              <a:t>Biểu</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đồ</a:t>
            </a:r>
            <a:r>
              <a:rPr lang="en-US" dirty="0">
                <a:solidFill>
                  <a:schemeClr val="bg2">
                    <a:lumMod val="10000"/>
                  </a:schemeClr>
                </a:solidFill>
                <a:latin typeface="Roboto" panose="02000000000000000000" pitchFamily="2" charset="0"/>
                <a:ea typeface="Roboto" panose="02000000000000000000" pitchFamily="2" charset="0"/>
              </a:rPr>
              <a:t> so </a:t>
            </a:r>
            <a:r>
              <a:rPr lang="en-US" dirty="0" err="1">
                <a:solidFill>
                  <a:schemeClr val="bg2">
                    <a:lumMod val="10000"/>
                  </a:schemeClr>
                </a:solidFill>
                <a:latin typeface="Roboto" panose="02000000000000000000" pitchFamily="2" charset="0"/>
                <a:ea typeface="Roboto" panose="02000000000000000000" pitchFamily="2" charset="0"/>
              </a:rPr>
              <a:t>sánh</a:t>
            </a:r>
            <a:r>
              <a:rPr lang="en-US" dirty="0">
                <a:solidFill>
                  <a:schemeClr val="bg2">
                    <a:lumMod val="10000"/>
                  </a:schemeClr>
                </a:solidFill>
                <a:latin typeface="Roboto" panose="02000000000000000000" pitchFamily="2" charset="0"/>
                <a:ea typeface="Roboto" panose="02000000000000000000" pitchFamily="2" charset="0"/>
              </a:rPr>
              <a:t> Chi </a:t>
            </a:r>
            <a:r>
              <a:rPr lang="en-US" dirty="0" err="1">
                <a:solidFill>
                  <a:schemeClr val="bg2">
                    <a:lumMod val="10000"/>
                  </a:schemeClr>
                </a:solidFill>
                <a:latin typeface="Roboto" panose="02000000000000000000" pitchFamily="2" charset="0"/>
                <a:ea typeface="Roboto" panose="02000000000000000000" pitchFamily="2" charset="0"/>
              </a:rPr>
              <a:t>phí</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đến</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đích</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đối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với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các</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giải</a:t>
            </a:r>
            <a:r>
              <a:rPr lang="en-US" dirty="0">
                <a:solidFill>
                  <a:schemeClr val="bg2">
                    <a:lumMod val="10000"/>
                  </a:schemeClr>
                </a:solidFill>
                <a:latin typeface="Roboto" panose="02000000000000000000" pitchFamily="2" charset="0"/>
                <a:ea typeface="Roboto" panose="02000000000000000000" pitchFamily="2" charset="0"/>
              </a:rPr>
              <a:t> </a:t>
            </a:r>
            <a:r>
              <a:rPr lang="en-US" dirty="0" err="1">
                <a:solidFill>
                  <a:schemeClr val="bg2">
                    <a:lumMod val="10000"/>
                  </a:schemeClr>
                </a:solidFill>
                <a:latin typeface="Roboto" panose="02000000000000000000" pitchFamily="2" charset="0"/>
                <a:ea typeface="Roboto" panose="02000000000000000000" pitchFamily="2" charset="0"/>
              </a:rPr>
              <a:t>thuật</a:t>
            </a:r>
            <a:r>
              <a:rPr lang="en-US" dirty="0">
                <a:solidFill>
                  <a:schemeClr val="bg2">
                    <a:lumMod val="10000"/>
                  </a:schemeClr>
                </a:solidFill>
                <a:latin typeface="Roboto" panose="02000000000000000000" pitchFamily="2" charset="0"/>
                <a:ea typeface="Roboto" panose="02000000000000000000" pitchFamily="2" charset="0"/>
              </a:rPr>
              <a:t>)</a:t>
            </a:r>
          </a:p>
        </p:txBody>
      </p:sp>
      <p:graphicFrame>
        <p:nvGraphicFramePr>
          <p:cNvPr id="5" name="Content Placeholder 4"/>
          <p:cNvGraphicFramePr>
            <a:graphicFrameLocks noGrp="1"/>
          </p:cNvGraphicFramePr>
          <p:nvPr>
            <p:ph idx="1"/>
            <p:extLst/>
          </p:nvPr>
        </p:nvGraphicFramePr>
        <p:xfrm>
          <a:off x="1484312" y="1714500"/>
          <a:ext cx="10707687"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088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35945" y="606669"/>
            <a:ext cx="7520109" cy="1198684"/>
          </a:xfrm>
        </p:spPr>
        <p:txBody>
          <a:bodyPr/>
          <a:lstStyle/>
          <a:p>
            <a:r>
              <a:rPr lang="en-US" dirty="0" err="1">
                <a:latin typeface="Roboto" panose="02000000000000000000" pitchFamily="2" charset="0"/>
                <a:ea typeface="Roboto" panose="02000000000000000000" pitchFamily="2" charset="0"/>
              </a:rPr>
              <a:t>Bài</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toán</a:t>
            </a:r>
            <a:r>
              <a:rPr lang="en-US" dirty="0">
                <a:latin typeface="Roboto" panose="02000000000000000000" pitchFamily="2" charset="0"/>
                <a:ea typeface="Roboto" panose="02000000000000000000" pitchFamily="2" charset="0"/>
              </a:rPr>
              <a:t> tìm </a:t>
            </a:r>
            <a:r>
              <a:rPr lang="en-US" dirty="0" err="1">
                <a:latin typeface="Roboto" panose="02000000000000000000" pitchFamily="2" charset="0"/>
                <a:ea typeface="Roboto" panose="02000000000000000000" pitchFamily="2" charset="0"/>
              </a:rPr>
              <a:t>lộ</a:t>
            </a:r>
            <a:r>
              <a:rPr lang="en-US" dirty="0">
                <a:latin typeface="Roboto" panose="02000000000000000000" pitchFamily="2" charset="0"/>
                <a:ea typeface="Roboto" panose="02000000000000000000" pitchFamily="2" charset="0"/>
              </a:rPr>
              <a:t> trình </a:t>
            </a:r>
            <a:r>
              <a:rPr lang="en-US" dirty="0" err="1">
                <a:latin typeface="Roboto" panose="02000000000000000000" pitchFamily="2" charset="0"/>
                <a:ea typeface="Roboto" panose="02000000000000000000" pitchFamily="2" charset="0"/>
              </a:rPr>
              <a:t>đường</a:t>
            </a:r>
            <a:r>
              <a:rPr lang="en-US" dirty="0">
                <a:latin typeface="Roboto" panose="02000000000000000000" pitchFamily="2" charset="0"/>
                <a:ea typeface="Roboto" panose="02000000000000000000" pitchFamily="2" charset="0"/>
              </a:rPr>
              <a:t> đi</a:t>
            </a:r>
          </a:p>
        </p:txBody>
      </p:sp>
      <p:sp>
        <p:nvSpPr>
          <p:cNvPr id="3" name="Content Placeholder 2"/>
          <p:cNvSpPr>
            <a:spLocks noGrp="1"/>
          </p:cNvSpPr>
          <p:nvPr>
            <p:ph idx="1"/>
          </p:nvPr>
        </p:nvSpPr>
        <p:spPr>
          <a:xfrm>
            <a:off x="2083224" y="2438399"/>
            <a:ext cx="9320106" cy="3880773"/>
          </a:xfrm>
        </p:spPr>
        <p:txBody>
          <a:bodyPr>
            <a:noAutofit/>
          </a:bodyPr>
          <a:lstStyle/>
          <a:p>
            <a:pPr marL="0" indent="0">
              <a:buNone/>
            </a:pPr>
            <a:r>
              <a:rPr lang="en-US" sz="2400" dirty="0" err="1">
                <a:latin typeface="Roboto" panose="02000000000000000000" pitchFamily="2" charset="0"/>
                <a:ea typeface="Roboto" panose="02000000000000000000" pitchFamily="2" charset="0"/>
              </a:rPr>
              <a:t>Bài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toán</a:t>
            </a:r>
            <a:r>
              <a:rPr lang="en-US" sz="2400" dirty="0">
                <a:latin typeface="Roboto" panose="02000000000000000000" pitchFamily="2" charset="0"/>
                <a:ea typeface="Roboto" panose="02000000000000000000" pitchFamily="2" charset="0"/>
              </a:rPr>
              <a:t> tìm </a:t>
            </a:r>
            <a:r>
              <a:rPr lang="en-US" sz="2400" dirty="0" err="1">
                <a:latin typeface="Roboto" panose="02000000000000000000" pitchFamily="2" charset="0"/>
                <a:ea typeface="Roboto" panose="02000000000000000000" pitchFamily="2" charset="0"/>
              </a:rPr>
              <a:t>lộ</a:t>
            </a:r>
            <a:r>
              <a:rPr lang="en-US" sz="2400" dirty="0">
                <a:latin typeface="Roboto" panose="02000000000000000000" pitchFamily="2" charset="0"/>
                <a:ea typeface="Roboto" panose="02000000000000000000" pitchFamily="2" charset="0"/>
              </a:rPr>
              <a:t> trình </a:t>
            </a:r>
            <a:r>
              <a:rPr lang="en-US" sz="2400" dirty="0" err="1">
                <a:latin typeface="Roboto" panose="02000000000000000000" pitchFamily="2" charset="0"/>
                <a:ea typeface="Roboto" panose="02000000000000000000" pitchFamily="2" charset="0"/>
              </a:rPr>
              <a:t>đường</a:t>
            </a:r>
            <a:r>
              <a:rPr lang="en-US" sz="2400" dirty="0">
                <a:latin typeface="Roboto" panose="02000000000000000000" pitchFamily="2" charset="0"/>
                <a:ea typeface="Roboto" panose="02000000000000000000" pitchFamily="2" charset="0"/>
              </a:rPr>
              <a:t> đi là </a:t>
            </a:r>
            <a:r>
              <a:rPr lang="en-US" sz="2400" dirty="0" err="1">
                <a:latin typeface="Roboto" panose="02000000000000000000" pitchFamily="2" charset="0"/>
                <a:ea typeface="Roboto" panose="02000000000000000000" pitchFamily="2" charset="0"/>
              </a:rPr>
              <a:t>một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bài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toán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khá</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phổ</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biến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và</a:t>
            </a:r>
            <a:r>
              <a:rPr lang="en-US" sz="2400" dirty="0">
                <a:latin typeface="Roboto" panose="02000000000000000000" pitchFamily="2" charset="0"/>
                <a:ea typeface="Roboto" panose="02000000000000000000" pitchFamily="2" charset="0"/>
              </a:rPr>
              <a:t> có nhiều </a:t>
            </a:r>
            <a:r>
              <a:rPr lang="en-US" sz="2400" dirty="0" err="1">
                <a:latin typeface="Roboto" panose="02000000000000000000" pitchFamily="2" charset="0"/>
                <a:ea typeface="Roboto" panose="02000000000000000000" pitchFamily="2" charset="0"/>
              </a:rPr>
              <a:t>ứng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dụng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trong</a:t>
            </a:r>
            <a:r>
              <a:rPr lang="en-US" sz="2400" dirty="0">
                <a:latin typeface="Roboto" panose="02000000000000000000" pitchFamily="2" charset="0"/>
                <a:ea typeface="Roboto" panose="02000000000000000000" pitchFamily="2" charset="0"/>
              </a:rPr>
              <a:t>:</a:t>
            </a:r>
          </a:p>
          <a:p>
            <a:pPr lvl="0"/>
            <a:r>
              <a:rPr lang="en-US" sz="2400" dirty="0">
                <a:latin typeface="Roboto" panose="02000000000000000000" pitchFamily="2" charset="0"/>
                <a:ea typeface="Roboto" panose="02000000000000000000" pitchFamily="2" charset="0"/>
              </a:rPr>
              <a:t>tìm </a:t>
            </a:r>
            <a:r>
              <a:rPr lang="en-US" sz="2400" dirty="0" err="1">
                <a:latin typeface="Roboto" panose="02000000000000000000" pitchFamily="2" charset="0"/>
                <a:ea typeface="Roboto" panose="02000000000000000000" pitchFamily="2" charset="0"/>
              </a:rPr>
              <a:t>lộ</a:t>
            </a:r>
            <a:r>
              <a:rPr lang="en-US" sz="2400" dirty="0">
                <a:latin typeface="Roboto" panose="02000000000000000000" pitchFamily="2" charset="0"/>
                <a:ea typeface="Roboto" panose="02000000000000000000" pitchFamily="2" charset="0"/>
              </a:rPr>
              <a:t> trình </a:t>
            </a:r>
            <a:r>
              <a:rPr lang="en-US" sz="2400" dirty="0" err="1">
                <a:latin typeface="Roboto" panose="02000000000000000000" pitchFamily="2" charset="0"/>
                <a:ea typeface="Roboto" panose="02000000000000000000" pitchFamily="2" charset="0"/>
              </a:rPr>
              <a:t>giao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thông</a:t>
            </a:r>
            <a:r>
              <a:rPr lang="en-US" sz="2400" dirty="0">
                <a:latin typeface="Roboto" panose="02000000000000000000" pitchFamily="2" charset="0"/>
                <a:ea typeface="Roboto" panose="02000000000000000000" pitchFamily="2" charset="0"/>
              </a:rPr>
              <a:t> trên bản </a:t>
            </a:r>
            <a:r>
              <a:rPr lang="en-US" sz="2400" dirty="0" err="1">
                <a:latin typeface="Roboto" panose="02000000000000000000" pitchFamily="2" charset="0"/>
                <a:ea typeface="Roboto" panose="02000000000000000000" pitchFamily="2" charset="0"/>
              </a:rPr>
              <a:t>đồ</a:t>
            </a:r>
            <a:endParaRPr lang="en-US" sz="2400" dirty="0">
              <a:latin typeface="Roboto" panose="02000000000000000000" pitchFamily="2" charset="0"/>
              <a:ea typeface="Roboto" panose="02000000000000000000" pitchFamily="2" charset="0"/>
            </a:endParaRPr>
          </a:p>
          <a:p>
            <a:pPr lvl="0"/>
            <a:r>
              <a:rPr lang="en-US" sz="2400" dirty="0">
                <a:latin typeface="Roboto" panose="02000000000000000000" pitchFamily="2" charset="0"/>
                <a:ea typeface="Roboto" panose="02000000000000000000" pitchFamily="2" charset="0"/>
              </a:rPr>
              <a:t>tìm </a:t>
            </a:r>
            <a:r>
              <a:rPr lang="en-US" sz="2400" dirty="0" err="1">
                <a:latin typeface="Roboto" panose="02000000000000000000" pitchFamily="2" charset="0"/>
                <a:ea typeface="Roboto" panose="02000000000000000000" pitchFamily="2" charset="0"/>
              </a:rPr>
              <a:t>đường</a:t>
            </a:r>
            <a:r>
              <a:rPr lang="en-US" sz="2400" dirty="0">
                <a:latin typeface="Roboto" panose="02000000000000000000" pitchFamily="2" charset="0"/>
                <a:ea typeface="Roboto" panose="02000000000000000000" pitchFamily="2" charset="0"/>
              </a:rPr>
              <a:t> đi </a:t>
            </a:r>
            <a:r>
              <a:rPr lang="en-US" sz="2400" dirty="0" err="1">
                <a:latin typeface="Roboto" panose="02000000000000000000" pitchFamily="2" charset="0"/>
                <a:ea typeface="Roboto" panose="02000000000000000000" pitchFamily="2" charset="0"/>
              </a:rPr>
              <a:t>cho</a:t>
            </a:r>
            <a:r>
              <a:rPr lang="en-US" sz="2400" dirty="0">
                <a:latin typeface="Roboto" panose="02000000000000000000" pitchFamily="2" charset="0"/>
                <a:ea typeface="Roboto" panose="02000000000000000000" pitchFamily="2" charset="0"/>
              </a:rPr>
              <a:t> robot trên </a:t>
            </a:r>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dạng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địa</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hình</a:t>
            </a:r>
            <a:endParaRPr lang="en-US" sz="2400" dirty="0">
              <a:latin typeface="Roboto" panose="02000000000000000000" pitchFamily="2" charset="0"/>
              <a:ea typeface="Roboto" panose="02000000000000000000" pitchFamily="2" charset="0"/>
            </a:endParaRPr>
          </a:p>
          <a:p>
            <a:pPr lvl="0"/>
            <a:r>
              <a:rPr lang="en-US" sz="2400" dirty="0">
                <a:latin typeface="Roboto" panose="02000000000000000000" pitchFamily="2" charset="0"/>
                <a:ea typeface="Roboto" panose="02000000000000000000" pitchFamily="2" charset="0"/>
              </a:rPr>
              <a:t>tìm </a:t>
            </a:r>
            <a:r>
              <a:rPr lang="en-US" sz="2400" dirty="0" err="1">
                <a:latin typeface="Roboto" panose="02000000000000000000" pitchFamily="2" charset="0"/>
                <a:ea typeface="Roboto" panose="02000000000000000000" pitchFamily="2" charset="0"/>
              </a:rPr>
              <a:t>đường</a:t>
            </a:r>
            <a:r>
              <a:rPr lang="en-US" sz="2400" dirty="0">
                <a:latin typeface="Roboto" panose="02000000000000000000" pitchFamily="2" charset="0"/>
                <a:ea typeface="Roboto" panose="02000000000000000000" pitchFamily="2" charset="0"/>
              </a:rPr>
              <a:t> đi </a:t>
            </a:r>
            <a:r>
              <a:rPr lang="en-US" sz="2400" dirty="0" err="1">
                <a:latin typeface="Roboto" panose="02000000000000000000" pitchFamily="2" charset="0"/>
                <a:ea typeface="Roboto" panose="02000000000000000000" pitchFamily="2" charset="0"/>
              </a:rPr>
              <a:t>cho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đối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tượng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trong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ứng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dụng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mô</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phỏng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thực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tế</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nhân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vật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trong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trò</a:t>
            </a:r>
            <a:r>
              <a:rPr lang="en-US" sz="2400" dirty="0">
                <a:latin typeface="Roboto" panose="02000000000000000000" pitchFamily="2" charset="0"/>
                <a:ea typeface="Roboto" panose="02000000000000000000" pitchFamily="2" charset="0"/>
              </a:rPr>
              <a:t> chơi</a:t>
            </a:r>
          </a:p>
          <a:p>
            <a:pPr marL="0" indent="0">
              <a:buNone/>
            </a:pPr>
            <a:r>
              <a:rPr lang="en-US" sz="2400" dirty="0" err="1">
                <a:latin typeface="Roboto" panose="02000000000000000000" pitchFamily="2" charset="0"/>
                <a:ea typeface="Roboto" panose="02000000000000000000" pitchFamily="2" charset="0"/>
              </a:rPr>
              <a:t>Việc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giải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quyết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bài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toán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sẽ</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giúp</a:t>
            </a:r>
            <a:r>
              <a:rPr lang="en-US" sz="2400" dirty="0">
                <a:latin typeface="Roboto" panose="02000000000000000000" pitchFamily="2" charset="0"/>
                <a:ea typeface="Roboto" panose="02000000000000000000" pitchFamily="2" charset="0"/>
              </a:rPr>
              <a:t> tìm </a:t>
            </a:r>
            <a:r>
              <a:rPr lang="en-US" sz="2400" dirty="0" err="1">
                <a:latin typeface="Roboto" panose="02000000000000000000" pitchFamily="2" charset="0"/>
                <a:ea typeface="Roboto" panose="02000000000000000000" pitchFamily="2" charset="0"/>
              </a:rPr>
              <a:t>ra</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một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lộ</a:t>
            </a:r>
            <a:r>
              <a:rPr lang="en-US" sz="2400" dirty="0">
                <a:latin typeface="Roboto" panose="02000000000000000000" pitchFamily="2" charset="0"/>
                <a:ea typeface="Roboto" panose="02000000000000000000" pitchFamily="2" charset="0"/>
              </a:rPr>
              <a:t> trình </a:t>
            </a:r>
            <a:r>
              <a:rPr lang="en-US" sz="2400" dirty="0" err="1">
                <a:latin typeface="Roboto" panose="02000000000000000000" pitchFamily="2" charset="0"/>
                <a:ea typeface="Roboto" panose="02000000000000000000" pitchFamily="2" charset="0"/>
              </a:rPr>
              <a:t>hợp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lí</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từ</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điểm</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xuất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phát</a:t>
            </a:r>
            <a:r>
              <a:rPr lang="en-US" sz="2400" dirty="0">
                <a:latin typeface="Roboto" panose="02000000000000000000" pitchFamily="2" charset="0"/>
                <a:ea typeface="Roboto" panose="02000000000000000000" pitchFamily="2" charset="0"/>
              </a:rPr>
              <a:t> của </a:t>
            </a:r>
            <a:r>
              <a:rPr lang="en-US" sz="2400" dirty="0" err="1">
                <a:latin typeface="Roboto" panose="02000000000000000000" pitchFamily="2" charset="0"/>
                <a:ea typeface="Roboto" panose="02000000000000000000" pitchFamily="2" charset="0"/>
              </a:rPr>
              <a:t>đối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tượng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đến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điểm</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đích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tùy</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chọn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giúp</a:t>
            </a:r>
            <a:r>
              <a:rPr lang="en-US" sz="2400" dirty="0">
                <a:latin typeface="Roboto" panose="02000000000000000000" pitchFamily="2" charset="0"/>
                <a:ea typeface="Roboto" panose="02000000000000000000" pitchFamily="2" charset="0"/>
              </a:rPr>
              <a:t> né </a:t>
            </a:r>
            <a:r>
              <a:rPr lang="en-US" sz="2400" dirty="0" err="1">
                <a:latin typeface="Roboto" panose="02000000000000000000" pitchFamily="2" charset="0"/>
                <a:ea typeface="Roboto" panose="02000000000000000000" pitchFamily="2" charset="0"/>
              </a:rPr>
              <a:t>tránh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chướng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ngại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vật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giảm</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thiểu</a:t>
            </a:r>
            <a:r>
              <a:rPr lang="en-US" sz="2400" dirty="0">
                <a:latin typeface="Roboto" panose="02000000000000000000" pitchFamily="2" charset="0"/>
                <a:ea typeface="Roboto" panose="02000000000000000000" pitchFamily="2" charset="0"/>
              </a:rPr>
              <a:t> chi </a:t>
            </a:r>
            <a:r>
              <a:rPr lang="en-US" sz="2400" dirty="0" err="1">
                <a:latin typeface="Roboto" panose="02000000000000000000" pitchFamily="2" charset="0"/>
                <a:ea typeface="Roboto" panose="02000000000000000000" pitchFamily="2" charset="0"/>
              </a:rPr>
              <a:t>phí</a:t>
            </a:r>
            <a:r>
              <a:rPr lang="en-US" sz="2400" dirty="0">
                <a:latin typeface="Roboto" panose="02000000000000000000" pitchFamily="2" charset="0"/>
                <a:ea typeface="Roboto" panose="02000000000000000000" pitchFamily="2" charset="0"/>
              </a:rPr>
              <a:t>.</a:t>
            </a:r>
          </a:p>
          <a:p>
            <a:endParaRPr lang="en-US"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39627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 name="Rectangle 4"/>
          <p:cNvSpPr/>
          <p:nvPr/>
        </p:nvSpPr>
        <p:spPr>
          <a:xfrm>
            <a:off x="2291062" y="1658085"/>
            <a:ext cx="8552891" cy="3251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black"/>
                </a:solidFill>
                <a:effectLst/>
                <a:uLnTx/>
                <a:uFillTx/>
                <a:latin typeface="Corbel" panose="020B0503020204020204"/>
                <a:ea typeface="+mn-ea"/>
                <a:cs typeface="+mn-cs"/>
              </a:rPr>
              <a:t>NHẬN XÉT: </a:t>
            </a:r>
            <a:r>
              <a:rPr kumimoji="0" lang="vi-VN" sz="28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giải thuật A* vẫn vượt trội hơn hẳn bởi nó tìm ra đường đi với chi phí thấp nhất, bên cạnh đó vẫn đảm bảo yếu tố thời gian và kích thước closed set (lớn  hơn GBF không đáng kể và nhỏ hơn UCS </a:t>
            </a:r>
            <a:r>
              <a:rPr kumimoji="0" lang="vi-VN" sz="2800" b="1" i="1" u="none" strike="noStrike" kern="1200" cap="none" spc="0" normalizeH="0" baseline="0" noProof="0">
                <a:ln>
                  <a:noFill/>
                </a:ln>
                <a:solidFill>
                  <a:prstClr val="black"/>
                </a:solidFill>
                <a:effectLst/>
                <a:uLnTx/>
                <a:uFillTx/>
                <a:latin typeface="Arial" panose="020B0604020202020204" pitchFamily="34" charset="0"/>
                <a:ea typeface="+mn-ea"/>
                <a:cs typeface="+mn-cs"/>
              </a:rPr>
              <a:t>rất nhiều.</a:t>
            </a:r>
            <a:endParaRPr kumimoji="0" lang="en-US" sz="2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1" u="sng" strike="noStrike" kern="1200" cap="none" spc="0" normalizeH="0" baseline="0" noProof="0" dirty="0">
              <a:ln>
                <a:noFill/>
              </a:ln>
              <a:solidFill>
                <a:prstClr val="black"/>
              </a:solidFill>
              <a:effectLst/>
              <a:uLnTx/>
              <a:uFillTx/>
              <a:latin typeface="Corbel" panose="020B0503020204020204"/>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1" u="sng" strike="noStrike" kern="1200" cap="none" spc="0" normalizeH="0" baseline="0" noProof="0" dirty="0">
                <a:ln>
                  <a:noFill/>
                </a:ln>
                <a:solidFill>
                  <a:prstClr val="black"/>
                </a:solidFill>
                <a:effectLst/>
                <a:uLnTx/>
                <a:uFillTx/>
                <a:latin typeface="Corbel" panose="020B0503020204020204"/>
                <a:ea typeface="+mn-ea"/>
                <a:cs typeface="+mn-cs"/>
                <a:sym typeface="Wingdings" panose="05000000000000000000" pitchFamily="2" charset="2"/>
              </a:rPr>
              <a:t></a:t>
            </a:r>
            <a:r>
              <a:rPr kumimoji="0" lang="en-US" sz="4400" b="1" i="1" u="sng" strike="noStrike" kern="1200" cap="none" spc="0" normalizeH="0" baseline="0" noProof="0" dirty="0">
                <a:ln>
                  <a:noFill/>
                </a:ln>
                <a:solidFill>
                  <a:prstClr val="black"/>
                </a:solidFill>
                <a:effectLst/>
                <a:uLnTx/>
                <a:uFillTx/>
                <a:latin typeface="Corbel" panose="020B0503020204020204"/>
                <a:ea typeface="+mn-ea"/>
                <a:cs typeface="+mn-cs"/>
              </a:rPr>
              <a:t> A* là </a:t>
            </a:r>
            <a:r>
              <a:rPr kumimoji="0" lang="en-US" sz="4400" b="1" i="1" u="sng" strike="noStrike" kern="1200" cap="none" spc="0" normalizeH="0" baseline="0" noProof="0" dirty="0" err="1">
                <a:ln>
                  <a:noFill/>
                </a:ln>
                <a:solidFill>
                  <a:prstClr val="black"/>
                </a:solidFill>
                <a:effectLst/>
                <a:uLnTx/>
                <a:uFillTx/>
                <a:latin typeface="Corbel" panose="020B0503020204020204"/>
                <a:ea typeface="+mn-ea"/>
                <a:cs typeface="+mn-cs"/>
              </a:rPr>
              <a:t>giải</a:t>
            </a:r>
            <a:r>
              <a:rPr kumimoji="0" lang="en-US" sz="4400" b="1" i="1" u="sng"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4400" b="1" i="1" u="sng" strike="noStrike" kern="1200" cap="none" spc="0" normalizeH="0" baseline="0" noProof="0" dirty="0" err="1">
                <a:ln>
                  <a:noFill/>
                </a:ln>
                <a:solidFill>
                  <a:prstClr val="black"/>
                </a:solidFill>
                <a:effectLst/>
                <a:uLnTx/>
                <a:uFillTx/>
                <a:latin typeface="Corbel" panose="020B0503020204020204"/>
                <a:ea typeface="+mn-ea"/>
                <a:cs typeface="+mn-cs"/>
              </a:rPr>
              <a:t>thuật</a:t>
            </a:r>
            <a:r>
              <a:rPr kumimoji="0" lang="en-US" sz="4400" b="1" i="1" u="sng"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4400" b="1" i="1" u="sng" strike="noStrike" kern="1200" cap="none" spc="0" normalizeH="0" baseline="0" noProof="0" dirty="0" err="1">
                <a:ln>
                  <a:noFill/>
                </a:ln>
                <a:solidFill>
                  <a:prstClr val="black"/>
                </a:solidFill>
                <a:effectLst/>
                <a:uLnTx/>
                <a:uFillTx/>
                <a:latin typeface="Corbel" panose="020B0503020204020204"/>
                <a:ea typeface="+mn-ea"/>
                <a:cs typeface="+mn-cs"/>
              </a:rPr>
              <a:t>tốt</a:t>
            </a:r>
            <a:r>
              <a:rPr kumimoji="0" lang="en-US" sz="4400" b="1" i="1" u="sng"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4400" b="1" i="1" u="sng" strike="noStrike" kern="1200" cap="none" spc="0" normalizeH="0" baseline="0" noProof="0" dirty="0" err="1">
                <a:ln>
                  <a:noFill/>
                </a:ln>
                <a:solidFill>
                  <a:prstClr val="black"/>
                </a:solidFill>
                <a:effectLst/>
                <a:uLnTx/>
                <a:uFillTx/>
                <a:latin typeface="Corbel" panose="020B0503020204020204"/>
                <a:ea typeface="+mn-ea"/>
                <a:cs typeface="+mn-cs"/>
              </a:rPr>
              <a:t>nhất</a:t>
            </a:r>
            <a:r>
              <a:rPr kumimoji="0" lang="en-US" sz="4400" b="1" i="1" u="sng" strike="noStrike" kern="1200" cap="none" spc="0" normalizeH="0" baseline="0" noProof="0" dirty="0">
                <a:ln>
                  <a:noFill/>
                </a:ln>
                <a:solidFill>
                  <a:prstClr val="black"/>
                </a:solidFill>
                <a:effectLst/>
                <a:uLnTx/>
                <a:uFillTx/>
                <a:latin typeface="Corbel" panose="020B0503020204020204"/>
                <a:ea typeface="+mn-ea"/>
                <a:cs typeface="+mn-cs"/>
              </a:rPr>
              <a:t>.</a:t>
            </a:r>
            <a:endParaRPr kumimoji="0" lang="en-US" sz="4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475188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panose="02000000000000000000" pitchFamily="2" charset="0"/>
                <a:ea typeface="Roboto" panose="02000000000000000000" pitchFamily="2" charset="0"/>
              </a:rPr>
              <a:t>TÀI LIỆU THAM KHẢO</a:t>
            </a:r>
          </a:p>
        </p:txBody>
      </p:sp>
      <p:sp>
        <p:nvSpPr>
          <p:cNvPr id="3" name="Content Placeholder 2"/>
          <p:cNvSpPr>
            <a:spLocks noGrp="1"/>
          </p:cNvSpPr>
          <p:nvPr>
            <p:ph idx="1"/>
          </p:nvPr>
        </p:nvSpPr>
        <p:spPr>
          <a:xfrm>
            <a:off x="1484311" y="2355272"/>
            <a:ext cx="10018713" cy="3124201"/>
          </a:xfrm>
        </p:spPr>
        <p:txBody>
          <a:bodyPr/>
          <a:lstStyle/>
          <a:p>
            <a:pPr>
              <a:buFont typeface="Arial" panose="020B0604020202020204" pitchFamily="34" charset="0"/>
              <a:buChar char="•"/>
            </a:pPr>
            <a:r>
              <a:rPr lang="en-US" dirty="0" err="1"/>
              <a:t>wikipedia</a:t>
            </a:r>
            <a:r>
              <a:rPr lang="en-US" dirty="0"/>
              <a:t>: </a:t>
            </a:r>
          </a:p>
          <a:p>
            <a:pPr marL="0" indent="0">
              <a:buNone/>
            </a:pPr>
            <a:r>
              <a:rPr lang="en-US" dirty="0"/>
              <a:t>	</a:t>
            </a:r>
            <a:r>
              <a:rPr lang="en-US" u="sng" dirty="0">
                <a:hlinkClick r:id="rId2"/>
              </a:rPr>
              <a:t>https://en.wikipedia.org/wiki/a*_search_algorithm</a:t>
            </a:r>
            <a:endParaRPr lang="en-US" dirty="0"/>
          </a:p>
          <a:p>
            <a:pPr>
              <a:buFont typeface="Arial" panose="020B0604020202020204" pitchFamily="34" charset="0"/>
              <a:buChar char="•"/>
            </a:pPr>
            <a:r>
              <a:rPr lang="en-US" dirty="0" err="1"/>
              <a:t>amit’s</a:t>
            </a:r>
            <a:r>
              <a:rPr lang="en-US" dirty="0"/>
              <a:t> thought on path finding: </a:t>
            </a:r>
          </a:p>
          <a:p>
            <a:pPr marL="0" indent="0">
              <a:buNone/>
            </a:pPr>
            <a:r>
              <a:rPr lang="en-US" dirty="0"/>
              <a:t>	</a:t>
            </a:r>
            <a:r>
              <a:rPr lang="en-US" u="sng" dirty="0">
                <a:hlinkClick r:id="rId3"/>
              </a:rPr>
              <a:t>https://</a:t>
            </a:r>
            <a:r>
              <a:rPr lang="en-US" u="sng" dirty="0" err="1">
                <a:hlinkClick r:id="rId3"/>
              </a:rPr>
              <a:t>www.redblobgames.com</a:t>
            </a:r>
            <a:r>
              <a:rPr lang="en-US" u="sng" dirty="0">
                <a:hlinkClick r:id="rId3"/>
              </a:rPr>
              <a:t>/pathfinding/a-star/</a:t>
            </a:r>
            <a:r>
              <a:rPr lang="en-US" u="sng" dirty="0" err="1">
                <a:hlinkClick r:id="rId3"/>
              </a:rPr>
              <a:t>introduction.html</a:t>
            </a:r>
            <a:r>
              <a:rPr lang="en-US" u="sng" dirty="0"/>
              <a:t> </a:t>
            </a:r>
          </a:p>
          <a:p>
            <a:pPr>
              <a:buFont typeface="Arial" panose="020B0604020202020204" pitchFamily="34" charset="0"/>
              <a:buChar char="•"/>
            </a:pPr>
            <a:r>
              <a:rPr lang="en-US" dirty="0"/>
              <a:t>Slide </a:t>
            </a:r>
            <a:r>
              <a:rPr lang="en-US" dirty="0" err="1"/>
              <a:t>môn</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a:t>
            </a:r>
            <a:r>
              <a:rPr lang="en-US" dirty="0" err="1"/>
              <a:t>thầy</a:t>
            </a:r>
            <a:r>
              <a:rPr lang="en-US" dirty="0"/>
              <a:t> </a:t>
            </a:r>
            <a:r>
              <a:rPr lang="en-US" dirty="0" err="1"/>
              <a:t>Nguyễn</a:t>
            </a:r>
            <a:r>
              <a:rPr lang="en-US" dirty="0"/>
              <a:t> </a:t>
            </a:r>
            <a:r>
              <a:rPr lang="en-US" dirty="0" err="1"/>
              <a:t>Nhật</a:t>
            </a:r>
            <a:r>
              <a:rPr lang="en-US" dirty="0"/>
              <a:t> </a:t>
            </a:r>
            <a:r>
              <a:rPr lang="en-US" dirty="0" err="1"/>
              <a:t>Quang</a:t>
            </a:r>
            <a:r>
              <a:rPr lang="en-US" dirty="0"/>
              <a:t>)</a:t>
            </a:r>
          </a:p>
          <a:p>
            <a:endParaRPr lang="en-US" dirty="0"/>
          </a:p>
        </p:txBody>
      </p:sp>
    </p:spTree>
    <p:extLst>
      <p:ext uri="{BB962C8B-B14F-4D97-AF65-F5344CB8AC3E}">
        <p14:creationId xmlns:p14="http://schemas.microsoft.com/office/powerpoint/2010/main" val="2503753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3468" y="2080619"/>
            <a:ext cx="10056474" cy="1826581"/>
          </a:xfrm>
          <a:noFill/>
        </p:spPr>
        <p:txBody>
          <a:bodyPr>
            <a:normAutofit/>
          </a:bodyPr>
          <a:lstStyle/>
          <a:p>
            <a:r>
              <a:rPr lang="en-US" sz="5400" dirty="0">
                <a:latin typeface="Roboto" panose="02000000000000000000" pitchFamily="2" charset="0"/>
                <a:ea typeface="Roboto" panose="02000000000000000000" pitchFamily="2" charset="0"/>
              </a:rPr>
              <a:t>THANKS FOR WATCHING!</a:t>
            </a:r>
          </a:p>
        </p:txBody>
      </p:sp>
    </p:spTree>
    <p:extLst>
      <p:ext uri="{BB962C8B-B14F-4D97-AF65-F5344CB8AC3E}">
        <p14:creationId xmlns:p14="http://schemas.microsoft.com/office/powerpoint/2010/main" val="204790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5982"/>
          </a:xfrm>
        </p:spPr>
        <p:txBody>
          <a:bodyPr>
            <a:normAutofit/>
          </a:bodyPr>
          <a:lstStyle/>
          <a:p>
            <a:pPr algn="ctr"/>
            <a:r>
              <a:rPr lang="en-US" sz="4000" dirty="0">
                <a:latin typeface="Roboto" panose="02000000000000000000" pitchFamily="2" charset="0"/>
                <a:ea typeface="Roboto" panose="02000000000000000000" pitchFamily="2" charset="0"/>
              </a:rPr>
              <a:t>GIỚI THIỆU BÀI TOÁN</a:t>
            </a:r>
          </a:p>
        </p:txBody>
      </p:sp>
      <p:pic>
        <p:nvPicPr>
          <p:cNvPr id="5" name="Picture 4"/>
          <p:cNvPicPr>
            <a:picLocks noChangeAspect="1"/>
          </p:cNvPicPr>
          <p:nvPr/>
        </p:nvPicPr>
        <p:blipFill>
          <a:blip r:embed="rId2"/>
          <a:stretch>
            <a:fillRect/>
          </a:stretch>
        </p:blipFill>
        <p:spPr>
          <a:xfrm>
            <a:off x="2681287" y="1786229"/>
            <a:ext cx="6829425" cy="4581525"/>
          </a:xfrm>
          <a:prstGeom prst="rect">
            <a:avLst/>
          </a:prstGeom>
        </p:spPr>
      </p:pic>
    </p:spTree>
    <p:extLst>
      <p:ext uri="{BB962C8B-B14F-4D97-AF65-F5344CB8AC3E}">
        <p14:creationId xmlns:p14="http://schemas.microsoft.com/office/powerpoint/2010/main" val="105308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oboto" panose="02000000000000000000" pitchFamily="2" charset="0"/>
                <a:ea typeface="Roboto" panose="02000000000000000000" pitchFamily="2" charset="0"/>
              </a:rPr>
              <a:t>Mô</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tả</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bài</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toán</a:t>
            </a:r>
            <a:endParaRPr lang="en-US" dirty="0">
              <a:latin typeface="Roboto" panose="02000000000000000000" pitchFamily="2" charset="0"/>
              <a:ea typeface="Roboto" panose="02000000000000000000" pitchFamily="2" charset="0"/>
            </a:endParaRPr>
          </a:p>
        </p:txBody>
      </p:sp>
      <p:sp>
        <p:nvSpPr>
          <p:cNvPr id="3" name="Content Placeholder 2"/>
          <p:cNvSpPr>
            <a:spLocks noGrp="1"/>
          </p:cNvSpPr>
          <p:nvPr>
            <p:ph idx="1"/>
          </p:nvPr>
        </p:nvSpPr>
        <p:spPr>
          <a:xfrm>
            <a:off x="1484311" y="2120291"/>
            <a:ext cx="6893898" cy="3386347"/>
          </a:xfrm>
        </p:spPr>
        <p:txBody>
          <a:bodyPr>
            <a:normAutofit/>
          </a:bodyPr>
          <a:lstStyle/>
          <a:p>
            <a:r>
              <a:rPr lang="en-US" sz="2200" dirty="0" err="1">
                <a:latin typeface="Roboto" panose="02000000000000000000" pitchFamily="2" charset="0"/>
                <a:ea typeface="Roboto" panose="02000000000000000000" pitchFamily="2" charset="0"/>
              </a:rPr>
              <a:t>Giao</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diện</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đồ</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họa</a:t>
            </a:r>
            <a:r>
              <a:rPr lang="en-US" sz="2200" dirty="0">
                <a:latin typeface="Roboto" panose="02000000000000000000" pitchFamily="2" charset="0"/>
                <a:ea typeface="Roboto" panose="02000000000000000000" pitchFamily="2" charset="0"/>
              </a:rPr>
              <a:t>: bản </a:t>
            </a:r>
            <a:r>
              <a:rPr lang="en-US" sz="2200" dirty="0" err="1">
                <a:latin typeface="Roboto" panose="02000000000000000000" pitchFamily="2" charset="0"/>
                <a:ea typeface="Roboto" panose="02000000000000000000" pitchFamily="2" charset="0"/>
              </a:rPr>
              <a:t>đồ</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dạng</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lưới</a:t>
            </a:r>
            <a:r>
              <a:rPr lang="en-US" sz="2200" dirty="0">
                <a:latin typeface="Roboto" panose="02000000000000000000" pitchFamily="2" charset="0"/>
                <a:ea typeface="Roboto" panose="02000000000000000000" pitchFamily="2" charset="0"/>
              </a:rPr>
              <a:t> (grid)</a:t>
            </a:r>
          </a:p>
          <a:p>
            <a:r>
              <a:rPr lang="en-US" sz="2200" dirty="0" err="1">
                <a:latin typeface="Roboto" panose="02000000000000000000" pitchFamily="2" charset="0"/>
                <a:ea typeface="Roboto" panose="02000000000000000000" pitchFamily="2" charset="0"/>
              </a:rPr>
              <a:t>Các</a:t>
            </a:r>
            <a:r>
              <a:rPr lang="en-US" sz="2200" dirty="0">
                <a:latin typeface="Roboto" panose="02000000000000000000" pitchFamily="2" charset="0"/>
                <a:ea typeface="Roboto" panose="02000000000000000000" pitchFamily="2" charset="0"/>
              </a:rPr>
              <a:t> ô </a:t>
            </a:r>
            <a:r>
              <a:rPr lang="en-US" sz="2200" dirty="0" err="1">
                <a:latin typeface="Roboto" panose="02000000000000000000" pitchFamily="2" charset="0"/>
                <a:ea typeface="Roboto" panose="02000000000000000000" pitchFamily="2" charset="0"/>
              </a:rPr>
              <a:t>lưới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gồm</a:t>
            </a:r>
            <a:r>
              <a:rPr lang="en-US" sz="2200" dirty="0">
                <a:latin typeface="Roboto" panose="02000000000000000000" pitchFamily="2" charset="0"/>
                <a:ea typeface="Roboto" panose="02000000000000000000" pitchFamily="2" charset="0"/>
              </a:rPr>
              <a:t> 2 </a:t>
            </a:r>
            <a:r>
              <a:rPr lang="en-US" sz="2200" dirty="0" err="1">
                <a:latin typeface="Roboto" panose="02000000000000000000" pitchFamily="2" charset="0"/>
                <a:ea typeface="Roboto" panose="02000000000000000000" pitchFamily="2" charset="0"/>
              </a:rPr>
              <a:t>dạng</a:t>
            </a:r>
            <a:endParaRPr lang="en-US" sz="2200" dirty="0">
              <a:latin typeface="Roboto" panose="02000000000000000000" pitchFamily="2" charset="0"/>
              <a:ea typeface="Roboto" panose="02000000000000000000" pitchFamily="2" charset="0"/>
            </a:endParaRPr>
          </a:p>
          <a:p>
            <a:pPr lvl="1"/>
            <a:r>
              <a:rPr lang="en-US" sz="2200" dirty="0" err="1">
                <a:latin typeface="Roboto" panose="02000000000000000000" pitchFamily="2" charset="0"/>
                <a:ea typeface="Roboto" panose="02000000000000000000" pitchFamily="2" charset="0"/>
              </a:rPr>
              <a:t>Xám</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không</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cho</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phép</a:t>
            </a:r>
            <a:r>
              <a:rPr lang="en-US" sz="2200" dirty="0">
                <a:latin typeface="Roboto" panose="02000000000000000000" pitchFamily="2" charset="0"/>
                <a:ea typeface="Roboto" panose="02000000000000000000" pitchFamily="2" charset="0"/>
              </a:rPr>
              <a:t> đi qua) </a:t>
            </a:r>
          </a:p>
          <a:p>
            <a:pPr lvl="1"/>
            <a:r>
              <a:rPr lang="en-US" sz="2200" dirty="0" err="1">
                <a:latin typeface="Roboto" panose="02000000000000000000" pitchFamily="2" charset="0"/>
                <a:ea typeface="Roboto" panose="02000000000000000000" pitchFamily="2" charset="0"/>
              </a:rPr>
              <a:t>Trắng</a:t>
            </a:r>
            <a:r>
              <a:rPr lang="en-US" sz="2200" dirty="0">
                <a:latin typeface="Roboto" panose="02000000000000000000" pitchFamily="2" charset="0"/>
                <a:ea typeface="Roboto" panose="02000000000000000000" pitchFamily="2" charset="0"/>
              </a:rPr>
              <a:t> (đi qua </a:t>
            </a:r>
            <a:r>
              <a:rPr lang="en-US" sz="2200" dirty="0" err="1">
                <a:latin typeface="Roboto" panose="02000000000000000000" pitchFamily="2" charset="0"/>
                <a:ea typeface="Roboto" panose="02000000000000000000" pitchFamily="2" charset="0"/>
              </a:rPr>
              <a:t>được</a:t>
            </a:r>
            <a:r>
              <a:rPr lang="en-US" sz="2200" dirty="0">
                <a:latin typeface="Roboto" panose="02000000000000000000" pitchFamily="2" charset="0"/>
                <a:ea typeface="Roboto" panose="02000000000000000000" pitchFamily="2" charset="0"/>
              </a:rPr>
              <a:t>, chi </a:t>
            </a:r>
            <a:r>
              <a:rPr lang="en-US" sz="2200" dirty="0" err="1">
                <a:latin typeface="Roboto" panose="02000000000000000000" pitchFamily="2" charset="0"/>
                <a:ea typeface="Roboto" panose="02000000000000000000" pitchFamily="2" charset="0"/>
              </a:rPr>
              <a:t>phí</a:t>
            </a:r>
            <a:r>
              <a:rPr lang="en-US" sz="2200" dirty="0">
                <a:latin typeface="Roboto" panose="02000000000000000000" pitchFamily="2" charset="0"/>
                <a:ea typeface="Roboto" panose="02000000000000000000" pitchFamily="2" charset="0"/>
              </a:rPr>
              <a:t> = 1)</a:t>
            </a:r>
          </a:p>
          <a:p>
            <a:pPr lvl="1"/>
            <a:r>
              <a:rPr lang="en-US" sz="2200" dirty="0" err="1">
                <a:latin typeface="Roboto" panose="02000000000000000000" pitchFamily="2" charset="0"/>
                <a:ea typeface="Roboto" panose="02000000000000000000" pitchFamily="2" charset="0"/>
              </a:rPr>
              <a:t>Hồng</a:t>
            </a:r>
            <a:r>
              <a:rPr lang="en-US" sz="2200" dirty="0">
                <a:latin typeface="Roboto" panose="02000000000000000000" pitchFamily="2" charset="0"/>
                <a:ea typeface="Roboto" panose="02000000000000000000" pitchFamily="2" charset="0"/>
              </a:rPr>
              <a:t> (đi qua </a:t>
            </a:r>
            <a:r>
              <a:rPr lang="en-US" sz="2200" dirty="0" err="1">
                <a:latin typeface="Roboto" panose="02000000000000000000" pitchFamily="2" charset="0"/>
                <a:ea typeface="Roboto" panose="02000000000000000000" pitchFamily="2" charset="0"/>
              </a:rPr>
              <a:t>được</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với</a:t>
            </a:r>
            <a:r>
              <a:rPr lang="en-US" sz="2200" dirty="0">
                <a:latin typeface="Roboto" panose="02000000000000000000" pitchFamily="2" charset="0"/>
                <a:ea typeface="Roboto" panose="02000000000000000000" pitchFamily="2" charset="0"/>
              </a:rPr>
              <a:t> chi </a:t>
            </a:r>
            <a:r>
              <a:rPr lang="en-US" sz="2200" dirty="0" err="1">
                <a:latin typeface="Roboto" panose="02000000000000000000" pitchFamily="2" charset="0"/>
                <a:ea typeface="Roboto" panose="02000000000000000000" pitchFamily="2" charset="0"/>
              </a:rPr>
              <a:t>phí</a:t>
            </a:r>
            <a:r>
              <a:rPr lang="en-US" sz="2200" dirty="0">
                <a:latin typeface="Roboto" panose="02000000000000000000" pitchFamily="2" charset="0"/>
                <a:ea typeface="Roboto" panose="02000000000000000000" pitchFamily="2" charset="0"/>
              </a:rPr>
              <a:t> =2 )</a:t>
            </a:r>
          </a:p>
          <a:p>
            <a:r>
              <a:rPr lang="en-US" sz="2200" dirty="0">
                <a:latin typeface="Roboto" panose="02000000000000000000" pitchFamily="2" charset="0"/>
                <a:ea typeface="Roboto" panose="02000000000000000000" pitchFamily="2" charset="0"/>
              </a:rPr>
              <a:t>Cho </a:t>
            </a:r>
            <a:r>
              <a:rPr lang="en-US" sz="2200" dirty="0" err="1">
                <a:latin typeface="Roboto" panose="02000000000000000000" pitchFamily="2" charset="0"/>
                <a:ea typeface="Roboto" panose="02000000000000000000" pitchFamily="2" charset="0"/>
              </a:rPr>
              <a:t>phép</a:t>
            </a:r>
            <a:r>
              <a:rPr lang="en-US" sz="2200" dirty="0">
                <a:latin typeface="Roboto" panose="02000000000000000000" pitchFamily="2" charset="0"/>
                <a:ea typeface="Roboto" panose="02000000000000000000" pitchFamily="2" charset="0"/>
              </a:rPr>
              <a:t> di </a:t>
            </a:r>
            <a:r>
              <a:rPr lang="en-US" sz="2200" dirty="0" err="1">
                <a:latin typeface="Roboto" panose="02000000000000000000" pitchFamily="2" charset="0"/>
                <a:ea typeface="Roboto" panose="02000000000000000000" pitchFamily="2" charset="0"/>
              </a:rPr>
              <a:t>chuyển</a:t>
            </a:r>
            <a:r>
              <a:rPr lang="en-US" sz="2200" dirty="0">
                <a:latin typeface="Roboto" panose="02000000000000000000" pitchFamily="2" charset="0"/>
                <a:ea typeface="Roboto" panose="02000000000000000000" pitchFamily="2" charset="0"/>
              </a:rPr>
              <a:t> 4 h</a:t>
            </a:r>
            <a:r>
              <a:rPr lang="vi-VN" sz="2200" dirty="0">
                <a:latin typeface="Roboto" panose="02000000000000000000" pitchFamily="2" charset="0"/>
                <a:ea typeface="Roboto" panose="02000000000000000000" pitchFamily="2" charset="0"/>
              </a:rPr>
              <a:t>ư</a:t>
            </a:r>
            <a:r>
              <a:rPr lang="en-US" sz="2200" dirty="0" err="1">
                <a:latin typeface="Roboto" panose="02000000000000000000" pitchFamily="2" charset="0"/>
                <a:ea typeface="Roboto" panose="02000000000000000000" pitchFamily="2" charset="0"/>
              </a:rPr>
              <a:t>ớng</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hoặc</a:t>
            </a:r>
            <a:r>
              <a:rPr lang="en-US" sz="2200" dirty="0">
                <a:latin typeface="Roboto" panose="02000000000000000000" pitchFamily="2" charset="0"/>
                <a:ea typeface="Roboto" panose="02000000000000000000" pitchFamily="2" charset="0"/>
              </a:rPr>
              <a:t> 8 </a:t>
            </a:r>
            <a:r>
              <a:rPr lang="en-US" sz="2200" dirty="0" err="1">
                <a:latin typeface="Roboto" panose="02000000000000000000" pitchFamily="2" charset="0"/>
                <a:ea typeface="Roboto" panose="02000000000000000000" pitchFamily="2" charset="0"/>
              </a:rPr>
              <a:t>hướng</a:t>
            </a:r>
            <a:endParaRPr lang="en-US" sz="2200" dirty="0">
              <a:latin typeface="Roboto" panose="02000000000000000000" pitchFamily="2" charset="0"/>
              <a:ea typeface="Roboto" panose="02000000000000000000"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3823" y="4025378"/>
            <a:ext cx="1858128" cy="1611702"/>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9120375" y="2120291"/>
            <a:ext cx="2105025" cy="1352550"/>
          </a:xfrm>
          <a:prstGeom prst="rect">
            <a:avLst/>
          </a:prstGeom>
        </p:spPr>
      </p:pic>
    </p:spTree>
    <p:extLst>
      <p:ext uri="{BB962C8B-B14F-4D97-AF65-F5344CB8AC3E}">
        <p14:creationId xmlns:p14="http://schemas.microsoft.com/office/powerpoint/2010/main" val="35663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01431" y="160020"/>
            <a:ext cx="10018713" cy="1752599"/>
          </a:xfrm>
        </p:spPr>
        <p:txBody>
          <a:bodyPr/>
          <a:lstStyle/>
          <a:p>
            <a:r>
              <a:rPr lang="en-US" dirty="0" err="1">
                <a:latin typeface="Roboto" panose="02000000000000000000" pitchFamily="2" charset="0"/>
                <a:ea typeface="Roboto" panose="02000000000000000000" pitchFamily="2" charset="0"/>
              </a:rPr>
              <a:t>Mô</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tả</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bài</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toán</a:t>
            </a:r>
            <a:endParaRPr lang="en-US" dirty="0">
              <a:latin typeface="Roboto" panose="02000000000000000000" pitchFamily="2" charset="0"/>
              <a:ea typeface="Roboto" panose="02000000000000000000" pitchFamily="2" charset="0"/>
            </a:endParaRPr>
          </a:p>
        </p:txBody>
      </p:sp>
      <p:sp>
        <p:nvSpPr>
          <p:cNvPr id="3" name="Content Placeholder 2"/>
          <p:cNvSpPr>
            <a:spLocks noGrp="1"/>
          </p:cNvSpPr>
          <p:nvPr>
            <p:ph idx="1"/>
          </p:nvPr>
        </p:nvSpPr>
        <p:spPr>
          <a:xfrm>
            <a:off x="2012453" y="1912619"/>
            <a:ext cx="8596668" cy="3400378"/>
          </a:xfrm>
        </p:spPr>
        <p:txBody>
          <a:bodyPr>
            <a:normAutofit fontScale="92500" lnSpcReduction="20000"/>
          </a:bodyPr>
          <a:lstStyle/>
          <a:p>
            <a:r>
              <a:rPr lang="en-US" sz="2200" dirty="0">
                <a:latin typeface="Roboto" panose="02000000000000000000" pitchFamily="2" charset="0"/>
                <a:ea typeface="Roboto" panose="02000000000000000000" pitchFamily="2" charset="0"/>
              </a:rPr>
              <a:t>Input: </a:t>
            </a:r>
          </a:p>
          <a:p>
            <a:pPr lvl="1"/>
            <a:r>
              <a:rPr lang="en-US" sz="2200" dirty="0" err="1">
                <a:latin typeface="Roboto" panose="02000000000000000000" pitchFamily="2" charset="0"/>
                <a:ea typeface="Roboto" panose="02000000000000000000" pitchFamily="2" charset="0"/>
              </a:rPr>
              <a:t>Điểm</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đầu</a:t>
            </a:r>
            <a:endParaRPr lang="en-US" sz="2200" dirty="0">
              <a:latin typeface="Roboto" panose="02000000000000000000" pitchFamily="2" charset="0"/>
              <a:ea typeface="Roboto" panose="02000000000000000000" pitchFamily="2" charset="0"/>
            </a:endParaRPr>
          </a:p>
          <a:p>
            <a:pPr lvl="1"/>
            <a:r>
              <a:rPr lang="en-US" sz="2200" dirty="0">
                <a:latin typeface="Roboto" panose="02000000000000000000" pitchFamily="2" charset="0"/>
                <a:ea typeface="Roboto" panose="02000000000000000000" pitchFamily="2" charset="0"/>
              </a:rPr>
              <a:t>1 </a:t>
            </a:r>
            <a:r>
              <a:rPr lang="en-US" sz="2200" dirty="0" err="1">
                <a:latin typeface="Roboto" panose="02000000000000000000" pitchFamily="2" charset="0"/>
                <a:ea typeface="Roboto" panose="02000000000000000000" pitchFamily="2" charset="0"/>
              </a:rPr>
              <a:t>hoặc</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nhiều</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đích</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đến</a:t>
            </a:r>
            <a:endParaRPr lang="en-US" sz="2200" dirty="0">
              <a:latin typeface="Roboto" panose="02000000000000000000" pitchFamily="2" charset="0"/>
              <a:ea typeface="Roboto" panose="02000000000000000000" pitchFamily="2" charset="0"/>
            </a:endParaRPr>
          </a:p>
          <a:p>
            <a:pPr lvl="1"/>
            <a:r>
              <a:rPr lang="en-US" sz="2200" dirty="0" err="1">
                <a:latin typeface="Roboto" panose="02000000000000000000" pitchFamily="2" charset="0"/>
                <a:ea typeface="Roboto" panose="02000000000000000000" pitchFamily="2" charset="0"/>
              </a:rPr>
              <a:t>Chướng</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ngại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vật</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tường</a:t>
            </a:r>
            <a:r>
              <a:rPr lang="en-US" sz="2200" dirty="0">
                <a:latin typeface="Roboto" panose="02000000000000000000" pitchFamily="2" charset="0"/>
                <a:ea typeface="Roboto" panose="02000000000000000000" pitchFamily="2" charset="0"/>
              </a:rPr>
              <a:t>)</a:t>
            </a:r>
          </a:p>
          <a:p>
            <a:pPr lvl="1"/>
            <a:r>
              <a:rPr lang="en-US" sz="2200" dirty="0" err="1">
                <a:latin typeface="Roboto" panose="02000000000000000000" pitchFamily="2" charset="0"/>
                <a:ea typeface="Roboto" panose="02000000000000000000" pitchFamily="2" charset="0"/>
              </a:rPr>
              <a:t>Địa</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hình</a:t>
            </a:r>
            <a:r>
              <a:rPr lang="en-US" sz="2200" dirty="0">
                <a:latin typeface="Roboto" panose="02000000000000000000" pitchFamily="2" charset="0"/>
                <a:ea typeface="Roboto" panose="02000000000000000000" pitchFamily="2" charset="0"/>
              </a:rPr>
              <a:t> chi </a:t>
            </a:r>
            <a:r>
              <a:rPr lang="en-US" sz="2200" dirty="0" err="1">
                <a:latin typeface="Roboto" panose="02000000000000000000" pitchFamily="2" charset="0"/>
                <a:ea typeface="Roboto" panose="02000000000000000000" pitchFamily="2" charset="0"/>
              </a:rPr>
              <a:t>phí</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cao</a:t>
            </a:r>
            <a:endParaRPr lang="en-US" sz="2200" dirty="0">
              <a:latin typeface="Roboto" panose="02000000000000000000" pitchFamily="2" charset="0"/>
              <a:ea typeface="Roboto" panose="02000000000000000000" pitchFamily="2" charset="0"/>
            </a:endParaRPr>
          </a:p>
          <a:p>
            <a:r>
              <a:rPr lang="en-US" sz="2200" dirty="0">
                <a:latin typeface="Roboto" panose="02000000000000000000" pitchFamily="2" charset="0"/>
                <a:ea typeface="Roboto" panose="02000000000000000000" pitchFamily="2" charset="0"/>
              </a:rPr>
              <a:t>Output:</a:t>
            </a:r>
          </a:p>
          <a:p>
            <a:pPr lvl="1"/>
            <a:r>
              <a:rPr lang="en-US" sz="2200" dirty="0" err="1">
                <a:latin typeface="Roboto" panose="02000000000000000000" pitchFamily="2" charset="0"/>
                <a:ea typeface="Roboto" panose="02000000000000000000" pitchFamily="2" charset="0"/>
              </a:rPr>
              <a:t>Đường</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đến</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đích</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tối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ưu</a:t>
            </a:r>
            <a:r>
              <a:rPr lang="en-US" sz="2200" dirty="0">
                <a:latin typeface="Roboto" panose="02000000000000000000" pitchFamily="2" charset="0"/>
                <a:ea typeface="Roboto" panose="02000000000000000000" pitchFamily="2" charset="0"/>
              </a:rPr>
              <a:t> về chi </a:t>
            </a:r>
            <a:r>
              <a:rPr lang="en-US" sz="2200" dirty="0" err="1">
                <a:latin typeface="Roboto" panose="02000000000000000000" pitchFamily="2" charset="0"/>
                <a:ea typeface="Roboto" panose="02000000000000000000" pitchFamily="2" charset="0"/>
              </a:rPr>
              <a:t>phí</a:t>
            </a:r>
            <a:endParaRPr lang="en-US" sz="2200" dirty="0">
              <a:latin typeface="Roboto" panose="02000000000000000000" pitchFamily="2" charset="0"/>
              <a:ea typeface="Roboto" panose="02000000000000000000" pitchFamily="2" charset="0"/>
            </a:endParaRPr>
          </a:p>
          <a:p>
            <a:pPr lvl="1"/>
            <a:r>
              <a:rPr lang="en-US" sz="2200" dirty="0" err="1">
                <a:latin typeface="Roboto" panose="02000000000000000000" pitchFamily="2" charset="0"/>
                <a:ea typeface="Roboto" panose="02000000000000000000" pitchFamily="2" charset="0"/>
              </a:rPr>
              <a:t>Kích</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thước</a:t>
            </a:r>
            <a:r>
              <a:rPr lang="en-US" sz="2200" dirty="0">
                <a:latin typeface="Roboto" panose="02000000000000000000" pitchFamily="2" charset="0"/>
                <a:ea typeface="Roboto" panose="02000000000000000000" pitchFamily="2" charset="0"/>
              </a:rPr>
              <a:t> Closed Set </a:t>
            </a:r>
          </a:p>
          <a:p>
            <a:pPr lvl="1"/>
            <a:r>
              <a:rPr lang="en-US" sz="2200" dirty="0" err="1">
                <a:latin typeface="Roboto" panose="02000000000000000000" pitchFamily="2" charset="0"/>
                <a:ea typeface="Roboto" panose="02000000000000000000" pitchFamily="2" charset="0"/>
              </a:rPr>
              <a:t>Thời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gian</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tính</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toán</a:t>
            </a:r>
            <a:endParaRPr lang="en-US" sz="22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6626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188441" y="-99061"/>
            <a:ext cx="8930747" cy="2110382"/>
          </a:xfrm>
        </p:spPr>
        <p:txBody>
          <a:bodyPr/>
          <a:lstStyle/>
          <a:p>
            <a:r>
              <a:rPr lang="en-US" dirty="0">
                <a:latin typeface="Roboto" panose="02000000000000000000" pitchFamily="2" charset="0"/>
                <a:ea typeface="Roboto" panose="02000000000000000000" pitchFamily="2" charset="0"/>
              </a:rPr>
              <a:t>THUẬT TOÁN</a:t>
            </a:r>
            <a:br>
              <a:rPr lang="en-US" dirty="0">
                <a:latin typeface="Roboto" panose="02000000000000000000" pitchFamily="2" charset="0"/>
                <a:ea typeface="Roboto" panose="02000000000000000000" pitchFamily="2" charset="0"/>
              </a:rPr>
            </a:br>
            <a:endParaRPr lang="en-US" dirty="0">
              <a:latin typeface="Roboto" panose="02000000000000000000" pitchFamily="2" charset="0"/>
              <a:ea typeface="Roboto" panose="02000000000000000000" pitchFamily="2" charset="0"/>
            </a:endParaRPr>
          </a:p>
        </p:txBody>
      </p:sp>
      <p:sp>
        <p:nvSpPr>
          <p:cNvPr id="7" name="Text Placeholder 6"/>
          <p:cNvSpPr>
            <a:spLocks noGrp="1"/>
          </p:cNvSpPr>
          <p:nvPr>
            <p:ph type="body" idx="1"/>
          </p:nvPr>
        </p:nvSpPr>
        <p:spPr>
          <a:xfrm>
            <a:off x="1566438" y="2011321"/>
            <a:ext cx="8930748" cy="860400"/>
          </a:xfrm>
        </p:spPr>
        <p:txBody>
          <a:bodyPr>
            <a:noAutofit/>
          </a:bodyPr>
          <a:lstStyle/>
          <a:p>
            <a:pPr marL="342900" indent="-342900" algn="l">
              <a:buFont typeface="Wingdings" panose="05000000000000000000" pitchFamily="2" charset="2"/>
              <a:buChar char="Ø"/>
            </a:pPr>
            <a:r>
              <a:rPr lang="en-US" sz="2800" dirty="0"/>
              <a:t>UCS (Chi </a:t>
            </a:r>
            <a:r>
              <a:rPr lang="en-US" sz="2800" dirty="0" err="1"/>
              <a:t>phí</a:t>
            </a:r>
            <a:r>
              <a:rPr lang="en-US" sz="2800" dirty="0"/>
              <a:t> </a:t>
            </a:r>
            <a:r>
              <a:rPr lang="en-US" sz="2800" dirty="0" err="1"/>
              <a:t>cực</a:t>
            </a:r>
            <a:r>
              <a:rPr lang="en-US" sz="2800" dirty="0"/>
              <a:t> </a:t>
            </a:r>
            <a:r>
              <a:rPr lang="en-US" sz="2800" dirty="0" err="1"/>
              <a:t>tiểu</a:t>
            </a:r>
            <a:r>
              <a:rPr lang="en-US" sz="2800" dirty="0"/>
              <a:t>)</a:t>
            </a:r>
          </a:p>
          <a:p>
            <a:pPr marL="342900" indent="-342900" algn="l">
              <a:buFont typeface="Wingdings" panose="05000000000000000000" pitchFamily="2" charset="2"/>
              <a:buChar char="Ø"/>
            </a:pPr>
            <a:r>
              <a:rPr lang="en-US" sz="2800" dirty="0"/>
              <a:t>A*</a:t>
            </a:r>
          </a:p>
          <a:p>
            <a:pPr marL="342900" indent="-342900" algn="l">
              <a:buFont typeface="Wingdings" panose="05000000000000000000" pitchFamily="2" charset="2"/>
              <a:buChar char="Ø"/>
            </a:pPr>
            <a:r>
              <a:rPr lang="en-US" sz="2800" dirty="0"/>
              <a:t>Greedy Best First</a:t>
            </a:r>
          </a:p>
        </p:txBody>
      </p:sp>
    </p:spTree>
    <p:extLst>
      <p:ext uri="{BB962C8B-B14F-4D97-AF65-F5344CB8AC3E}">
        <p14:creationId xmlns:p14="http://schemas.microsoft.com/office/powerpoint/2010/main" val="58204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pic>
        <p:nvPicPr>
          <p:cNvPr id="4" name="Picture 3" descr="C:\Users\euler\AppData\Local\Microsoft\Windows\INetCache\Content.Word\heu_.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9801" y="390408"/>
            <a:ext cx="3845413" cy="2059620"/>
          </a:xfrm>
          <a:prstGeom prst="rect">
            <a:avLst/>
          </a:prstGeom>
          <a:noFill/>
          <a:ln>
            <a:noFill/>
          </a:ln>
        </p:spPr>
      </p:pic>
      <p:pic>
        <p:nvPicPr>
          <p:cNvPr id="1026" name="Picture 2" descr="heu_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55" y="3043117"/>
            <a:ext cx="2739727" cy="149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fun_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0558" y="4808903"/>
            <a:ext cx="2103120" cy="36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eu_eu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9147" y="3043117"/>
            <a:ext cx="2772967" cy="154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fun_eu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0116" y="4808903"/>
            <a:ext cx="2103120" cy="43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heu_di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59280" y="3024553"/>
            <a:ext cx="2808068" cy="154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fun_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3552" y="4851719"/>
            <a:ext cx="3474720" cy="464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1213577" y="5245876"/>
            <a:ext cx="3316224" cy="6246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50800" dist="38100" dir="5400000" algn="t" rotWithShape="0">
                    <a:prstClr val="black">
                      <a:alpha val="40000"/>
                    </a:prstClr>
                  </a:outerShdw>
                </a:effectLst>
              </a:rPr>
              <a:t>Manhattan</a:t>
            </a:r>
          </a:p>
        </p:txBody>
      </p:sp>
      <p:sp>
        <p:nvSpPr>
          <p:cNvPr id="6" name="Rounded Rectangle 5"/>
          <p:cNvSpPr/>
          <p:nvPr/>
        </p:nvSpPr>
        <p:spPr>
          <a:xfrm>
            <a:off x="4935346" y="5359623"/>
            <a:ext cx="3096768" cy="5814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effectLst>
                  <a:outerShdw blurRad="50800" dist="38100" dir="5400000" algn="t" rotWithShape="0">
                    <a:prstClr val="black">
                      <a:alpha val="40000"/>
                    </a:prstClr>
                  </a:outerShdw>
                </a:effectLst>
              </a:rPr>
              <a:t>Euclide</a:t>
            </a:r>
            <a:endParaRPr lang="en-US" b="1" dirty="0">
              <a:solidFill>
                <a:schemeClr val="tx1"/>
              </a:solidFill>
              <a:effectLst>
                <a:outerShdw blurRad="50800" dist="38100" dir="5400000" algn="t" rotWithShape="0">
                  <a:prstClr val="black">
                    <a:alpha val="40000"/>
                  </a:prstClr>
                </a:outerShdw>
              </a:effectLst>
            </a:endParaRPr>
          </a:p>
        </p:txBody>
      </p:sp>
      <p:sp>
        <p:nvSpPr>
          <p:cNvPr id="7" name="Rounded Rectangle 6"/>
          <p:cNvSpPr/>
          <p:nvPr/>
        </p:nvSpPr>
        <p:spPr>
          <a:xfrm>
            <a:off x="8785700" y="5359623"/>
            <a:ext cx="2955227" cy="5814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50800" dist="38100" dir="5400000" algn="t" rotWithShape="0">
                    <a:prstClr val="black">
                      <a:alpha val="40000"/>
                    </a:prstClr>
                  </a:outerShdw>
                </a:effectLst>
              </a:rPr>
              <a:t>Diagonal</a:t>
            </a:r>
          </a:p>
        </p:txBody>
      </p:sp>
    </p:spTree>
    <p:extLst>
      <p:ext uri="{BB962C8B-B14F-4D97-AF65-F5344CB8AC3E}">
        <p14:creationId xmlns:p14="http://schemas.microsoft.com/office/powerpoint/2010/main" val="239923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702" y="461633"/>
            <a:ext cx="3334595" cy="801900"/>
          </a:xfrm>
        </p:spPr>
        <p:txBody>
          <a:bodyPr/>
          <a:lstStyle/>
          <a:p>
            <a:r>
              <a:rPr lang="en-US" dirty="0" err="1">
                <a:latin typeface="Roboto" panose="02000000000000000000" pitchFamily="2" charset="0"/>
                <a:ea typeface="Roboto" panose="02000000000000000000" pitchFamily="2" charset="0"/>
              </a:rPr>
              <a:t>Hàm</a:t>
            </a:r>
            <a:r>
              <a:rPr lang="en-US" dirty="0">
                <a:latin typeface="Roboto" panose="02000000000000000000" pitchFamily="2" charset="0"/>
                <a:ea typeface="Roboto" panose="02000000000000000000" pitchFamily="2" charset="0"/>
              </a:rPr>
              <a:t> heuristic</a:t>
            </a:r>
          </a:p>
        </p:txBody>
      </p:sp>
      <p:sp>
        <p:nvSpPr>
          <p:cNvPr id="3" name="Content Placeholder 2"/>
          <p:cNvSpPr>
            <a:spLocks noGrp="1"/>
          </p:cNvSpPr>
          <p:nvPr>
            <p:ph idx="1"/>
          </p:nvPr>
        </p:nvSpPr>
        <p:spPr>
          <a:xfrm>
            <a:off x="2252749" y="1604354"/>
            <a:ext cx="8344746" cy="4661987"/>
          </a:xfrm>
        </p:spPr>
        <p:txBody>
          <a:bodyPr>
            <a:noAutofit/>
          </a:bodyPr>
          <a:lstStyle/>
          <a:p>
            <a:r>
              <a:rPr lang="en-US" sz="2000" b="1" dirty="0">
                <a:latin typeface="Roboto" panose="02000000000000000000" pitchFamily="2" charset="0"/>
                <a:ea typeface="Roboto" panose="02000000000000000000" pitchFamily="2" charset="0"/>
              </a:rPr>
              <a:t>h(n)</a:t>
            </a:r>
            <a:r>
              <a:rPr lang="en-US" sz="2000" dirty="0">
                <a:latin typeface="Roboto" panose="02000000000000000000" pitchFamily="2" charset="0"/>
                <a:ea typeface="Roboto" panose="02000000000000000000" pitchFamily="2" charset="0"/>
              </a:rPr>
              <a:t> chi </a:t>
            </a:r>
            <a:r>
              <a:rPr lang="en-US" sz="2000" dirty="0" err="1">
                <a:latin typeface="Roboto" panose="02000000000000000000" pitchFamily="2" charset="0"/>
                <a:ea typeface="Roboto" panose="02000000000000000000" pitchFamily="2" charset="0"/>
              </a:rPr>
              <a:t>phí</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ước</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lượng</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từ</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nút</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hiện</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tại</a:t>
            </a:r>
            <a:r>
              <a:rPr lang="en-US" sz="2000" dirty="0">
                <a:latin typeface="Roboto" panose="02000000000000000000" pitchFamily="2" charset="0"/>
                <a:ea typeface="Roboto" panose="02000000000000000000" pitchFamily="2" charset="0"/>
              </a:rPr>
              <a:t> n </a:t>
            </a:r>
            <a:r>
              <a:rPr lang="en-US" sz="2000" dirty="0" err="1">
                <a:latin typeface="Roboto" panose="02000000000000000000" pitchFamily="2" charset="0"/>
                <a:ea typeface="Roboto" panose="02000000000000000000" pitchFamily="2" charset="0"/>
              </a:rPr>
              <a:t>tới</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đích</a:t>
            </a:r>
            <a:r>
              <a:rPr lang="en-US" sz="2000" dirty="0">
                <a:latin typeface="Roboto" panose="02000000000000000000" pitchFamily="2" charset="0"/>
                <a:ea typeface="Roboto" panose="02000000000000000000" pitchFamily="2" charset="0"/>
              </a:rPr>
              <a:t>.</a:t>
            </a:r>
            <a:endParaRPr lang="en-US" sz="2200" b="1" i="1" dirty="0">
              <a:latin typeface="Roboto" panose="02000000000000000000" pitchFamily="2" charset="0"/>
              <a:ea typeface="Roboto" panose="02000000000000000000" pitchFamily="2" charset="0"/>
            </a:endParaRPr>
          </a:p>
          <a:p>
            <a:r>
              <a:rPr lang="en-US" sz="2200" b="1" i="1" dirty="0">
                <a:latin typeface="Roboto" panose="02000000000000000000" pitchFamily="2" charset="0"/>
                <a:ea typeface="Roboto" panose="02000000000000000000" pitchFamily="2" charset="0"/>
              </a:rPr>
              <a:t>h(n)</a:t>
            </a:r>
            <a:r>
              <a:rPr lang="en-US" sz="2200" dirty="0">
                <a:latin typeface="Roboto" panose="02000000000000000000" pitchFamily="2" charset="0"/>
                <a:ea typeface="Roboto" panose="02000000000000000000" pitchFamily="2" charset="0"/>
              </a:rPr>
              <a:t> : </a:t>
            </a:r>
            <a:r>
              <a:rPr lang="en-US" sz="2200" dirty="0" err="1">
                <a:latin typeface="Roboto" panose="02000000000000000000" pitchFamily="2" charset="0"/>
                <a:ea typeface="Roboto" panose="02000000000000000000" pitchFamily="2" charset="0"/>
              </a:rPr>
              <a:t>chấp</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nhận</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được</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nếu</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đối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với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mọi</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nút</a:t>
            </a:r>
            <a:r>
              <a:rPr lang="en-US" sz="2200" dirty="0">
                <a:latin typeface="Roboto" panose="02000000000000000000" pitchFamily="2" charset="0"/>
                <a:ea typeface="Roboto" panose="02000000000000000000" pitchFamily="2" charset="0"/>
              </a:rPr>
              <a:t> n: </a:t>
            </a:r>
          </a:p>
          <a:p>
            <a:pPr marL="0" indent="0" algn="ctr">
              <a:buNone/>
            </a:pPr>
            <a:r>
              <a:rPr lang="en-US" sz="2200" b="1" dirty="0">
                <a:latin typeface="Roboto" panose="02000000000000000000" pitchFamily="2" charset="0"/>
                <a:ea typeface="Roboto" panose="02000000000000000000" pitchFamily="2" charset="0"/>
              </a:rPr>
              <a:t>0 ≤ </a:t>
            </a:r>
            <a:r>
              <a:rPr lang="en-US" sz="2200" b="1" i="1" dirty="0">
                <a:latin typeface="Roboto" panose="02000000000000000000" pitchFamily="2" charset="0"/>
                <a:ea typeface="Roboto" panose="02000000000000000000" pitchFamily="2" charset="0"/>
              </a:rPr>
              <a:t>h(n)</a:t>
            </a:r>
            <a:r>
              <a:rPr lang="en-US" sz="2200" b="1" dirty="0">
                <a:latin typeface="Roboto" panose="02000000000000000000" pitchFamily="2" charset="0"/>
                <a:ea typeface="Roboto" panose="02000000000000000000" pitchFamily="2" charset="0"/>
              </a:rPr>
              <a:t> ≤ h*(n),</a:t>
            </a:r>
          </a:p>
          <a:p>
            <a:pPr marL="457200" lvl="1" indent="0">
              <a:buNone/>
            </a:pPr>
            <a:r>
              <a:rPr lang="en-US" sz="2200" dirty="0" err="1">
                <a:latin typeface="Roboto" panose="02000000000000000000" pitchFamily="2" charset="0"/>
                <a:ea typeface="Roboto" panose="02000000000000000000" pitchFamily="2" charset="0"/>
              </a:rPr>
              <a:t>trong</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đó</a:t>
            </a:r>
            <a:r>
              <a:rPr lang="en-US" sz="2200" dirty="0">
                <a:latin typeface="Roboto" panose="02000000000000000000" pitchFamily="2" charset="0"/>
                <a:ea typeface="Roboto" panose="02000000000000000000" pitchFamily="2" charset="0"/>
              </a:rPr>
              <a:t> </a:t>
            </a:r>
            <a:r>
              <a:rPr lang="en-US" sz="2200" b="1" i="1" dirty="0">
                <a:latin typeface="Roboto" panose="02000000000000000000" pitchFamily="2" charset="0"/>
                <a:ea typeface="Roboto" panose="02000000000000000000" pitchFamily="2" charset="0"/>
              </a:rPr>
              <a:t>h*(n)</a:t>
            </a:r>
            <a:r>
              <a:rPr lang="en-US" sz="2200" dirty="0">
                <a:latin typeface="Roboto" panose="02000000000000000000" pitchFamily="2" charset="0"/>
                <a:ea typeface="Roboto" panose="02000000000000000000" pitchFamily="2" charset="0"/>
              </a:rPr>
              <a:t> là chi </a:t>
            </a:r>
            <a:r>
              <a:rPr lang="en-US" sz="2200" dirty="0" err="1">
                <a:latin typeface="Roboto" panose="02000000000000000000" pitchFamily="2" charset="0"/>
                <a:ea typeface="Roboto" panose="02000000000000000000" pitchFamily="2" charset="0"/>
              </a:rPr>
              <a:t>phí</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thật</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thực</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tế</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để</a:t>
            </a:r>
            <a:r>
              <a:rPr lang="en-US" sz="2200" dirty="0">
                <a:latin typeface="Roboto" panose="02000000000000000000" pitchFamily="2" charset="0"/>
                <a:ea typeface="Roboto" panose="02000000000000000000" pitchFamily="2" charset="0"/>
              </a:rPr>
              <a:t> đi </a:t>
            </a:r>
            <a:r>
              <a:rPr lang="en-US" sz="2200" dirty="0" err="1">
                <a:latin typeface="Roboto" panose="02000000000000000000" pitchFamily="2" charset="0"/>
                <a:ea typeface="Roboto" panose="02000000000000000000" pitchFamily="2" charset="0"/>
              </a:rPr>
              <a:t>từ</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nút</a:t>
            </a:r>
            <a:r>
              <a:rPr lang="en-US" sz="2200" dirty="0">
                <a:latin typeface="Roboto" panose="02000000000000000000" pitchFamily="2" charset="0"/>
                <a:ea typeface="Roboto" panose="02000000000000000000" pitchFamily="2" charset="0"/>
              </a:rPr>
              <a:t> n </a:t>
            </a:r>
            <a:r>
              <a:rPr lang="en-US" sz="2200" dirty="0" err="1">
                <a:latin typeface="Roboto" panose="02000000000000000000" pitchFamily="2" charset="0"/>
                <a:ea typeface="Roboto" panose="02000000000000000000" pitchFamily="2" charset="0"/>
              </a:rPr>
              <a:t>đến</a:t>
            </a:r>
            <a:r>
              <a:rPr lang="en-US" sz="2200" dirty="0">
                <a:latin typeface="Roboto" panose="02000000000000000000" pitchFamily="2" charset="0"/>
                <a:ea typeface="Roboto" panose="02000000000000000000" pitchFamily="2" charset="0"/>
              </a:rPr>
              <a:t> </a:t>
            </a:r>
            <a:r>
              <a:rPr lang="en-US" sz="2200" dirty="0" err="1">
                <a:latin typeface="Roboto" panose="02000000000000000000" pitchFamily="2" charset="0"/>
                <a:ea typeface="Roboto" panose="02000000000000000000" pitchFamily="2" charset="0"/>
              </a:rPr>
              <a:t>đích</a:t>
            </a:r>
            <a:endParaRPr lang="en-US" sz="2200" b="1" dirty="0">
              <a:latin typeface="Roboto" panose="02000000000000000000" pitchFamily="2" charset="0"/>
              <a:ea typeface="Roboto" panose="02000000000000000000" pitchFamily="2" charset="0"/>
            </a:endParaRPr>
          </a:p>
          <a:p>
            <a:pPr lvl="0"/>
            <a:r>
              <a:rPr lang="en-US" dirty="0" err="1"/>
              <a:t>Một</a:t>
            </a:r>
            <a:r>
              <a:rPr lang="en-US" dirty="0"/>
              <a:t> </a:t>
            </a:r>
            <a:r>
              <a:rPr lang="en-US" dirty="0" err="1"/>
              <a:t>ước</a:t>
            </a:r>
            <a:r>
              <a:rPr lang="en-US" dirty="0"/>
              <a:t> </a:t>
            </a:r>
            <a:r>
              <a:rPr lang="en-US" dirty="0" err="1"/>
              <a:t>lượng</a:t>
            </a:r>
            <a:r>
              <a:rPr lang="en-US" dirty="0"/>
              <a:t> </a:t>
            </a:r>
            <a:r>
              <a:rPr lang="en-US" dirty="0" err="1"/>
              <a:t>chấp</a:t>
            </a:r>
            <a:r>
              <a:rPr lang="en-US" dirty="0"/>
              <a:t> </a:t>
            </a:r>
            <a:r>
              <a:rPr lang="en-US" dirty="0" err="1"/>
              <a:t>nhận</a:t>
            </a:r>
            <a:r>
              <a:rPr lang="en-US" dirty="0"/>
              <a:t> </a:t>
            </a:r>
            <a:r>
              <a:rPr lang="en-US" dirty="0" err="1"/>
              <a:t>được</a:t>
            </a:r>
            <a:r>
              <a:rPr lang="en-US" dirty="0"/>
              <a:t> </a:t>
            </a:r>
            <a:r>
              <a:rPr lang="en-US" dirty="0" err="1"/>
              <a:t>không</a:t>
            </a:r>
            <a:r>
              <a:rPr lang="en-US" dirty="0"/>
              <a:t> bao </a:t>
            </a:r>
            <a:r>
              <a:rPr lang="en-US" dirty="0" err="1"/>
              <a:t>giờ</a:t>
            </a:r>
            <a:r>
              <a:rPr lang="en-US" dirty="0"/>
              <a:t> </a:t>
            </a:r>
            <a:r>
              <a:rPr lang="en-US" dirty="0" err="1"/>
              <a:t>đánh</a:t>
            </a:r>
            <a:r>
              <a:rPr lang="en-US" dirty="0"/>
              <a:t> </a:t>
            </a:r>
            <a:r>
              <a:rPr lang="en-US" dirty="0" err="1"/>
              <a:t>giá</a:t>
            </a:r>
            <a:r>
              <a:rPr lang="en-US" dirty="0"/>
              <a:t> </a:t>
            </a:r>
            <a:r>
              <a:rPr lang="en-US" dirty="0" err="1"/>
              <a:t>quá</a:t>
            </a:r>
            <a:r>
              <a:rPr lang="en-US" dirty="0"/>
              <a:t> </a:t>
            </a:r>
            <a:r>
              <a:rPr lang="en-US" dirty="0" err="1"/>
              <a:t>cao</a:t>
            </a:r>
            <a:r>
              <a:rPr lang="en-US" dirty="0"/>
              <a:t> (overestimate) </a:t>
            </a:r>
            <a:r>
              <a:rPr lang="en-US" dirty="0" err="1"/>
              <a:t>đối</a:t>
            </a:r>
            <a:r>
              <a:rPr lang="en-US" dirty="0"/>
              <a:t> </a:t>
            </a:r>
            <a:r>
              <a:rPr lang="en-US" dirty="0" err="1"/>
              <a:t>với</a:t>
            </a:r>
            <a:r>
              <a:rPr lang="en-US" dirty="0"/>
              <a:t> chi </a:t>
            </a:r>
            <a:r>
              <a:rPr lang="en-US" dirty="0" err="1"/>
              <a:t>phí</a:t>
            </a:r>
            <a:r>
              <a:rPr lang="en-US" dirty="0"/>
              <a:t> </a:t>
            </a:r>
            <a:r>
              <a:rPr lang="en-US" dirty="0" err="1"/>
              <a:t>để</a:t>
            </a:r>
            <a:r>
              <a:rPr lang="en-US" dirty="0"/>
              <a:t> </a:t>
            </a:r>
            <a:r>
              <a:rPr lang="en-US" dirty="0" err="1"/>
              <a:t>đi</a:t>
            </a:r>
            <a:r>
              <a:rPr lang="en-US" dirty="0"/>
              <a:t> </a:t>
            </a:r>
            <a:r>
              <a:rPr lang="en-US" dirty="0" err="1"/>
              <a:t>tới</a:t>
            </a:r>
            <a:r>
              <a:rPr lang="en-US" dirty="0"/>
              <a:t> </a:t>
            </a:r>
            <a:r>
              <a:rPr lang="en-US" dirty="0" err="1"/>
              <a:t>đích</a:t>
            </a:r>
            <a:r>
              <a:rPr lang="en-US" dirty="0"/>
              <a:t>.</a:t>
            </a:r>
          </a:p>
          <a:p>
            <a:pPr lvl="0"/>
            <a:r>
              <a:rPr lang="en-US" dirty="0" err="1"/>
              <a:t>Ước</a:t>
            </a:r>
            <a:r>
              <a:rPr lang="en-US" dirty="0"/>
              <a:t> </a:t>
            </a:r>
            <a:r>
              <a:rPr lang="en-US" dirty="0" err="1"/>
              <a:t>lượng</a:t>
            </a:r>
            <a:r>
              <a:rPr lang="en-US" dirty="0"/>
              <a:t> </a:t>
            </a:r>
            <a:r>
              <a:rPr lang="en-US" b="1" i="1" dirty="0" err="1"/>
              <a:t>h2</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ưu</a:t>
            </a:r>
            <a:r>
              <a:rPr lang="en-US" dirty="0"/>
              <a:t> </a:t>
            </a:r>
            <a:r>
              <a:rPr lang="en-US" dirty="0" err="1"/>
              <a:t>thế</a:t>
            </a:r>
            <a:r>
              <a:rPr lang="en-US" dirty="0"/>
              <a:t> </a:t>
            </a:r>
            <a:r>
              <a:rPr lang="en-US" dirty="0" err="1"/>
              <a:t>hơn</a:t>
            </a:r>
            <a:r>
              <a:rPr lang="en-US" dirty="0"/>
              <a:t> / </a:t>
            </a:r>
            <a:r>
              <a:rPr lang="en-US" dirty="0" err="1"/>
              <a:t>trội</a:t>
            </a:r>
            <a:r>
              <a:rPr lang="en-US" dirty="0"/>
              <a:t> </a:t>
            </a:r>
            <a:r>
              <a:rPr lang="en-US" dirty="0" err="1"/>
              <a:t>hơn</a:t>
            </a:r>
            <a:r>
              <a:rPr lang="en-US" dirty="0"/>
              <a:t> (dominate) </a:t>
            </a:r>
            <a:r>
              <a:rPr lang="en-US" dirty="0" err="1"/>
              <a:t>ước</a:t>
            </a:r>
            <a:r>
              <a:rPr lang="en-US" dirty="0"/>
              <a:t> </a:t>
            </a:r>
            <a:r>
              <a:rPr lang="en-US" dirty="0" err="1"/>
              <a:t>lượng</a:t>
            </a:r>
            <a:r>
              <a:rPr lang="en-US" dirty="0"/>
              <a:t> </a:t>
            </a:r>
            <a:r>
              <a:rPr lang="en-US" b="1" i="1" dirty="0" err="1"/>
              <a:t>h1</a:t>
            </a:r>
            <a:r>
              <a:rPr lang="en-US" dirty="0"/>
              <a:t> </a:t>
            </a:r>
            <a:r>
              <a:rPr lang="en-US" dirty="0" err="1"/>
              <a:t>nếu</a:t>
            </a:r>
            <a:r>
              <a:rPr lang="en-US" dirty="0"/>
              <a:t> </a:t>
            </a:r>
            <a:r>
              <a:rPr lang="en-US" b="1" i="1" dirty="0" err="1"/>
              <a:t>h1</a:t>
            </a:r>
            <a:r>
              <a:rPr lang="en-US" b="1" i="1" dirty="0"/>
              <a:t>(n)</a:t>
            </a:r>
            <a:r>
              <a:rPr lang="en-US" dirty="0"/>
              <a:t> </a:t>
            </a:r>
            <a:r>
              <a:rPr lang="en-US" dirty="0" err="1"/>
              <a:t>và</a:t>
            </a:r>
            <a:r>
              <a:rPr lang="en-US" dirty="0"/>
              <a:t> </a:t>
            </a:r>
            <a:r>
              <a:rPr lang="en-US" b="1" i="1" dirty="0" err="1"/>
              <a:t>h2</a:t>
            </a:r>
            <a:r>
              <a:rPr lang="en-US" b="1" i="1" dirty="0"/>
              <a:t>(n)</a:t>
            </a:r>
            <a:r>
              <a:rPr lang="en-US" dirty="0"/>
              <a:t> </a:t>
            </a:r>
            <a:r>
              <a:rPr lang="en-US" dirty="0" err="1"/>
              <a:t>đều</a:t>
            </a:r>
            <a:r>
              <a:rPr lang="en-US" dirty="0"/>
              <a:t> </a:t>
            </a:r>
            <a:r>
              <a:rPr lang="en-US" dirty="0" err="1"/>
              <a:t>là</a:t>
            </a:r>
            <a:r>
              <a:rPr lang="en-US" dirty="0"/>
              <a:t> </a:t>
            </a:r>
            <a:r>
              <a:rPr lang="en-US" dirty="0" err="1"/>
              <a:t>các</a:t>
            </a:r>
            <a:r>
              <a:rPr lang="en-US" dirty="0"/>
              <a:t> </a:t>
            </a:r>
            <a:r>
              <a:rPr lang="en-US" dirty="0" err="1"/>
              <a:t>ước</a:t>
            </a:r>
            <a:r>
              <a:rPr lang="en-US" dirty="0"/>
              <a:t> </a:t>
            </a:r>
            <a:r>
              <a:rPr lang="en-US" dirty="0" err="1"/>
              <a:t>lượng</a:t>
            </a:r>
            <a:r>
              <a:rPr lang="en-US" dirty="0"/>
              <a:t> </a:t>
            </a:r>
            <a:r>
              <a:rPr lang="en-US" dirty="0" err="1"/>
              <a:t>chấp</a:t>
            </a:r>
            <a:r>
              <a:rPr lang="en-US" dirty="0"/>
              <a:t> </a:t>
            </a:r>
            <a:r>
              <a:rPr lang="en-US" dirty="0" err="1"/>
              <a:t>nhận</a:t>
            </a:r>
            <a:r>
              <a:rPr lang="en-US" dirty="0"/>
              <a:t> </a:t>
            </a:r>
            <a:r>
              <a:rPr lang="en-US" dirty="0" err="1"/>
              <a:t>được</a:t>
            </a:r>
            <a:r>
              <a:rPr lang="en-US" dirty="0"/>
              <a:t>, </a:t>
            </a:r>
            <a:r>
              <a:rPr lang="en-US" dirty="0" err="1"/>
              <a:t>và</a:t>
            </a:r>
            <a:r>
              <a:rPr lang="en-US" dirty="0"/>
              <a:t> </a:t>
            </a:r>
            <a:r>
              <a:rPr lang="en-US" b="1" i="1" dirty="0" err="1"/>
              <a:t>h2</a:t>
            </a:r>
            <a:r>
              <a:rPr lang="en-US" b="1" i="1" dirty="0"/>
              <a:t>(n) ≥ </a:t>
            </a:r>
            <a:r>
              <a:rPr lang="en-US" b="1" i="1" dirty="0" err="1"/>
              <a:t>h1</a:t>
            </a:r>
            <a:r>
              <a:rPr lang="en-US" b="1" i="1" dirty="0"/>
              <a:t>(n)</a:t>
            </a:r>
            <a:r>
              <a:rPr lang="en-US" dirty="0"/>
              <a:t> </a:t>
            </a:r>
            <a:r>
              <a:rPr lang="en-US" dirty="0" err="1"/>
              <a:t>đối</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nút</a:t>
            </a:r>
            <a:r>
              <a:rPr lang="en-US" dirty="0"/>
              <a:t> n</a:t>
            </a:r>
          </a:p>
          <a:p>
            <a:pPr lvl="0"/>
            <a:r>
              <a:rPr lang="en-US" dirty="0" err="1"/>
              <a:t>Nếu</a:t>
            </a:r>
            <a:r>
              <a:rPr lang="en-US" dirty="0"/>
              <a:t> </a:t>
            </a:r>
            <a:r>
              <a:rPr lang="en-US" dirty="0" err="1"/>
              <a:t>ước</a:t>
            </a:r>
            <a:r>
              <a:rPr lang="en-US" dirty="0"/>
              <a:t> </a:t>
            </a:r>
            <a:r>
              <a:rPr lang="en-US" dirty="0" err="1"/>
              <a:t>lượng</a:t>
            </a:r>
            <a:r>
              <a:rPr lang="en-US" dirty="0"/>
              <a:t> </a:t>
            </a:r>
            <a:r>
              <a:rPr lang="en-US" b="1" i="1" dirty="0" err="1"/>
              <a:t>h2</a:t>
            </a:r>
            <a:r>
              <a:rPr lang="en-US" dirty="0"/>
              <a:t> </a:t>
            </a:r>
            <a:r>
              <a:rPr lang="en-US" dirty="0" err="1"/>
              <a:t>ưu</a:t>
            </a:r>
            <a:r>
              <a:rPr lang="en-US" dirty="0"/>
              <a:t> </a:t>
            </a:r>
            <a:r>
              <a:rPr lang="en-US" dirty="0" err="1"/>
              <a:t>thế</a:t>
            </a:r>
            <a:r>
              <a:rPr lang="en-US" dirty="0"/>
              <a:t> </a:t>
            </a:r>
            <a:r>
              <a:rPr lang="en-US" dirty="0" err="1"/>
              <a:t>hơn</a:t>
            </a:r>
            <a:r>
              <a:rPr lang="en-US" dirty="0"/>
              <a:t> </a:t>
            </a:r>
            <a:r>
              <a:rPr lang="en-US" dirty="0" err="1"/>
              <a:t>ước</a:t>
            </a:r>
            <a:r>
              <a:rPr lang="en-US" dirty="0"/>
              <a:t> </a:t>
            </a:r>
            <a:r>
              <a:rPr lang="en-US" dirty="0" err="1"/>
              <a:t>lượng</a:t>
            </a:r>
            <a:r>
              <a:rPr lang="en-US" dirty="0"/>
              <a:t> </a:t>
            </a:r>
            <a:r>
              <a:rPr lang="en-US" b="1" i="1" dirty="0" err="1"/>
              <a:t>h1</a:t>
            </a:r>
            <a:r>
              <a:rPr lang="en-US" dirty="0"/>
              <a:t>, </a:t>
            </a:r>
            <a:r>
              <a:rPr lang="en-US" dirty="0" err="1"/>
              <a:t>thì</a:t>
            </a:r>
            <a:r>
              <a:rPr lang="en-US" dirty="0"/>
              <a:t> </a:t>
            </a:r>
            <a:r>
              <a:rPr lang="en-US" b="1" i="1" dirty="0" err="1"/>
              <a:t>h2</a:t>
            </a:r>
            <a:r>
              <a:rPr lang="en-US" dirty="0"/>
              <a:t> </a:t>
            </a:r>
            <a:r>
              <a:rPr lang="en-US" dirty="0" err="1"/>
              <a:t>tốt</a:t>
            </a:r>
            <a:r>
              <a:rPr lang="en-US" dirty="0"/>
              <a:t> </a:t>
            </a:r>
            <a:r>
              <a:rPr lang="en-US" dirty="0" err="1"/>
              <a:t>hơn</a:t>
            </a:r>
            <a:r>
              <a:rPr lang="en-US" dirty="0"/>
              <a:t> (</a:t>
            </a:r>
            <a:r>
              <a:rPr lang="en-US" dirty="0" err="1"/>
              <a:t>nên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hơn</a:t>
            </a:r>
            <a:r>
              <a:rPr lang="en-US" dirty="0"/>
              <a:t>) </a:t>
            </a:r>
            <a:r>
              <a:rPr lang="en-US" dirty="0" err="1"/>
              <a:t>cho</a:t>
            </a:r>
            <a:r>
              <a:rPr lang="en-US" dirty="0"/>
              <a:t> </a:t>
            </a:r>
            <a:r>
              <a:rPr lang="en-US" dirty="0" err="1"/>
              <a:t>quá</a:t>
            </a:r>
            <a:r>
              <a:rPr lang="en-US" dirty="0"/>
              <a:t> </a:t>
            </a:r>
            <a:r>
              <a:rPr lang="en-US" dirty="0" err="1"/>
              <a:t>trình</a:t>
            </a:r>
            <a:r>
              <a:rPr lang="en-US" dirty="0"/>
              <a:t> </a:t>
            </a:r>
            <a:r>
              <a:rPr lang="en-US" dirty="0" err="1"/>
              <a:t>tìm</a:t>
            </a:r>
            <a:r>
              <a:rPr lang="en-US" dirty="0"/>
              <a:t> </a:t>
            </a:r>
            <a:r>
              <a:rPr lang="en-US" dirty="0" err="1"/>
              <a:t>kiếm</a:t>
            </a:r>
            <a:r>
              <a:rPr lang="en-US" dirty="0"/>
              <a:t>.</a:t>
            </a:r>
          </a:p>
        </p:txBody>
      </p:sp>
    </p:spTree>
    <p:extLst>
      <p:ext uri="{BB962C8B-B14F-4D97-AF65-F5344CB8AC3E}">
        <p14:creationId xmlns:p14="http://schemas.microsoft.com/office/powerpoint/2010/main" val="3180801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39</TotalTime>
  <Words>1304</Words>
  <Application>Microsoft Macintosh PowerPoint</Application>
  <PresentationFormat>Widescreen</PresentationFormat>
  <Paragraphs>144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Corbel</vt:lpstr>
      <vt:lpstr>Roboto</vt:lpstr>
      <vt:lpstr>Wingdings</vt:lpstr>
      <vt:lpstr>Parallax</vt:lpstr>
      <vt:lpstr>TRÍ TUỆ NHÂN TẠO</vt:lpstr>
      <vt:lpstr>DANH SÁCH THÀNH VIÊN</vt:lpstr>
      <vt:lpstr>Bài toán tìm lộ trình đường đi</vt:lpstr>
      <vt:lpstr>GIỚI THIỆU BÀI TOÁN</vt:lpstr>
      <vt:lpstr>Mô tả bài toán</vt:lpstr>
      <vt:lpstr>Mô tả bài toán</vt:lpstr>
      <vt:lpstr>THUẬT TOÁN </vt:lpstr>
      <vt:lpstr>PowerPoint Presentation</vt:lpstr>
      <vt:lpstr>Hàm heuristic</vt:lpstr>
      <vt:lpstr>Các hàm heuristic</vt:lpstr>
      <vt:lpstr>Mô tả thuật toán UCS</vt:lpstr>
      <vt:lpstr>Mô tả thuật toán A*</vt:lpstr>
      <vt:lpstr>Mô tả thuật toán Greedy Best First</vt:lpstr>
      <vt:lpstr>bounded relaxation</vt:lpstr>
      <vt:lpstr>weighted a*</vt:lpstr>
      <vt:lpstr>cross</vt:lpstr>
      <vt:lpstr>cross function</vt:lpstr>
      <vt:lpstr>ví dụ sử dụng cross</vt:lpstr>
      <vt:lpstr>Giao diện người dùng</vt:lpstr>
      <vt:lpstr>Khu vực điều khiển</vt:lpstr>
      <vt:lpstr>Khu vực điều khiển</vt:lpstr>
      <vt:lpstr>Khu vực bản đồ lưới</vt:lpstr>
      <vt:lpstr>Tiến hành thực nghiệm……….</vt:lpstr>
      <vt:lpstr>Biểu đồ so sánh kích thước closed set (đối với các hàm heuristic)</vt:lpstr>
      <vt:lpstr>Biểu đồ so sánh thời gian tính toán (đối với các hàm heuristic)</vt:lpstr>
      <vt:lpstr>PowerPoint Presentation</vt:lpstr>
      <vt:lpstr>Biểu đồ so sánh kích thước closed set (đối với các giải thuật)</vt:lpstr>
      <vt:lpstr>Biểu đồ so sánh thời gian tính toán (đối với các giải thuật)</vt:lpstr>
      <vt:lpstr>Biểu đồ so sánh Chi phí đến đích (đối với các giải thuật)</vt:lpstr>
      <vt:lpstr>PowerPoint Presentation</vt:lpstr>
      <vt:lpstr>TÀI LIỆU THAM KHẢO</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TRÍ TUỆ NHÂN TẠO</dc:title>
  <dc:creator>Xuan Hung</dc:creator>
  <cp:lastModifiedBy>Ho Xuan Hung 20161935</cp:lastModifiedBy>
  <cp:revision>15</cp:revision>
  <dcterms:created xsi:type="dcterms:W3CDTF">2018-12-12T17:52:04Z</dcterms:created>
  <dcterms:modified xsi:type="dcterms:W3CDTF">2018-12-13T00:33:38Z</dcterms:modified>
</cp:coreProperties>
</file>