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notesMasterIdLst>
    <p:notesMasterId r:id="rId15"/>
  </p:notesMasterIdLst>
  <p:sldIdLst>
    <p:sldId id="256" r:id="rId2"/>
    <p:sldId id="258" r:id="rId3"/>
    <p:sldId id="260" r:id="rId4"/>
    <p:sldId id="259" r:id="rId5"/>
    <p:sldId id="273" r:id="rId6"/>
    <p:sldId id="261" r:id="rId7"/>
    <p:sldId id="263" r:id="rId8"/>
    <p:sldId id="266" r:id="rId9"/>
    <p:sldId id="267" r:id="rId10"/>
    <p:sldId id="265" r:id="rId11"/>
    <p:sldId id="268" r:id="rId12"/>
    <p:sldId id="271" r:id="rId13"/>
    <p:sldId id="270" r:id="rId1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Xuanjiao Zhu" initials="XZ" lastIdx="0" clrIdx="0">
    <p:extLst>
      <p:ext uri="{19B8F6BF-5375-455C-9EA6-DF929625EA0E}">
        <p15:presenceInfo xmlns:p15="http://schemas.microsoft.com/office/powerpoint/2012/main" userId="Xuanjiao Zhu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85"/>
    <p:restoredTop sz="75943"/>
  </p:normalViewPr>
  <p:slideViewPr>
    <p:cSldViewPr snapToGrid="0" snapToObjects="1">
      <p:cViewPr varScale="1">
        <p:scale>
          <a:sx n="85" d="100"/>
          <a:sy n="85" d="100"/>
        </p:scale>
        <p:origin x="140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0721F5-4A99-5442-8A5A-F89FF82B94F5}" type="datetimeFigureOut">
              <a:rPr lang="en-US" smtClean="0"/>
              <a:t>12/11/18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E0055C-1863-E849-AB8A-0A611876A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5697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E0055C-1863-E849-AB8A-0A611876A9B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902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The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boxes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show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25th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75th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percentile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zh-Hans" alt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values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de-DE" dirty="0"/>
          </a:p>
          <a:p>
            <a:pPr marL="171450" indent="-171450">
              <a:buFontTx/>
              <a:buChar char="-"/>
            </a:pPr>
            <a:r>
              <a:rPr lang="de-DE" altLang="zh-Hans" dirty="0"/>
              <a:t>The </a:t>
            </a:r>
            <a:r>
              <a:rPr lang="de-DE" altLang="zh-Hans" dirty="0" err="1"/>
              <a:t>error</a:t>
            </a:r>
            <a:r>
              <a:rPr lang="de-DE" altLang="zh-Hans" dirty="0"/>
              <a:t> bar </a:t>
            </a:r>
            <a:r>
              <a:rPr lang="de-DE" altLang="zh-Hans" dirty="0" err="1"/>
              <a:t>shows</a:t>
            </a:r>
            <a:r>
              <a:rPr lang="de-DE" altLang="zh-Hans" dirty="0"/>
              <a:t> </a:t>
            </a:r>
            <a:r>
              <a:rPr lang="de-DE" altLang="zh-Hans" dirty="0" err="1"/>
              <a:t>the</a:t>
            </a:r>
            <a:r>
              <a:rPr lang="de-DE" altLang="zh-Hans" dirty="0"/>
              <a:t> minimal </a:t>
            </a:r>
            <a:r>
              <a:rPr lang="de-DE" altLang="zh-Hans" dirty="0" err="1"/>
              <a:t>and</a:t>
            </a:r>
            <a:r>
              <a:rPr lang="de-DE" altLang="zh-Hans" dirty="0"/>
              <a:t> maximal </a:t>
            </a:r>
            <a:r>
              <a:rPr lang="de-DE" altLang="zh-Hans" dirty="0" err="1"/>
              <a:t>value</a:t>
            </a:r>
            <a:r>
              <a:rPr lang="de-DE" altLang="zh-Hans" dirty="0"/>
              <a:t>.</a:t>
            </a:r>
          </a:p>
          <a:p>
            <a:pPr marL="171450" indent="-171450">
              <a:buFontTx/>
              <a:buChar char="-"/>
            </a:pPr>
            <a:endParaRPr lang="de-DE" altLang="zh-Hans" dirty="0"/>
          </a:p>
          <a:p>
            <a:pPr marL="171450" indent="-171450">
              <a:buFontTx/>
              <a:buChar char="-"/>
            </a:pPr>
            <a:r>
              <a:rPr lang="de-DE" altLang="zh-Hans" dirty="0"/>
              <a:t>ANT </a:t>
            </a:r>
            <a:r>
              <a:rPr lang="de-DE" altLang="zh-Hans" dirty="0" err="1"/>
              <a:t>measurement</a:t>
            </a:r>
            <a:r>
              <a:rPr lang="de-DE" altLang="zh-Hans" dirty="0"/>
              <a:t> </a:t>
            </a:r>
            <a:r>
              <a:rPr lang="de-DE" altLang="zh-Hans" dirty="0" err="1"/>
              <a:t>result</a:t>
            </a:r>
            <a:r>
              <a:rPr lang="de-DE" altLang="zh-Hans" dirty="0"/>
              <a:t> </a:t>
            </a:r>
            <a:r>
              <a:rPr lang="de-DE" altLang="zh-Hans" dirty="0" err="1"/>
              <a:t>is</a:t>
            </a:r>
            <a:r>
              <a:rPr lang="de-DE" altLang="zh-Hans" dirty="0"/>
              <a:t> </a:t>
            </a:r>
            <a:r>
              <a:rPr lang="de-DE" altLang="zh-Hans" dirty="0" err="1"/>
              <a:t>more</a:t>
            </a:r>
            <a:r>
              <a:rPr lang="de-DE" altLang="zh-Hans" dirty="0"/>
              <a:t> </a:t>
            </a:r>
            <a:r>
              <a:rPr lang="de-DE" altLang="zh-Hans" dirty="0" err="1"/>
              <a:t>concentrate</a:t>
            </a:r>
            <a:r>
              <a:rPr lang="de-DE" altLang="zh-Hans" dirty="0"/>
              <a:t>.</a:t>
            </a:r>
          </a:p>
          <a:p>
            <a:pPr marL="171450" indent="-171450">
              <a:buFontTx/>
              <a:buChar char="-"/>
            </a:pPr>
            <a:endParaRPr lang="de-DE" altLang="zh-Han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The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black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dot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bar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show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average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median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values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RSSI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value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logarithmic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drops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but </a:t>
            </a:r>
            <a:r>
              <a:rPr lang="de-DE" altLang="zh-Han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clearly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not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perfect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because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multi-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pathpropagation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RF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signals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affect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result</a:t>
            </a:r>
            <a:endParaRPr lang="de-D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ANT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vs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BLE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RSSI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values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ANT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are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more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stable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than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BLE.</a:t>
            </a:r>
            <a:endParaRPr lang="de-DE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E0055C-1863-E849-AB8A-0A611876A9B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2505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used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simple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fingerprint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argrisum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based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on RADAR [7].</a:t>
            </a:r>
            <a:endParaRPr lang="de-D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made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1000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measurements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each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distance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first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500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values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are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training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, last 500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localization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attempts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The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resulting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error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distributionis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depicted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Figure</a:t>
            </a:r>
            <a:endParaRPr lang="de-DE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E0055C-1863-E849-AB8A-0A611876A9B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2622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E0055C-1863-E849-AB8A-0A611876A9B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110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altLang="zh-Hans" b="1" dirty="0" err="1"/>
              <a:t>Thanks</a:t>
            </a:r>
            <a:r>
              <a:rPr lang="de-DE" altLang="zh-Hans" b="1" dirty="0"/>
              <a:t> </a:t>
            </a:r>
            <a:r>
              <a:rPr lang="de-DE" altLang="zh-Hans" b="1" dirty="0" err="1"/>
              <a:t>for</a:t>
            </a:r>
            <a:r>
              <a:rPr lang="de-DE" altLang="zh-Hans" b="1" dirty="0"/>
              <a:t> Prof. </a:t>
            </a:r>
            <a:r>
              <a:rPr lang="de-DE" b="1" dirty="0" err="1"/>
              <a:t>Rasit‘s</a:t>
            </a:r>
            <a:r>
              <a:rPr lang="de-DE" b="1" dirty="0"/>
              <a:t> </a:t>
            </a:r>
            <a:r>
              <a:rPr lang="de-DE" b="1" dirty="0" err="1"/>
              <a:t>supervising</a:t>
            </a:r>
            <a:r>
              <a:rPr lang="de-DE" b="1" dirty="0"/>
              <a:t> </a:t>
            </a:r>
            <a:r>
              <a:rPr lang="de-DE" b="1" dirty="0" err="1"/>
              <a:t>and</a:t>
            </a:r>
            <a:r>
              <a:rPr lang="de-DE" b="1" dirty="0"/>
              <a:t> Dr. Marcus </a:t>
            </a:r>
            <a:r>
              <a:rPr lang="zh-Hans" altLang="de-DE" b="1" dirty="0"/>
              <a:t>‘</a:t>
            </a:r>
            <a:r>
              <a:rPr lang="de-DE" altLang="zh-Hans" b="1" dirty="0"/>
              <a:t>s </a:t>
            </a:r>
            <a:r>
              <a:rPr lang="de-DE" altLang="zh-Hans" b="1" dirty="0" err="1"/>
              <a:t>support</a:t>
            </a:r>
            <a:r>
              <a:rPr lang="de-DE" altLang="zh-Hans" b="1" dirty="0"/>
              <a:t> on </a:t>
            </a:r>
            <a:r>
              <a:rPr lang="de-DE" altLang="zh-Hans" b="1" dirty="0" err="1"/>
              <a:t>analysing</a:t>
            </a:r>
            <a:r>
              <a:rPr lang="de-DE" altLang="zh-Hans" b="1" dirty="0"/>
              <a:t> </a:t>
            </a:r>
            <a:r>
              <a:rPr lang="de-DE" altLang="zh-Hans" b="1" dirty="0" err="1"/>
              <a:t>data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E0055C-1863-E849-AB8A-0A611876A9B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6460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My presentation contains 4 parts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E0055C-1863-E849-AB8A-0A611876A9B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679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We compare ANT and BLE when used for indoor localization.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They are both ultra low power consumption protocol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 they support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low-duty-cycle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transmission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extremely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low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-power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sleep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modes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BLE is widely used. Most smart phone can scan </a:t>
            </a:r>
            <a:r>
              <a:rPr lang="en-US" dirty="0" err="1"/>
              <a:t>ble</a:t>
            </a:r>
            <a:r>
              <a:rPr lang="en-US" dirty="0"/>
              <a:t> device, without install </a:t>
            </a:r>
            <a:r>
              <a:rPr lang="en-US" dirty="0" err="1"/>
              <a:t>ble</a:t>
            </a:r>
            <a:r>
              <a:rPr lang="en-US" dirty="0"/>
              <a:t> service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but </a:t>
            </a:r>
            <a:r>
              <a:rPr lang="en-US" dirty="0" err="1"/>
              <a:t>ble</a:t>
            </a:r>
            <a:r>
              <a:rPr lang="en-US" dirty="0"/>
              <a:t> support peer to peer and star topology. in one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E0055C-1863-E849-AB8A-0A611876A9B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6764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ANT is not as popular as BLE but it is commonly used in fitness domain. An increasing number of smartphone support ANT service. It includes all phones from Samsung  </a:t>
            </a:r>
            <a:r>
              <a:rPr lang="en-US" dirty="0" err="1"/>
              <a:t>XiaoMi</a:t>
            </a:r>
            <a:r>
              <a:rPr lang="en-US" dirty="0"/>
              <a:t> and </a:t>
            </a:r>
            <a:r>
              <a:rPr lang="en-US" dirty="0" err="1"/>
              <a:t>Oneplus</a:t>
            </a:r>
            <a:r>
              <a:rPr lang="en-US" dirty="0"/>
              <a:t>.. There is a device support list in  official website.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standard ANT message's payload 8 byte. extend </a:t>
            </a:r>
            <a:r>
              <a:rPr lang="en-US" dirty="0" err="1"/>
              <a:t>msg</a:t>
            </a:r>
            <a:r>
              <a:rPr lang="en-US" dirty="0"/>
              <a:t> payload : max.22 bytes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ANT topologies: Mesh, tree, star,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r>
              <a:rPr lang="en-US" dirty="0"/>
              <a:t>ANT communication depends on channel factors, like share or independent </a:t>
            </a:r>
            <a:r>
              <a:rPr lang="en-US" dirty="0" err="1"/>
              <a:t>biddirection</a:t>
            </a:r>
            <a:r>
              <a:rPr lang="en-US" dirty="0"/>
              <a:t>/one direction</a:t>
            </a:r>
          </a:p>
          <a:p>
            <a:endParaRPr lang="en-US" dirty="0"/>
          </a:p>
          <a:p>
            <a:r>
              <a:rPr lang="en-US" dirty="0"/>
              <a:t>In this picture, 4 ANT beacons, which is 4 master establish 4 independent channel.</a:t>
            </a:r>
            <a:r>
              <a:rPr lang="zh-Hans" altLang="de-DE" dirty="0"/>
              <a:t> </a:t>
            </a:r>
            <a:endParaRPr lang="de-DE" altLang="zh-Hans" dirty="0"/>
          </a:p>
          <a:p>
            <a:endParaRPr lang="de-DE" dirty="0"/>
          </a:p>
          <a:p>
            <a:r>
              <a:rPr lang="de-DE" dirty="0"/>
              <a:t>The </a:t>
            </a:r>
            <a:r>
              <a:rPr lang="de-DE" dirty="0" err="1"/>
              <a:t>base</a:t>
            </a:r>
            <a:r>
              <a:rPr lang="de-DE" dirty="0"/>
              <a:t> </a:t>
            </a:r>
            <a:r>
              <a:rPr lang="de-DE" dirty="0" err="1"/>
              <a:t>station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slave</a:t>
            </a:r>
            <a:r>
              <a:rPr lang="de-DE" dirty="0"/>
              <a:t>. </a:t>
            </a:r>
            <a:r>
              <a:rPr lang="de-DE" dirty="0" err="1"/>
              <a:t>I‘ll</a:t>
            </a:r>
            <a:r>
              <a:rPr lang="de-DE" dirty="0"/>
              <a:t> </a:t>
            </a:r>
            <a:r>
              <a:rPr lang="de-DE" dirty="0" err="1"/>
              <a:t>expand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in </a:t>
            </a:r>
            <a:r>
              <a:rPr lang="de-DE" dirty="0" err="1"/>
              <a:t>next</a:t>
            </a:r>
            <a:r>
              <a:rPr lang="de-DE" dirty="0"/>
              <a:t> </a:t>
            </a:r>
            <a:r>
              <a:rPr lang="de-DE" dirty="0" err="1"/>
              <a:t>slide</a:t>
            </a:r>
            <a:r>
              <a:rPr lang="de-DE" dirty="0"/>
              <a:t>.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set</a:t>
            </a:r>
            <a:r>
              <a:rPr lang="de-DE" dirty="0"/>
              <a:t> all </a:t>
            </a:r>
            <a:r>
              <a:rPr lang="de-DE" dirty="0" err="1"/>
              <a:t>channel</a:t>
            </a:r>
            <a:r>
              <a:rPr lang="de-DE" dirty="0"/>
              <a:t> </a:t>
            </a:r>
            <a:r>
              <a:rPr lang="de-DE" dirty="0" err="1"/>
              <a:t>parameter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0, so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listen </a:t>
            </a:r>
            <a:r>
              <a:rPr lang="de-DE" dirty="0" err="1"/>
              <a:t>through</a:t>
            </a:r>
            <a:r>
              <a:rPr lang="de-DE" dirty="0"/>
              <a:t> all </a:t>
            </a:r>
            <a:r>
              <a:rPr lang="de-DE" dirty="0" err="1"/>
              <a:t>channels</a:t>
            </a:r>
            <a:r>
              <a:rPr lang="de-DE" dirty="0"/>
              <a:t>.</a:t>
            </a:r>
          </a:p>
          <a:p>
            <a:endParaRPr lang="de-D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base</a:t>
            </a:r>
            <a:r>
              <a:rPr lang="de-DE" dirty="0"/>
              <a:t> </a:t>
            </a:r>
            <a:r>
              <a:rPr lang="de-DE" dirty="0" err="1"/>
              <a:t>station's</a:t>
            </a:r>
            <a:r>
              <a:rPr lang="de-DE" dirty="0"/>
              <a:t> </a:t>
            </a:r>
            <a:r>
              <a:rPr lang="de-DE" dirty="0" err="1"/>
              <a:t>channel</a:t>
            </a:r>
            <a:r>
              <a:rPr lang="de-DE" dirty="0"/>
              <a:t> </a:t>
            </a:r>
            <a:r>
              <a:rPr lang="de-DE" dirty="0" err="1"/>
              <a:t>parameter</a:t>
            </a:r>
            <a:r>
              <a:rPr lang="de-DE" dirty="0"/>
              <a:t> </a:t>
            </a:r>
            <a:endParaRPr lang="en-US" dirty="0"/>
          </a:p>
          <a:p>
            <a:r>
              <a:rPr lang="de-DE" dirty="0"/>
              <a:t> same </a:t>
            </a:r>
            <a:r>
              <a:rPr lang="de-DE" dirty="0" err="1"/>
              <a:t>as</a:t>
            </a:r>
            <a:r>
              <a:rPr lang="de-DE" dirty="0"/>
              <a:t> beacon1, </a:t>
            </a:r>
            <a:r>
              <a:rPr lang="de-DE" dirty="0" err="1"/>
              <a:t>it</a:t>
            </a:r>
            <a:r>
              <a:rPr lang="de-DE" dirty="0"/>
              <a:t> will listen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beacon</a:t>
            </a:r>
            <a:r>
              <a:rPr lang="de-DE" dirty="0"/>
              <a:t> 1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ignor</a:t>
            </a:r>
            <a:r>
              <a:rPr lang="de-DE" dirty="0"/>
              <a:t> all </a:t>
            </a:r>
            <a:r>
              <a:rPr lang="de-DE" dirty="0" err="1"/>
              <a:t>messages</a:t>
            </a:r>
            <a:r>
              <a:rPr lang="de-DE" dirty="0"/>
              <a:t> form </a:t>
            </a:r>
            <a:r>
              <a:rPr lang="de-DE" dirty="0" err="1"/>
              <a:t>beacon</a:t>
            </a:r>
            <a:r>
              <a:rPr lang="de-DE" dirty="0"/>
              <a:t> 2, 3 </a:t>
            </a:r>
            <a:r>
              <a:rPr lang="de-DE" dirty="0" err="1"/>
              <a:t>and</a:t>
            </a:r>
            <a:r>
              <a:rPr lang="de-DE" dirty="0"/>
              <a:t> 4.</a:t>
            </a:r>
            <a:endParaRPr lang="en-US" dirty="0"/>
          </a:p>
          <a:p>
            <a:r>
              <a:rPr lang="en-US" dirty="0"/>
              <a:t>( Why we don’t use only one share channel?</a:t>
            </a:r>
          </a:p>
          <a:p>
            <a:endParaRPr lang="en-US" dirty="0"/>
          </a:p>
          <a:p>
            <a:r>
              <a:rPr lang="en-US" dirty="0"/>
              <a:t>In one share channel one master is allowed.</a:t>
            </a:r>
          </a:p>
          <a:p>
            <a:r>
              <a:rPr lang="en-US" dirty="0"/>
              <a:t>And the master will listen to nodes</a:t>
            </a:r>
            <a:r>
              <a:rPr lang="zh-Hans" altLang="de-DE" dirty="0"/>
              <a:t> </a:t>
            </a:r>
            <a:r>
              <a:rPr lang="de-DE" altLang="zh-Hans" dirty="0"/>
              <a:t>1</a:t>
            </a:r>
            <a:r>
              <a:rPr lang="zh-Hans" altLang="de-DE" dirty="0"/>
              <a:t> </a:t>
            </a:r>
            <a:r>
              <a:rPr lang="de-DE" altLang="zh-Hans" dirty="0"/>
              <a:t>in on </a:t>
            </a:r>
            <a:r>
              <a:rPr lang="de-DE" altLang="zh-Hans" dirty="0" err="1"/>
              <a:t>first</a:t>
            </a:r>
            <a:r>
              <a:rPr lang="de-DE" altLang="zh-Hans" dirty="0"/>
              <a:t> </a:t>
            </a:r>
            <a:r>
              <a:rPr lang="de-DE" altLang="zh-Hans" dirty="0" err="1"/>
              <a:t>channel</a:t>
            </a:r>
            <a:r>
              <a:rPr lang="de-DE" altLang="zh-Hans" dirty="0"/>
              <a:t> </a:t>
            </a:r>
            <a:r>
              <a:rPr lang="de-DE" altLang="zh-Hans" dirty="0" err="1"/>
              <a:t>peroid</a:t>
            </a:r>
            <a:r>
              <a:rPr lang="de-DE" altLang="zh-Hans" dirty="0"/>
              <a:t>, </a:t>
            </a:r>
            <a:r>
              <a:rPr lang="de-DE" altLang="zh-Hans" dirty="0" err="1"/>
              <a:t>node</a:t>
            </a:r>
            <a:r>
              <a:rPr lang="de-DE" altLang="zh-Hans" dirty="0"/>
              <a:t> 2 on </a:t>
            </a:r>
            <a:r>
              <a:rPr lang="de-DE" altLang="zh-Hans" dirty="0" err="1"/>
              <a:t>the</a:t>
            </a:r>
            <a:r>
              <a:rPr lang="de-DE" altLang="zh-Hans" dirty="0"/>
              <a:t> </a:t>
            </a:r>
            <a:r>
              <a:rPr lang="de-DE" altLang="zh-Hans" dirty="0" err="1"/>
              <a:t>second</a:t>
            </a:r>
            <a:r>
              <a:rPr lang="de-DE" altLang="zh-Hans" dirty="0"/>
              <a:t> </a:t>
            </a:r>
            <a:r>
              <a:rPr lang="de-DE" altLang="zh-Hans" dirty="0" err="1"/>
              <a:t>period</a:t>
            </a:r>
            <a:r>
              <a:rPr lang="de-DE" altLang="zh-Hans" dirty="0"/>
              <a:t>….)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E0055C-1863-E849-AB8A-0A611876A9B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5778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Master make search window to ensure the transmission not interfere with another device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master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device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will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always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transmit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message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on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each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channel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timeslot</a:t>
            </a:r>
            <a:endParaRPr lang="en-US" sz="1200" kern="1200" noProof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noProof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using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bidirectional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channels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master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device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transmitted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message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.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keeps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its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radio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receiver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on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short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time after </a:t>
            </a:r>
            <a:endParaRPr lang="de-D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noProof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another master turn on, it will start transmit in other time (point out)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noProof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noProof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Bcz</a:t>
            </a:r>
            <a:r>
              <a:rPr lang="en-US" sz="1200" kern="120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Master initialize make search window and master mainly send message, so we set beacons to Master and base station to slave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E0055C-1863-E849-AB8A-0A611876A9B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9970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pic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two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hardware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</a:p>
          <a:p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zh-Hans" alt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altLang="zh-Han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D52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SoC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module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nRF52 Development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kit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They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are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both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base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on </a:t>
            </a:r>
            <a:r>
              <a:rPr lang="de-DE" dirty="0"/>
              <a:t>Nordic </a:t>
            </a:r>
            <a:r>
              <a:rPr lang="en-US" dirty="0" err="1"/>
              <a:t>nRF</a:t>
            </a:r>
            <a:r>
              <a:rPr lang="en-US" dirty="0"/>
              <a:t> 52 </a:t>
            </a:r>
            <a:r>
              <a:rPr lang="en-US" dirty="0" err="1"/>
              <a:t>SoC</a:t>
            </a:r>
            <a:r>
              <a:rPr lang="en-US" dirty="0"/>
              <a:t> and ARM Cortex M4 </a:t>
            </a:r>
            <a:r>
              <a:rPr lang="de-DE" dirty="0" err="1"/>
              <a:t>Microcontroller</a:t>
            </a:r>
            <a:r>
              <a:rPr lang="de-DE" dirty="0"/>
              <a:t>.</a:t>
            </a:r>
            <a:endParaRPr lang="de-DE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de-DE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two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hardware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plays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different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roles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used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beacons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connected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battery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board</a:t>
            </a:r>
            <a:endParaRPr lang="de-DE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used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dirty="0"/>
              <a:t>base station,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connected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PC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through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USB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adpter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nRF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DK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BLE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base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station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because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ble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base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station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requires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UART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USB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adapter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don‘t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support</a:t>
            </a:r>
            <a:endParaRPr lang="de-DE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also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used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J-Link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Programmer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flash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binary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file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Soc</a:t>
            </a:r>
            <a:endParaRPr lang="de-DE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E0055C-1863-E849-AB8A-0A611876A9B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4074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In this project, we set base station to observer and beacons are broadcaster, They never establish a connection.</a:t>
            </a:r>
          </a:p>
          <a:p>
            <a:endParaRPr lang="en-US" dirty="0"/>
          </a:p>
          <a:p>
            <a:pPr marL="228600" indent="-228600">
              <a:buAutoNum type="arabicPeriod"/>
            </a:pPr>
            <a:r>
              <a:rPr lang="en-US" dirty="0"/>
              <a:t>Simple to implement</a:t>
            </a:r>
          </a:p>
          <a:p>
            <a:pPr marL="228600" indent="-228600">
              <a:buAutoNum type="arabicPeriod"/>
            </a:pPr>
            <a:r>
              <a:rPr lang="de-DE" dirty="0"/>
              <a:t>In </a:t>
            </a:r>
            <a:r>
              <a:rPr lang="de-DE" dirty="0" err="1"/>
              <a:t>locolization</a:t>
            </a:r>
            <a:r>
              <a:rPr lang="de-DE" dirty="0"/>
              <a:t> </a:t>
            </a:r>
            <a:r>
              <a:rPr lang="de-DE" dirty="0" err="1"/>
              <a:t>sys</a:t>
            </a:r>
            <a:r>
              <a:rPr lang="de-DE" dirty="0"/>
              <a:t>, </a:t>
            </a:r>
            <a:r>
              <a:rPr lang="de-DE" dirty="0" err="1"/>
              <a:t>beacon</a:t>
            </a:r>
            <a:r>
              <a:rPr lang="de-DE" dirty="0"/>
              <a:t> </a:t>
            </a:r>
            <a:r>
              <a:rPr lang="de-DE" dirty="0" err="1"/>
              <a:t>should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visible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different </a:t>
            </a:r>
            <a:r>
              <a:rPr lang="de-DE" dirty="0" err="1"/>
              <a:t>base</a:t>
            </a:r>
            <a:r>
              <a:rPr lang="de-DE" dirty="0"/>
              <a:t> </a:t>
            </a:r>
            <a:r>
              <a:rPr lang="de-DE" dirty="0" err="1"/>
              <a:t>station</a:t>
            </a:r>
            <a:r>
              <a:rPr lang="de-DE" dirty="0"/>
              <a:t>.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should</a:t>
            </a:r>
            <a:r>
              <a:rPr lang="de-DE" dirty="0"/>
              <a:t> </a:t>
            </a:r>
            <a:r>
              <a:rPr lang="de-DE" dirty="0" err="1"/>
              <a:t>allow</a:t>
            </a:r>
            <a:r>
              <a:rPr lang="de-DE" dirty="0"/>
              <a:t> </a:t>
            </a:r>
            <a:r>
              <a:rPr lang="de-DE" dirty="0" err="1"/>
              <a:t>many</a:t>
            </a:r>
            <a:r>
              <a:rPr lang="de-DE" dirty="0"/>
              <a:t> </a:t>
            </a:r>
            <a:r>
              <a:rPr lang="de-DE" dirty="0" err="1"/>
              <a:t>users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sys</a:t>
            </a:r>
            <a:r>
              <a:rPr lang="de-DE" dirty="0"/>
              <a:t>.</a:t>
            </a:r>
            <a:endParaRPr lang="en-US" dirty="0"/>
          </a:p>
          <a:p>
            <a:pPr marL="228600" indent="-228600">
              <a:buAutoNum type="arabicPeriod"/>
            </a:pPr>
            <a:r>
              <a:rPr lang="en-US" dirty="0"/>
              <a:t>we make antennas pointed to each other, and place the beacon 20cm, measure 5min, and move it to 40cm, measure 5 min and so on. The max distance is 5m</a:t>
            </a:r>
          </a:p>
          <a:p>
            <a:pPr marL="228600" indent="-228600">
              <a:buAutoNum type="arabicPeriod"/>
            </a:pPr>
            <a:r>
              <a:rPr lang="en-US" dirty="0"/>
              <a:t>The base station will measure the RSSI of RF signal and transfer it to PC through UART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Received signal strength indication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E0055C-1863-E849-AB8A-0A611876A9B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378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mentioned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before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Master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initialize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make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search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window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reduce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interfering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master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mainly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send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message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beacons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Master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base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station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slave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Move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beacons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next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pos.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every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5 min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E0055C-1863-E849-AB8A-0A611876A9B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0125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channel </a:t>
            </a:r>
            <a:r>
              <a:rPr lang="en-US" dirty="0" err="1"/>
              <a:t>config</a:t>
            </a:r>
            <a:endParaRPr lang="en-US" dirty="0"/>
          </a:p>
          <a:p>
            <a:r>
              <a:rPr lang="en-US" dirty="0"/>
              <a:t>  - single/multi</a:t>
            </a:r>
          </a:p>
          <a:p>
            <a:r>
              <a:rPr lang="en-US" dirty="0"/>
              <a:t>  - 4 channel factors </a:t>
            </a:r>
          </a:p>
          <a:p>
            <a:r>
              <a:rPr lang="en-US" dirty="0"/>
              <a:t>- File storage</a:t>
            </a:r>
          </a:p>
          <a:p>
            <a:r>
              <a:rPr lang="en-US" dirty="0"/>
              <a:t>- connect button</a:t>
            </a:r>
          </a:p>
          <a:p>
            <a:r>
              <a:rPr lang="en-US" dirty="0"/>
              <a:t>- </a:t>
            </a:r>
            <a:r>
              <a:rPr lang="en-US" dirty="0" err="1"/>
              <a:t>textview</a:t>
            </a:r>
            <a:r>
              <a:rPr lang="en-US" dirty="0"/>
              <a:t> print payload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E0055C-1863-E849-AB8A-0A611876A9B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3915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FC6EE-7AF2-2F4E-8BEB-E125498866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051819-E572-7A4E-B76C-F2D65F09A2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BD1E3-F560-CE47-80E1-C70A4EDF0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66700-C031-304C-9062-ECEC0C389AA1}" type="datetimeFigureOut">
              <a:rPr lang="de-DE" smtClean="0"/>
              <a:t>11.12.18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90FA98-0032-C84F-ACE2-165594016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CDA22C-3D01-B04D-8603-5E4E85E9C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C9ECF-D211-9343-8E65-0FEC2E6CF9B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741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BDE1D-178F-454A-9B82-48058B49B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FE5F9E-D71D-A842-AE2D-7F77E9A933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4C6186-E1C1-2B4F-A5F4-250E534F2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66700-C031-304C-9062-ECEC0C389AA1}" type="datetimeFigureOut">
              <a:rPr lang="de-DE" smtClean="0"/>
              <a:t>11.12.18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A9F055-E2E6-7945-9D5D-693A26458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AC8211-512C-EB40-BE4C-585C1EE31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C9ECF-D211-9343-8E65-0FEC2E6CF9B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2999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A2FBEC-D01E-E344-AE7F-F1CC5194F2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61E836-7F2E-4A4B-9133-B3766ACC97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BA1518-4AAF-4145-8F76-1AF062C5A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66700-C031-304C-9062-ECEC0C389AA1}" type="datetimeFigureOut">
              <a:rPr lang="de-DE" smtClean="0"/>
              <a:t>11.12.18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9F38BA-53A5-BB45-B524-7E84A2929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A86E95-73ED-F34F-9F28-7CED8499E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C9ECF-D211-9343-8E65-0FEC2E6CF9B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9302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0FD5C-8103-FA42-B436-A260C1DBB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F7C291-092C-5E4D-B086-AD6E6F3875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939CAB-5685-0D4D-A1A6-6ABAEE32F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66700-C031-304C-9062-ECEC0C389AA1}" type="datetimeFigureOut">
              <a:rPr lang="de-DE" smtClean="0"/>
              <a:t>11.12.18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34B35C-1D13-CA40-84BD-583F73423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6840E7-18AE-A84C-9D6B-379325DE5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C9ECF-D211-9343-8E65-0FEC2E6CF9B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7236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503F6-A2A4-B44F-A766-0FA556876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1B8F0C-9DC6-1343-97CE-2E0A7A0D0D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5B6077-AB3D-3447-B398-415F3BCCD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66700-C031-304C-9062-ECEC0C389AA1}" type="datetimeFigureOut">
              <a:rPr lang="de-DE" smtClean="0"/>
              <a:t>11.12.18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EF7E0B-AB28-AD48-B88E-122BD3126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5C3BA6-E267-4B4C-8845-40872C342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C9ECF-D211-9343-8E65-0FEC2E6CF9B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1067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6C5C2-DF97-2A43-9CC1-51233EA78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DABC71-2AB0-2744-9B91-6A47852E37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7EFDC9-6190-9D4A-97D8-E9A0F9DB8B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06B321-D6EB-F64A-86A0-7ACE513A7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66700-C031-304C-9062-ECEC0C389AA1}" type="datetimeFigureOut">
              <a:rPr lang="de-DE" smtClean="0"/>
              <a:t>11.12.18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7D73F4-5066-1E4D-8DEC-B572C4B20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88E27C-D9D1-DE4E-A19F-CEBF5ECB4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C9ECF-D211-9343-8E65-0FEC2E6CF9B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269997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776D3-3C1F-CE4D-96DA-96B0F401B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2589EF-B686-EA4B-BF9F-9E826D4502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F43F12-18FB-5C41-A04D-8B92D2A4B3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9563A9-0417-7542-91F7-B7E8150E57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00792D-97EC-7846-9991-D795057C37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19C2A9-039D-E645-8293-0E409E064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66700-C031-304C-9062-ECEC0C389AA1}" type="datetimeFigureOut">
              <a:rPr lang="de-DE" smtClean="0"/>
              <a:t>11.12.18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06996D-F0A5-D84A-BFF6-ADF5E38BD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A84E53-4CE3-5044-8BF7-A9A0793A8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C9ECF-D211-9343-8E65-0FEC2E6CF9B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94879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60558-3593-0145-B589-D26D17FD8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E29F65-178B-5D48-86B9-2D364CBDE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66700-C031-304C-9062-ECEC0C389AA1}" type="datetimeFigureOut">
              <a:rPr lang="de-DE" smtClean="0"/>
              <a:t>11.12.18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B42918-047D-4844-AB1C-532FAA9C1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5B4AD5-EB00-3047-8224-B06AC18AE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C9ECF-D211-9343-8E65-0FEC2E6CF9B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4414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C06E67-87B1-474C-A68C-F5524CF3E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66700-C031-304C-9062-ECEC0C389AA1}" type="datetimeFigureOut">
              <a:rPr lang="de-DE" smtClean="0"/>
              <a:t>11.12.18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C560A2-24BE-BE43-9F53-F4008664B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568BE9-64B8-9948-A8D4-707C539BB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C9ECF-D211-9343-8E65-0FEC2E6CF9B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4529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24E1F-1FB4-9F49-AD6D-232844A12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176DA8-D643-E742-81E1-3960A97330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1ABBCA-A2CF-C04F-967E-FEA5601F01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576074-C404-C440-BE80-088CD3636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66700-C031-304C-9062-ECEC0C389AA1}" type="datetimeFigureOut">
              <a:rPr lang="de-DE" smtClean="0"/>
              <a:t>11.12.18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7A48E9-6C58-CC44-AC0C-74F4EF7F9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17E201-6044-3B43-A25B-FEAC155EA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C9ECF-D211-9343-8E65-0FEC2E6CF9B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102656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72FAA-18E8-FA4F-8D75-42E2FBFDE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3DFE34-56DC-834B-9A6B-A76E95402E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74B97D-A1DA-D34A-8DDE-33AF07AE28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B5C996-2885-EB47-BD21-72882E461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66700-C031-304C-9062-ECEC0C389AA1}" type="datetimeFigureOut">
              <a:rPr lang="de-DE" smtClean="0"/>
              <a:t>11.12.18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52AD9-FCCF-6640-9A6A-59956AF5A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A54CA0-7FEC-364E-8354-369018EEF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C9ECF-D211-9343-8E65-0FEC2E6CF9B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0180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5E0D6D-09A5-BE41-B39B-45AB516BC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98296D-2FD0-2946-A621-350E9E5A1A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EC4F8B-999F-6B40-91A7-43D5DDB63C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866700-C031-304C-9062-ECEC0C389AA1}" type="datetimeFigureOut">
              <a:rPr lang="de-DE" smtClean="0"/>
              <a:t>11.12.18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4C3287-5D3A-DA46-B4A9-B07DAD8706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04E8C3-AAB2-BC4F-A423-227BDC09B5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9C9ECF-D211-9343-8E65-0FEC2E6CF9B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7060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tiff"/><Relationship Id="rId5" Type="http://schemas.openxmlformats.org/officeDocument/2006/relationships/image" Target="../media/image7.jp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AE7CE-7FFC-4C4F-8E05-CEB4414CA7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63980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  <a:ea typeface="Microsoft YaHei" panose="020B0503020204020204" pitchFamily="34" charset="-122"/>
              </a:rPr>
              <a:t>RF Technologies for Indoor Localization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4E18D1-1FEC-6A49-B6BF-A48197EB82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51580"/>
            <a:ext cx="9144000" cy="1655762"/>
          </a:xfrm>
        </p:spPr>
        <p:txBody>
          <a:bodyPr/>
          <a:lstStyle/>
          <a:p>
            <a:r>
              <a:rPr lang="de-DE" dirty="0"/>
              <a:t>Xuanjiao Zhu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FE31B6-EB4B-CD40-948E-9F8C1DFF58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0986" y="366135"/>
            <a:ext cx="9622950" cy="1594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6951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2FEA7-4B28-CF41-9646-BAEBF1628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EB0D49-B434-8440-AF26-2C099DC24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RSSI distribution at Different distance</a:t>
            </a:r>
          </a:p>
        </p:txBody>
      </p:sp>
      <p:pic>
        <p:nvPicPr>
          <p:cNvPr id="5122" name="Picture 2" descr="page2image1760832">
            <a:extLst>
              <a:ext uri="{FF2B5EF4-FFF2-40B4-BE49-F238E27FC236}">
                <a16:creationId xmlns:a16="http://schemas.microsoft.com/office/drawing/2014/main" id="{1B51B6FE-93F1-7D4E-B7DE-C7821F15D6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529297"/>
            <a:ext cx="10324535" cy="3447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97433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BE548-6550-024D-88EC-7133FD43A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709CB2-B779-914F-814C-EE9972F924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300663"/>
            <a:ext cx="10515600" cy="8763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ANT-based localization can clearly outperform BLE </a:t>
            </a:r>
            <a:r>
              <a:rPr lang="de-DE" altLang="zh-Hans" dirty="0" err="1"/>
              <a:t>w</a:t>
            </a:r>
            <a:r>
              <a:rPr lang="en-US" dirty="0"/>
              <a:t>hen using fingerprinting localization principle.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6145" name="Picture 1" descr="page2image1740000">
            <a:extLst>
              <a:ext uri="{FF2B5EF4-FFF2-40B4-BE49-F238E27FC236}">
                <a16:creationId xmlns:a16="http://schemas.microsoft.com/office/drawing/2014/main" id="{A6E0BD26-E234-4A42-9D30-CB59975BAB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1355" y="1817255"/>
            <a:ext cx="5729289" cy="3483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18537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D3F83-A811-2942-B923-20AC6EF26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355139-5CEE-964A-BAED-5D479742A5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Experiment with different transmission power</a:t>
            </a:r>
          </a:p>
          <a:p>
            <a:endParaRPr lang="en-US" dirty="0"/>
          </a:p>
          <a:p>
            <a:r>
              <a:rPr lang="en-US" dirty="0"/>
              <a:t>Experiment with different device height</a:t>
            </a:r>
          </a:p>
          <a:p>
            <a:endParaRPr lang="en-US" dirty="0"/>
          </a:p>
          <a:p>
            <a:r>
              <a:rPr lang="en-US" dirty="0"/>
              <a:t>Experiment with different antenna orientation</a:t>
            </a:r>
          </a:p>
          <a:p>
            <a:endParaRPr lang="en-US" dirty="0"/>
          </a:p>
          <a:p>
            <a:r>
              <a:rPr lang="en-US" altLang="zh-Hans" dirty="0"/>
              <a:t>Build localization system based on fingerprint principle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8CF1AF-6205-1243-89A1-AB229A1CC2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9078" y="2235488"/>
            <a:ext cx="2901134" cy="2131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883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7713A-EF25-B645-BAEA-77DB5296A3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032B8A-4885-E947-99FE-04479AE118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316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F8B30-AA5E-D74F-9B73-BC6630104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Table of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7EEB61-19FE-B943-9A8B-B19B735AF0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71962" y="1825625"/>
            <a:ext cx="4657725" cy="4351338"/>
          </a:xfrm>
        </p:spPr>
        <p:txBody>
          <a:bodyPr>
            <a:normAutofit/>
          </a:bodyPr>
          <a:lstStyle/>
          <a:p>
            <a:r>
              <a:rPr lang="en-US" sz="3600" dirty="0"/>
              <a:t>Part 1: Introduction </a:t>
            </a:r>
          </a:p>
          <a:p>
            <a:r>
              <a:rPr lang="en-US" sz="3600" dirty="0"/>
              <a:t>Part 2: Hardware </a:t>
            </a:r>
          </a:p>
          <a:p>
            <a:r>
              <a:rPr lang="en-US" sz="3600" dirty="0"/>
              <a:t>Part 3: Experiments</a:t>
            </a:r>
          </a:p>
          <a:p>
            <a:r>
              <a:rPr lang="en-US" sz="3600" dirty="0"/>
              <a:t>Part 4: Result</a:t>
            </a:r>
          </a:p>
          <a:p>
            <a:r>
              <a:rPr lang="en-US" sz="3600" dirty="0"/>
              <a:t>Part 5: Future work</a:t>
            </a:r>
          </a:p>
        </p:txBody>
      </p:sp>
    </p:spTree>
    <p:extLst>
      <p:ext uri="{BB962C8B-B14F-4D97-AF65-F5344CB8AC3E}">
        <p14:creationId xmlns:p14="http://schemas.microsoft.com/office/powerpoint/2010/main" val="16011937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E8DCA-A176-A245-8716-2EF124A8B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2C60FD-0FB4-8C47-A1B2-6FEA8F9557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compare ANT and BLE protocols when used for indoor localization</a:t>
            </a:r>
          </a:p>
          <a:p>
            <a:pPr lvl="1"/>
            <a:r>
              <a:rPr lang="en-US" dirty="0"/>
              <a:t>Both are ultra low power consumption protocol</a:t>
            </a:r>
          </a:p>
          <a:p>
            <a:endParaRPr lang="en-US" dirty="0"/>
          </a:p>
          <a:p>
            <a:r>
              <a:rPr lang="en-US" dirty="0"/>
              <a:t>BLE: </a:t>
            </a:r>
          </a:p>
          <a:p>
            <a:pPr lvl="1"/>
            <a:r>
              <a:rPr lang="en-US" dirty="0"/>
              <a:t>Widely used</a:t>
            </a:r>
          </a:p>
          <a:p>
            <a:pPr lvl="1"/>
            <a:r>
              <a:rPr lang="en-US" dirty="0"/>
              <a:t>Peer-to-Peer, star 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E36A52-4779-884B-B0AC-8B470C628A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2457" y="2780618"/>
            <a:ext cx="4380025" cy="3217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512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B6620-79DE-9949-9B94-1D28460C4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3ADD4A-6906-8C43-8CD3-42903A66CD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4569"/>
            <a:ext cx="10515600" cy="4351338"/>
          </a:xfrm>
        </p:spPr>
        <p:txBody>
          <a:bodyPr/>
          <a:lstStyle/>
          <a:p>
            <a:r>
              <a:rPr lang="en-US" dirty="0"/>
              <a:t>ANT</a:t>
            </a:r>
          </a:p>
          <a:p>
            <a:pPr lvl="1"/>
            <a:r>
              <a:rPr lang="en-US" dirty="0"/>
              <a:t>Support all Types of topologies</a:t>
            </a:r>
          </a:p>
          <a:p>
            <a:pPr lvl="1"/>
            <a:r>
              <a:rPr lang="en-US" dirty="0"/>
              <a:t>Small payload</a:t>
            </a:r>
          </a:p>
          <a:p>
            <a:pPr lvl="1"/>
            <a:r>
              <a:rPr lang="en-US" dirty="0"/>
              <a:t>Channel based communication</a:t>
            </a:r>
          </a:p>
          <a:p>
            <a:pPr lvl="2"/>
            <a:r>
              <a:rPr lang="en-US" dirty="0"/>
              <a:t>Channel factors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b="1" dirty="0"/>
          </a:p>
          <a:p>
            <a:pPr lvl="2"/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79E8AC00-C01D-B64A-91C8-B4C949409F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9372" y="1596649"/>
            <a:ext cx="5479697" cy="4025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890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ACEBC-467C-5045-B116-9874B0716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D09571-D908-2243-B56A-72244717DB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ANT</a:t>
            </a:r>
          </a:p>
          <a:p>
            <a:pPr lvl="1"/>
            <a:r>
              <a:rPr lang="de-DE" altLang="zh-Hans" dirty="0"/>
              <a:t>Independent  </a:t>
            </a:r>
            <a:r>
              <a:rPr lang="de-DE" altLang="zh-Hans" dirty="0" err="1"/>
              <a:t>bidirectional</a:t>
            </a:r>
            <a:r>
              <a:rPr lang="de-DE" altLang="zh-Hans" dirty="0"/>
              <a:t> </a:t>
            </a:r>
            <a:r>
              <a:rPr lang="de-DE" altLang="zh-Hans" dirty="0" err="1"/>
              <a:t>channel</a:t>
            </a:r>
            <a:r>
              <a:rPr lang="de-DE" altLang="zh-Hans" dirty="0"/>
              <a:t> 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8536FD-71FF-2947-B1B5-E71A1DF939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399" y="3469199"/>
            <a:ext cx="9976479" cy="241698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08E7431-3F81-8840-A23E-27B2DC9A08F4}"/>
              </a:ext>
            </a:extLst>
          </p:cNvPr>
          <p:cNvSpPr txBox="1"/>
          <p:nvPr/>
        </p:nvSpPr>
        <p:spPr>
          <a:xfrm>
            <a:off x="10392905" y="4001294"/>
            <a:ext cx="148783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Beacons</a:t>
            </a:r>
          </a:p>
          <a:p>
            <a:endParaRPr lang="en-US" sz="2000" dirty="0"/>
          </a:p>
          <a:p>
            <a:r>
              <a:rPr lang="en-US" sz="2000" dirty="0"/>
              <a:t>Base station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63519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3DDAE7BD-AD35-D742-B304-BFF0E28969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2429" y="4114800"/>
            <a:ext cx="3810000" cy="21971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D44D7F9-2BB4-3D42-A811-1E3B5E5B0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33D63E-82B1-BF47-9A5C-D6485228DC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 err="1"/>
              <a:t>Dynastream</a:t>
            </a:r>
            <a:r>
              <a:rPr lang="en-US" dirty="0"/>
              <a:t> D52QM6 </a:t>
            </a:r>
            <a:r>
              <a:rPr lang="en-US" dirty="0" err="1"/>
              <a:t>SoC</a:t>
            </a:r>
            <a:r>
              <a:rPr lang="en-US" dirty="0"/>
              <a:t> modules</a:t>
            </a:r>
          </a:p>
          <a:p>
            <a:pPr lvl="1"/>
            <a:r>
              <a:rPr lang="en-US" dirty="0"/>
              <a:t>Based on Nordic </a:t>
            </a:r>
            <a:r>
              <a:rPr lang="en-US" dirty="0" err="1"/>
              <a:t>nRF</a:t>
            </a:r>
            <a:r>
              <a:rPr lang="en-US" dirty="0"/>
              <a:t> 52832 </a:t>
            </a:r>
            <a:r>
              <a:rPr lang="en-US" dirty="0" err="1"/>
              <a:t>SoC</a:t>
            </a:r>
            <a:r>
              <a:rPr lang="en-US" dirty="0"/>
              <a:t> </a:t>
            </a:r>
          </a:p>
          <a:p>
            <a:pPr lvl="2"/>
            <a:r>
              <a:rPr lang="en-US" dirty="0"/>
              <a:t>ARM Cortex M4 Microcontroller</a:t>
            </a:r>
          </a:p>
          <a:p>
            <a:pPr lvl="1"/>
            <a:r>
              <a:rPr lang="en-US" dirty="0"/>
              <a:t>Roles: </a:t>
            </a:r>
          </a:p>
          <a:p>
            <a:pPr lvl="2"/>
            <a:r>
              <a:rPr lang="en-US" dirty="0"/>
              <a:t>ANT /BLE beacons</a:t>
            </a:r>
          </a:p>
          <a:p>
            <a:pPr lvl="2"/>
            <a:r>
              <a:rPr lang="en-US" dirty="0"/>
              <a:t>ANT base station</a:t>
            </a:r>
          </a:p>
          <a:p>
            <a:r>
              <a:rPr lang="en-US" dirty="0" err="1"/>
              <a:t>nRF</a:t>
            </a:r>
            <a:r>
              <a:rPr lang="en-US" dirty="0"/>
              <a:t> 52 DK</a:t>
            </a:r>
          </a:p>
          <a:p>
            <a:pPr lvl="1"/>
            <a:r>
              <a:rPr lang="en-US" dirty="0"/>
              <a:t>Development kit for the Nordic nRF52832 </a:t>
            </a:r>
            <a:r>
              <a:rPr lang="en-US" dirty="0" err="1"/>
              <a:t>SoC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Segger</a:t>
            </a:r>
            <a:r>
              <a:rPr lang="en-US" dirty="0"/>
              <a:t> J-Link Program/Debug supported</a:t>
            </a:r>
          </a:p>
          <a:p>
            <a:pPr lvl="1"/>
            <a:r>
              <a:rPr lang="en-US" dirty="0"/>
              <a:t>Role: </a:t>
            </a:r>
          </a:p>
          <a:p>
            <a:pPr lvl="2"/>
            <a:r>
              <a:rPr lang="en-US" dirty="0"/>
              <a:t>BLE base station</a:t>
            </a:r>
          </a:p>
          <a:p>
            <a:endParaRPr lang="en-US" dirty="0"/>
          </a:p>
        </p:txBody>
      </p:sp>
      <p:pic>
        <p:nvPicPr>
          <p:cNvPr id="4" name="Picture 3" descr="page1image1762848">
            <a:extLst>
              <a:ext uri="{FF2B5EF4-FFF2-40B4-BE49-F238E27FC236}">
                <a16:creationId xmlns:a16="http://schemas.microsoft.com/office/drawing/2014/main" id="{A49E7D04-D8E0-0D47-B70C-12A6135CFE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3517" y="1593267"/>
            <a:ext cx="2082007" cy="1376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33E0682-8D1F-4046-A26F-29B7D1BEDD4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8038" y="713486"/>
            <a:ext cx="1270000" cy="1270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97F6000-2467-BA4E-9F51-516F6CB971C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68703" y="2818188"/>
            <a:ext cx="2222500" cy="1244600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5FCD16E-3264-4548-AFAB-091F4FE433CC}"/>
              </a:ext>
            </a:extLst>
          </p:cNvPr>
          <p:cNvCxnSpPr>
            <a:cxnSpLocks/>
          </p:cNvCxnSpPr>
          <p:nvPr/>
        </p:nvCxnSpPr>
        <p:spPr>
          <a:xfrm flipV="1">
            <a:off x="8891440" y="1733223"/>
            <a:ext cx="754527" cy="34968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2CAAEC5-A10A-A64B-A093-6BED9C72223C}"/>
              </a:ext>
            </a:extLst>
          </p:cNvPr>
          <p:cNvCxnSpPr>
            <a:cxnSpLocks/>
          </p:cNvCxnSpPr>
          <p:nvPr/>
        </p:nvCxnSpPr>
        <p:spPr>
          <a:xfrm>
            <a:off x="8891440" y="2383606"/>
            <a:ext cx="535214" cy="43458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64271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723B3-2B04-484E-BECF-D1702CAEF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500B7E-470C-C54A-9551-AC97CAC34B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 up BLE network</a:t>
            </a:r>
          </a:p>
          <a:p>
            <a:pPr lvl="1"/>
            <a:r>
              <a:rPr lang="en-US" dirty="0"/>
              <a:t>Beacons – slave</a:t>
            </a:r>
          </a:p>
          <a:p>
            <a:pPr lvl="1"/>
            <a:r>
              <a:rPr lang="en-US" dirty="0"/>
              <a:t>Base station – master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8EEC6E-791C-E844-8413-68F32354D4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6452" y="3472374"/>
            <a:ext cx="8399830" cy="2704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2996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723B3-2B04-484E-BECF-D1702CAEF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500B7E-470C-C54A-9551-AC97CAC34B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 up ANT network</a:t>
            </a:r>
          </a:p>
          <a:p>
            <a:pPr lvl="1"/>
            <a:r>
              <a:rPr lang="en-US" dirty="0"/>
              <a:t>Beacon – master</a:t>
            </a:r>
          </a:p>
          <a:p>
            <a:pPr lvl="1"/>
            <a:r>
              <a:rPr lang="en-US" dirty="0"/>
              <a:t>Base station - slave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54AEE9-E987-3B45-957B-A5774D0244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6452" y="3472374"/>
            <a:ext cx="8399830" cy="2704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3533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723B3-2B04-484E-BECF-D1702CAEF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5142"/>
            <a:ext cx="10515600" cy="1325563"/>
          </a:xfrm>
        </p:spPr>
        <p:txBody>
          <a:bodyPr/>
          <a:lstStyle/>
          <a:p>
            <a:r>
              <a:rPr lang="en-US" dirty="0"/>
              <a:t>Experiments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500B7E-470C-C54A-9551-AC97CAC34B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Receive RSSI value in Host PC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634820-FF86-5748-97ED-54588DFF64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625" y="2911593"/>
            <a:ext cx="3051113" cy="177501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7EA8D43-99D2-DB42-B0DB-D4FD8CE35C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1903" y="550071"/>
            <a:ext cx="4809150" cy="280368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D9565CB-C3CF-7B4A-9623-B99C6B2B100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1903" y="3799098"/>
            <a:ext cx="4830701" cy="280595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0A8FA35-2F14-6642-AFB6-B161B97EFB31}"/>
              </a:ext>
            </a:extLst>
          </p:cNvPr>
          <p:cNvSpPr txBox="1"/>
          <p:nvPr/>
        </p:nvSpPr>
        <p:spPr>
          <a:xfrm>
            <a:off x="5505450" y="762000"/>
            <a:ext cx="184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E7B3912-45AF-644A-97D0-545C935E0DB3}"/>
              </a:ext>
            </a:extLst>
          </p:cNvPr>
          <p:cNvCxnSpPr>
            <a:cxnSpLocks/>
            <a:stCxn id="21" idx="7"/>
            <a:endCxn id="7" idx="1"/>
          </p:cNvCxnSpPr>
          <p:nvPr/>
        </p:nvCxnSpPr>
        <p:spPr>
          <a:xfrm flipV="1">
            <a:off x="3956563" y="1951913"/>
            <a:ext cx="2035340" cy="111581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FBA4DA3-B19D-6A42-8444-5642D1758AAF}"/>
              </a:ext>
            </a:extLst>
          </p:cNvPr>
          <p:cNvCxnSpPr>
            <a:cxnSpLocks/>
            <a:stCxn id="23" idx="5"/>
            <a:endCxn id="9" idx="1"/>
          </p:cNvCxnSpPr>
          <p:nvPr/>
        </p:nvCxnSpPr>
        <p:spPr>
          <a:xfrm>
            <a:off x="3964305" y="3394480"/>
            <a:ext cx="2027598" cy="18075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8CD1FA5C-0620-AD49-8136-7540E8E8142D}"/>
              </a:ext>
            </a:extLst>
          </p:cNvPr>
          <p:cNvSpPr/>
          <p:nvPr/>
        </p:nvSpPr>
        <p:spPr>
          <a:xfrm>
            <a:off x="3532854" y="3039253"/>
            <a:ext cx="496406" cy="19441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2214869-EDD4-134A-B895-B123A90E916F}"/>
              </a:ext>
            </a:extLst>
          </p:cNvPr>
          <p:cNvSpPr/>
          <p:nvPr/>
        </p:nvSpPr>
        <p:spPr>
          <a:xfrm>
            <a:off x="3540596" y="3256738"/>
            <a:ext cx="496406" cy="1613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5A9328E-AA56-B44D-BDA3-F1381C681177}"/>
              </a:ext>
            </a:extLst>
          </p:cNvPr>
          <p:cNvCxnSpPr>
            <a:cxnSpLocks/>
            <a:stCxn id="34" idx="6"/>
          </p:cNvCxnSpPr>
          <p:nvPr/>
        </p:nvCxnSpPr>
        <p:spPr>
          <a:xfrm flipV="1">
            <a:off x="5451017" y="1377373"/>
            <a:ext cx="795528" cy="694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ED1EABC2-BEF2-2C45-8BD1-66993E7FF505}"/>
              </a:ext>
            </a:extLst>
          </p:cNvPr>
          <p:cNvSpPr/>
          <p:nvPr/>
        </p:nvSpPr>
        <p:spPr>
          <a:xfrm>
            <a:off x="3805097" y="1164308"/>
            <a:ext cx="1645920" cy="56493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Channel configuration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BB1243BD-E6D0-4341-8664-9FE6F434E03F}"/>
              </a:ext>
            </a:extLst>
          </p:cNvPr>
          <p:cNvSpPr/>
          <p:nvPr/>
        </p:nvSpPr>
        <p:spPr>
          <a:xfrm>
            <a:off x="6731546" y="3375098"/>
            <a:ext cx="1271016" cy="43684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" sz="1200" dirty="0">
                <a:solidFill>
                  <a:schemeClr val="tx1"/>
                </a:solidFill>
              </a:rPr>
              <a:t>storage location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7D8EC29-0954-2E4E-A034-7D8EC6968B3F}"/>
              </a:ext>
            </a:extLst>
          </p:cNvPr>
          <p:cNvCxnSpPr>
            <a:stCxn id="36" idx="0"/>
          </p:cNvCxnSpPr>
          <p:nvPr/>
        </p:nvCxnSpPr>
        <p:spPr>
          <a:xfrm flipV="1">
            <a:off x="7367054" y="2579704"/>
            <a:ext cx="361188" cy="7953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7C3C77C-8AE4-0843-942B-5B1EA1FA3FCB}"/>
              </a:ext>
            </a:extLst>
          </p:cNvPr>
          <p:cNvCxnSpPr>
            <a:cxnSpLocks/>
            <a:stCxn id="36" idx="4"/>
          </p:cNvCxnSpPr>
          <p:nvPr/>
        </p:nvCxnSpPr>
        <p:spPr>
          <a:xfrm flipH="1">
            <a:off x="7236380" y="3811940"/>
            <a:ext cx="130674" cy="658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C93DB5C2-9D69-414C-A0C1-84E47B02EB1F}"/>
              </a:ext>
            </a:extLst>
          </p:cNvPr>
          <p:cNvSpPr txBox="1"/>
          <p:nvPr/>
        </p:nvSpPr>
        <p:spPr>
          <a:xfrm>
            <a:off x="5027676" y="2397728"/>
            <a:ext cx="822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altLang="zh-Hans" dirty="0"/>
              <a:t>ANT</a:t>
            </a:r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DB4FF75-9FDB-3F41-BE07-8DBBA9E21A8F}"/>
              </a:ext>
            </a:extLst>
          </p:cNvPr>
          <p:cNvSpPr txBox="1"/>
          <p:nvPr/>
        </p:nvSpPr>
        <p:spPr>
          <a:xfrm>
            <a:off x="5136043" y="4179593"/>
            <a:ext cx="923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altLang="zh-Hans" dirty="0"/>
              <a:t>BLE</a:t>
            </a:r>
            <a:endParaRPr lang="en-US" dirty="0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2E2062D3-13D5-FC44-B925-C764FF25B24E}"/>
              </a:ext>
            </a:extLst>
          </p:cNvPr>
          <p:cNvSpPr/>
          <p:nvPr/>
        </p:nvSpPr>
        <p:spPr>
          <a:xfrm>
            <a:off x="9729995" y="3394480"/>
            <a:ext cx="1127044" cy="43684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Received massage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FE5AC19-A8D7-1F4F-AA66-2259E1BA9CE1}"/>
              </a:ext>
            </a:extLst>
          </p:cNvPr>
          <p:cNvCxnSpPr>
            <a:cxnSpLocks/>
            <a:stCxn id="47" idx="1"/>
          </p:cNvCxnSpPr>
          <p:nvPr/>
        </p:nvCxnSpPr>
        <p:spPr>
          <a:xfrm flipH="1" flipV="1">
            <a:off x="9512541" y="2779296"/>
            <a:ext cx="382506" cy="679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9E2F69D4-26CC-9841-B007-6752886006F8}"/>
              </a:ext>
            </a:extLst>
          </p:cNvPr>
          <p:cNvCxnSpPr>
            <a:cxnSpLocks/>
            <a:stCxn id="47" idx="3"/>
          </p:cNvCxnSpPr>
          <p:nvPr/>
        </p:nvCxnSpPr>
        <p:spPr>
          <a:xfrm flipH="1">
            <a:off x="8606535" y="3767348"/>
            <a:ext cx="1288512" cy="919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>
            <a:extLst>
              <a:ext uri="{FF2B5EF4-FFF2-40B4-BE49-F238E27FC236}">
                <a16:creationId xmlns:a16="http://schemas.microsoft.com/office/drawing/2014/main" id="{F4B016A5-E77B-DD4B-8355-CA8BA7898C27}"/>
              </a:ext>
            </a:extLst>
          </p:cNvPr>
          <p:cNvSpPr/>
          <p:nvPr/>
        </p:nvSpPr>
        <p:spPr>
          <a:xfrm>
            <a:off x="3781057" y="5420358"/>
            <a:ext cx="1651824" cy="59707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" sz="1400" dirty="0">
                <a:solidFill>
                  <a:schemeClr val="tx1"/>
                </a:solidFill>
              </a:rPr>
              <a:t>Serial port configuration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8A7A6CE7-06BA-604D-B32C-CE682E931FAF}"/>
              </a:ext>
            </a:extLst>
          </p:cNvPr>
          <p:cNvCxnSpPr>
            <a:cxnSpLocks/>
            <a:stCxn id="61" idx="6"/>
          </p:cNvCxnSpPr>
          <p:nvPr/>
        </p:nvCxnSpPr>
        <p:spPr>
          <a:xfrm flipV="1">
            <a:off x="5432881" y="5420358"/>
            <a:ext cx="930849" cy="298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92752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5294</TotalTime>
  <Words>984</Words>
  <Application>Microsoft Macintosh PowerPoint</Application>
  <PresentationFormat>Widescreen</PresentationFormat>
  <Paragraphs>166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等线</vt:lpstr>
      <vt:lpstr>Microsoft YaHei</vt:lpstr>
      <vt:lpstr>Arial</vt:lpstr>
      <vt:lpstr>Calibri</vt:lpstr>
      <vt:lpstr>Calibri Light</vt:lpstr>
      <vt:lpstr>Office Theme</vt:lpstr>
      <vt:lpstr>RF Technologies for Indoor Localization</vt:lpstr>
      <vt:lpstr>Table of content</vt:lpstr>
      <vt:lpstr>Introduction</vt:lpstr>
      <vt:lpstr>Introduction</vt:lpstr>
      <vt:lpstr>Introduction</vt:lpstr>
      <vt:lpstr>Hardware</vt:lpstr>
      <vt:lpstr>Experiments</vt:lpstr>
      <vt:lpstr>Experiments</vt:lpstr>
      <vt:lpstr>Experiments</vt:lpstr>
      <vt:lpstr>Result</vt:lpstr>
      <vt:lpstr>Result</vt:lpstr>
      <vt:lpstr>Future work</vt:lpstr>
      <vt:lpstr>Thank you</vt:lpstr>
    </vt:vector>
  </TitlesOfParts>
  <Company/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Xuanjiao Zhu</dc:creator>
  <cp:lastModifiedBy>Xuanjiao Zhu</cp:lastModifiedBy>
  <cp:revision>68</cp:revision>
  <dcterms:created xsi:type="dcterms:W3CDTF">2018-10-24T08:04:17Z</dcterms:created>
  <dcterms:modified xsi:type="dcterms:W3CDTF">2018-12-11T13:29:20Z</dcterms:modified>
</cp:coreProperties>
</file>