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9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10668000" cy="8001000"/>
  <p:notesSz cx="69850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192" autoAdjust="0"/>
  </p:normalViewPr>
  <p:slideViewPr>
    <p:cSldViewPr>
      <p:cViewPr varScale="1">
        <p:scale>
          <a:sx n="65" d="100"/>
          <a:sy n="65" d="100"/>
        </p:scale>
        <p:origin x="143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114" y="-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07B17D7-FFBC-4EFC-B102-0A370916A9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25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Klicken Sie, um die Formate des Vorlagentextes zu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DA395E-AA0F-44A9-8631-9FA086EF7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5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4832352" y="781049"/>
            <a:ext cx="4859366" cy="150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 defTabSz="10668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GB" sz="1800" b="1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  <a:t>University of Duisburg-Essen</a:t>
            </a:r>
          </a:p>
          <a:p>
            <a:pPr algn="ctr" defTabSz="10668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GB" sz="1600" b="0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  <a:t>Networked Embedded Systems Group</a:t>
            </a:r>
          </a:p>
          <a:p>
            <a:pPr algn="ctr" defTabSz="10668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1400" b="0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  <a:t>Institute for</a:t>
            </a:r>
            <a:r>
              <a:rPr kumimoji="1" lang="en-US" sz="1400" b="0" baseline="0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  <a:t> Computer Science and</a:t>
            </a:r>
            <a:br>
              <a:rPr kumimoji="1" lang="en-US" sz="1400" b="0" baseline="0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</a:br>
            <a:r>
              <a:rPr kumimoji="1" lang="en-US" sz="1400" b="0" baseline="0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  <a:t>Business Information Systems (ICB)</a:t>
            </a:r>
            <a:endParaRPr kumimoji="1" lang="en-US" sz="1400" b="0" dirty="0">
              <a:solidFill>
                <a:srgbClr val="2C4090"/>
              </a:solidFill>
              <a:latin typeface="+mj-lt"/>
              <a:ea typeface="+mj-ea"/>
              <a:cs typeface="+mj-cs"/>
            </a:endParaRPr>
          </a:p>
          <a:p>
            <a:pPr algn="ctr" defTabSz="10668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de-DE" sz="1400" b="0" kern="1200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  <a:t>Schützenbahn 70</a:t>
            </a:r>
            <a:endParaRPr kumimoji="1" lang="en-GB" sz="1400" b="0" kern="1200" dirty="0">
              <a:solidFill>
                <a:srgbClr val="2C4090"/>
              </a:solidFill>
              <a:latin typeface="+mj-lt"/>
              <a:ea typeface="+mj-ea"/>
              <a:cs typeface="+mj-cs"/>
            </a:endParaRPr>
          </a:p>
          <a:p>
            <a:pPr algn="ctr" defTabSz="10668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GB" sz="1400" b="0" kern="1200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  <a:t>D-45127 Essen, Germany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3124200"/>
            <a:ext cx="9067800" cy="1371600"/>
          </a:xfrm>
        </p:spPr>
        <p:txBody>
          <a:bodyPr lIns="91440" tIns="45720" rIns="91440" bIns="45720" anchor="b"/>
          <a:lstStyle>
            <a:lvl1pPr algn="ctr">
              <a:spcBef>
                <a:spcPct val="0"/>
              </a:spcBef>
              <a:defRPr>
                <a:solidFill>
                  <a:srgbClr val="2C409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572000"/>
            <a:ext cx="7543800" cy="1981200"/>
          </a:xfrm>
        </p:spPr>
        <p:txBody>
          <a:bodyPr lIns="91440" tIns="45720" rIns="91440" bIns="45720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Picture 29" descr="Picture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5" y="798971"/>
            <a:ext cx="2152650" cy="542925"/>
          </a:xfrm>
          <a:prstGeom prst="rect">
            <a:avLst/>
          </a:prstGeom>
          <a:noFill/>
        </p:spPr>
      </p:pic>
      <p:pic>
        <p:nvPicPr>
          <p:cNvPr id="12" name="Picture 11" descr="Logos-Duisburg-Note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9092" y="787809"/>
            <a:ext cx="1190560" cy="569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C68BBF-768B-45C8-88B0-D8A4AF115C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9050" y="304800"/>
            <a:ext cx="2343150" cy="63246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877050" cy="6324600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3EB4B0-BA6B-445E-868D-09C382F85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4196"/>
            <a:ext cx="9372600" cy="55446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2849F1-08E6-4862-8CE5-2165C6B807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3" y="5141913"/>
            <a:ext cx="9067800" cy="1589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63" y="3390900"/>
            <a:ext cx="9067800" cy="1751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48D5-F764-4527-850F-E96988BD0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4610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4610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CD145F-34F8-4B2E-AF57-6A3F084A93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675"/>
            <a:ext cx="9601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90700"/>
            <a:ext cx="4713288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36825"/>
            <a:ext cx="4713288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9725" y="1790700"/>
            <a:ext cx="4714875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9725" y="2536825"/>
            <a:ext cx="4714875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D61CFF-6100-496D-940C-8211619DA1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9A82D-84F0-47AE-90C4-90AB5B70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92614-80BF-4080-8D1B-8F82C1889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9088"/>
            <a:ext cx="350996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363" y="319088"/>
            <a:ext cx="5964237" cy="6827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74813"/>
            <a:ext cx="3509963" cy="547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A819C2-A279-40C7-BDA1-A787D24797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738" y="5600700"/>
            <a:ext cx="6400800" cy="661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0738" y="714375"/>
            <a:ext cx="6400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0738" y="6262688"/>
            <a:ext cx="6400800" cy="938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3A7ABA-87E3-4452-908D-BF325220DE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9372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6674" tIns="53337" rIns="106674" bIns="533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Hier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, um </a:t>
            </a:r>
            <a:r>
              <a:rPr lang="en-US" noProof="0" dirty="0" err="1"/>
              <a:t>Titelformat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9372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6674" tIns="53337" rIns="106674" bIns="533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Hier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, um Master-</a:t>
            </a:r>
            <a:r>
              <a:rPr lang="en-US" noProof="0" dirty="0" err="1"/>
              <a:t>Textformat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r>
              <a:rPr lang="en-US" noProof="0" dirty="0"/>
              <a:t>.</a:t>
            </a:r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609600" y="6858000"/>
            <a:ext cx="9372600" cy="0"/>
          </a:xfrm>
          <a:prstGeom prst="line">
            <a:avLst/>
          </a:prstGeom>
          <a:noFill/>
          <a:ln w="12700">
            <a:solidFill>
              <a:srgbClr val="2C409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609600" y="1219200"/>
            <a:ext cx="9372600" cy="0"/>
          </a:xfrm>
          <a:prstGeom prst="line">
            <a:avLst/>
          </a:prstGeom>
          <a:noFill/>
          <a:ln w="12700">
            <a:solidFill>
              <a:srgbClr val="2C409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68" y="7110438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lang="en-US" sz="1400" b="1" kern="1200" noProof="0" smtClean="0">
                <a:solidFill>
                  <a:srgbClr val="2C409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66800" eaLnBrk="1" hangingPunct="1">
              <a:lnSpc>
                <a:spcPct val="110000"/>
              </a:lnSpc>
              <a:spcBef>
                <a:spcPct val="30000"/>
              </a:spcBef>
            </a:pPr>
            <a:fld id="{D18F6DEC-EF21-4CA8-9FD5-78F3943FD5C0}" type="slidenum">
              <a:rPr lang="de-DE" smtClean="0"/>
              <a:pPr defTabSz="1066800" eaLnBrk="1" hangingPunct="1">
                <a:lnSpc>
                  <a:spcPct val="110000"/>
                </a:lnSpc>
                <a:spcBef>
                  <a:spcPct val="30000"/>
                </a:spcBef>
              </a:pPr>
              <a:t>‹#›</a:t>
            </a:fld>
            <a:endParaRPr lang="de-DE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62826" y="7051283"/>
            <a:ext cx="2681363" cy="449679"/>
            <a:chOff x="6619884" y="6990262"/>
            <a:chExt cx="3395743" cy="569485"/>
          </a:xfrm>
        </p:grpSpPr>
        <p:pic>
          <p:nvPicPr>
            <p:cNvPr id="9" name="Picture 29" descr="Picture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862977" y="7001424"/>
              <a:ext cx="2152650" cy="542925"/>
            </a:xfrm>
            <a:prstGeom prst="rect">
              <a:avLst/>
            </a:prstGeom>
            <a:noFill/>
          </p:spPr>
        </p:pic>
        <p:pic>
          <p:nvPicPr>
            <p:cNvPr id="10" name="Picture 9" descr="Logos-Duisburg-Notext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6619884" y="6990262"/>
              <a:ext cx="1190560" cy="569485"/>
            </a:xfrm>
            <a:prstGeom prst="rect">
              <a:avLst/>
            </a:prstGeom>
          </p:spPr>
        </p:pic>
      </p:grpSp>
      <p:sp>
        <p:nvSpPr>
          <p:cNvPr id="11" name="Rectangle 29"/>
          <p:cNvSpPr txBox="1">
            <a:spLocks noChangeArrowheads="1"/>
          </p:cNvSpPr>
          <p:nvPr/>
        </p:nvSpPr>
        <p:spPr bwMode="auto">
          <a:xfrm>
            <a:off x="547654" y="7000896"/>
            <a:ext cx="300039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4291"/>
                </a:solidFill>
                <a:latin typeface="+mn-lt"/>
              </a:defRPr>
            </a:lvl1pPr>
          </a:lstStyle>
          <a:p>
            <a:pPr marL="0" marR="0" lvl="0" indent="0" algn="ctr" defTabSz="10668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noProof="0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  <a:t>Networked Embedded Systems</a:t>
            </a:r>
            <a:r>
              <a:rPr kumimoji="1" lang="en-US" sz="1200" b="1" baseline="0" noProof="0" dirty="0">
                <a:solidFill>
                  <a:srgbClr val="2C4090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sz="1200" b="1" kern="1200" noProof="0" dirty="0">
                <a:solidFill>
                  <a:srgbClr val="2C4090"/>
                </a:solidFill>
                <a:latin typeface="+mn-lt"/>
                <a:ea typeface="+mn-ea"/>
                <a:cs typeface="+mn-cs"/>
              </a:rPr>
              <a:t>Group</a:t>
            </a:r>
          </a:p>
          <a:p>
            <a:pPr marL="0" marR="0" lvl="0" indent="0" algn="ctr" defTabSz="10668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kern="1200" noProof="0" dirty="0">
                <a:solidFill>
                  <a:srgbClr val="2C4090"/>
                </a:solidFill>
                <a:latin typeface="+mn-lt"/>
                <a:ea typeface="+mn-ea"/>
                <a:cs typeface="+mn-cs"/>
              </a:rPr>
              <a:t>University of Duisburg-Essen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defRPr kumimoji="1" sz="3200" b="1">
          <a:solidFill>
            <a:srgbClr val="2C4090"/>
          </a:solidFill>
          <a:latin typeface="+mj-lt"/>
          <a:ea typeface="+mj-ea"/>
          <a:cs typeface="+mj-cs"/>
        </a:defRPr>
      </a:lvl1pPr>
      <a:lvl2pPr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defRPr kumimoji="1" sz="3200" b="1">
          <a:solidFill>
            <a:srgbClr val="004291"/>
          </a:solidFill>
          <a:latin typeface="Arial" charset="0"/>
        </a:defRPr>
      </a:lvl2pPr>
      <a:lvl3pPr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defRPr kumimoji="1" sz="3200" b="1">
          <a:solidFill>
            <a:srgbClr val="004291"/>
          </a:solidFill>
          <a:latin typeface="Arial" charset="0"/>
        </a:defRPr>
      </a:lvl3pPr>
      <a:lvl4pPr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defRPr kumimoji="1" sz="3200" b="1">
          <a:solidFill>
            <a:srgbClr val="004291"/>
          </a:solidFill>
          <a:latin typeface="Arial" charset="0"/>
        </a:defRPr>
      </a:lvl4pPr>
      <a:lvl5pPr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defRPr kumimoji="1" sz="3200" b="1">
          <a:solidFill>
            <a:srgbClr val="004291"/>
          </a:solidFill>
          <a:latin typeface="Arial" charset="0"/>
        </a:defRPr>
      </a:lvl5pPr>
      <a:lvl6pPr marL="45720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defRPr kumimoji="1" sz="3200" b="1">
          <a:solidFill>
            <a:srgbClr val="004291"/>
          </a:solidFill>
          <a:latin typeface="Arial" charset="0"/>
        </a:defRPr>
      </a:lvl6pPr>
      <a:lvl7pPr marL="91440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defRPr kumimoji="1" sz="3200" b="1">
          <a:solidFill>
            <a:srgbClr val="004291"/>
          </a:solidFill>
          <a:latin typeface="Arial" charset="0"/>
        </a:defRPr>
      </a:lvl7pPr>
      <a:lvl8pPr marL="137160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defRPr kumimoji="1" sz="3200" b="1">
          <a:solidFill>
            <a:srgbClr val="004291"/>
          </a:solidFill>
          <a:latin typeface="Arial" charset="0"/>
        </a:defRPr>
      </a:lvl8pPr>
      <a:lvl9pPr marL="182880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defRPr kumimoji="1" sz="3200" b="1">
          <a:solidFill>
            <a:srgbClr val="004291"/>
          </a:solidFill>
          <a:latin typeface="Arial" charset="0"/>
        </a:defRPr>
      </a:lvl9pPr>
    </p:titleStyle>
    <p:bodyStyle>
      <a:lvl1pPr marL="287338" indent="-287338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2C4090"/>
        </a:buClr>
        <a:buSzPct val="12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71463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2C4090"/>
        </a:buClr>
        <a:buSzPct val="120000"/>
        <a:buFont typeface="Tahoma" pitchFamily="34" charset="0"/>
        <a:buChar char="◦"/>
        <a:defRPr kumimoji="1" sz="2200">
          <a:solidFill>
            <a:schemeClr val="tx1"/>
          </a:solidFill>
          <a:latin typeface="+mn-lt"/>
        </a:defRPr>
      </a:lvl2pPr>
      <a:lvl3pPr marL="1136650" indent="-19685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2C4090"/>
        </a:buClr>
        <a:buSzPct val="120000"/>
        <a:buFont typeface="Tahoma" pitchFamily="34" charset="0"/>
        <a:buChar char="▪"/>
        <a:defRPr kumimoji="1" sz="2000">
          <a:solidFill>
            <a:schemeClr val="tx1"/>
          </a:solidFill>
          <a:latin typeface="+mn-lt"/>
        </a:defRPr>
      </a:lvl3pPr>
      <a:lvl4pPr marL="1524000" indent="-19685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2C4090"/>
        </a:buClr>
        <a:buSzPct val="130000"/>
        <a:buFont typeface="Tahoma" pitchFamily="34" charset="0"/>
        <a:buChar char="▫"/>
        <a:defRPr kumimoji="1">
          <a:solidFill>
            <a:schemeClr val="tx1"/>
          </a:solidFill>
          <a:latin typeface="+mn-lt"/>
        </a:defRPr>
      </a:lvl4pPr>
      <a:lvl5pPr marL="1905000" indent="-19050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2C4090"/>
        </a:buClr>
        <a:buFont typeface="Courier New" pitchFamily="49" charset="0"/>
        <a:buChar char="–"/>
        <a:defRPr kumimoji="1">
          <a:solidFill>
            <a:schemeClr val="tx1"/>
          </a:solidFill>
          <a:latin typeface="+mn-lt"/>
        </a:defRPr>
      </a:lvl5pPr>
      <a:lvl6pPr marL="2362200" indent="-19050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Courier New" pitchFamily="49" charset="0"/>
        <a:buChar char="–"/>
        <a:defRPr kumimoji="1">
          <a:solidFill>
            <a:schemeClr val="tx1"/>
          </a:solidFill>
          <a:latin typeface="+mn-lt"/>
        </a:defRPr>
      </a:lvl6pPr>
      <a:lvl7pPr marL="2819400" indent="-19050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Courier New" pitchFamily="49" charset="0"/>
        <a:buChar char="–"/>
        <a:defRPr kumimoji="1">
          <a:solidFill>
            <a:schemeClr val="tx1"/>
          </a:solidFill>
          <a:latin typeface="+mn-lt"/>
        </a:defRPr>
      </a:lvl7pPr>
      <a:lvl8pPr marL="3276600" indent="-19050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Courier New" pitchFamily="49" charset="0"/>
        <a:buChar char="–"/>
        <a:defRPr kumimoji="1">
          <a:solidFill>
            <a:schemeClr val="tx1"/>
          </a:solidFill>
          <a:latin typeface="+mn-lt"/>
        </a:defRPr>
      </a:lvl8pPr>
      <a:lvl9pPr marL="3733800" indent="-190500" algn="l" defTabSz="1066800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tx2"/>
        </a:buClr>
        <a:buFont typeface="Courier New" pitchFamily="49" charset="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Technologies for Indoor Localization</a:t>
            </a:r>
            <a:br>
              <a:rPr lang="en-US" dirty="0"/>
            </a:br>
            <a:r>
              <a:rPr lang="en-US" sz="1800" i="1" dirty="0" err="1"/>
              <a:t>Xuanjiao</a:t>
            </a:r>
            <a:r>
              <a:rPr lang="en-US" sz="1800" i="1" dirty="0"/>
              <a:t> Zhu</a:t>
            </a:r>
            <a:r>
              <a:rPr lang="en-US" sz="1800" dirty="0"/>
              <a:t>, Marcus Handte, Rasit Eskicioglu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Comparison ANT and BLE protocols when used for indoor localization</a:t>
            </a:r>
          </a:p>
          <a:p>
            <a:r>
              <a:rPr lang="en-US" dirty="0"/>
              <a:t>Method: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Measure and analyze RSSI</a:t>
            </a:r>
          </a:p>
          <a:p>
            <a:r>
              <a:rPr lang="en-US" dirty="0"/>
              <a:t>Device: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Dynastream</a:t>
            </a:r>
            <a:r>
              <a:rPr lang="en-US" dirty="0"/>
              <a:t> D52QM6 SoC modules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Based on nRF52832 (ARM Cortex M4 Microcontroller) from Nordic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Support for BLE and ANT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Result: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Localization can clearly outperform BLE, when using fingerprinting as the underlying localization principle.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EAB5B-EF80-4E85-A287-7B3D3303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76" y="2776364"/>
            <a:ext cx="2286198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20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Essen">
  <a:themeElements>
    <a:clrScheme name="">
      <a:dk1>
        <a:srgbClr val="000000"/>
      </a:dk1>
      <a:lt1>
        <a:srgbClr val="FFFFFF"/>
      </a:lt1>
      <a:dk2>
        <a:srgbClr val="0066CC"/>
      </a:dk2>
      <a:lt2>
        <a:srgbClr val="868686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0066CC"/>
      </a:hlink>
      <a:folHlink>
        <a:srgbClr val="1CB63D"/>
      </a:folHlink>
    </a:clrScheme>
    <a:fontScheme name="snpc-layout-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npc-layout-ligh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BEC94935-9881-4C34-B468-8C15A42D1CAA}" vid="{B507CC99-2F87-4DBB-B870-09D0CE5E937E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Presentation-Essen</Template>
  <TotalTime>13</TotalTime>
  <Words>62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Courier New</vt:lpstr>
      <vt:lpstr>Tahoma</vt:lpstr>
      <vt:lpstr>Times New Roman</vt:lpstr>
      <vt:lpstr>Wingdings</vt:lpstr>
      <vt:lpstr>Presentation-Essen</vt:lpstr>
      <vt:lpstr>RF Technologies for Indoor Localization Xuanjiao Zhu, Marcus Handte, Rasit Eskicioglu</vt:lpstr>
    </vt:vector>
  </TitlesOfParts>
  <Company>Universität Duisburg-Essen - 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Technologies for Indoor Localization Xuanjiao Zhu, Marcus Handte, Rasit Eskicioglu</dc:title>
  <dc:creator>Rasit Eskicioglu</dc:creator>
  <cp:lastModifiedBy>Rasit Eskicioglu</cp:lastModifiedBy>
  <cp:revision>3</cp:revision>
  <dcterms:created xsi:type="dcterms:W3CDTF">2018-10-24T15:12:07Z</dcterms:created>
  <dcterms:modified xsi:type="dcterms:W3CDTF">2018-10-24T15:27:32Z</dcterms:modified>
</cp:coreProperties>
</file>