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9" r:id="rId2"/>
    <p:sldId id="381" r:id="rId3"/>
    <p:sldId id="432" r:id="rId4"/>
    <p:sldId id="430" r:id="rId5"/>
    <p:sldId id="431" r:id="rId6"/>
    <p:sldId id="435" r:id="rId7"/>
    <p:sldId id="433" r:id="rId8"/>
    <p:sldId id="434" r:id="rId9"/>
    <p:sldId id="439" r:id="rId10"/>
    <p:sldId id="438" r:id="rId11"/>
    <p:sldId id="437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INSTRUCTIONS" id="{210222C3-FA11-C44C-AC44-024949E15F89}">
          <p14:sldIdLst/>
        </p14:section>
        <p14:section name="Walk-In/Walk-Out Branded Slides" id="{94BD1465-D7AC-3A4A-9F89-916219C36A63}">
          <p14:sldIdLst>
            <p14:sldId id="429"/>
          </p14:sldIdLst>
        </p14:section>
        <p14:section name="Title Slides" id="{F04DB47C-5B9C-D947-B4DB-7EBDC805F4B8}">
          <p14:sldIdLst>
            <p14:sldId id="381"/>
            <p14:sldId id="432"/>
            <p14:sldId id="430"/>
            <p14:sldId id="431"/>
            <p14:sldId id="435"/>
            <p14:sldId id="433"/>
            <p14:sldId id="434"/>
            <p14:sldId id="439"/>
            <p14:sldId id="438"/>
            <p14:sldId id="437"/>
          </p14:sldIdLst>
        </p14:section>
        <p14:section name="Section Title/Divider Slides" id="{B15141B9-5650-F747-BA30-AFFDF4EE3D9F}">
          <p14:sldIdLst/>
        </p14:section>
        <p14:section name="Content Slides - Text" id="{ADA4127E-7937-E74F-8931-BF55E9544288}">
          <p14:sldIdLst/>
        </p14:section>
        <p14:section name="Content Slides - Just Photos" id="{1CC55B80-F57A-9D4C-B727-9419586189CC}">
          <p14:sldIdLst/>
        </p14:section>
        <p14:section name="Content Slides - Charts and Graphs" id="{B15D0127-4587-4A47-8EB6-C8E0562E745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1F41"/>
    <a:srgbClr val="E87822"/>
    <a:srgbClr val="FFFFFF"/>
    <a:srgbClr val="DBDBDB"/>
    <a:srgbClr val="EDEDED"/>
    <a:srgbClr val="6C1035"/>
    <a:srgbClr val="E8E8E8"/>
    <a:srgbClr val="74777A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9B1F8-7A2F-F068-1589-837C7CE14FE7}" v="630" dt="2024-08-25T12:21:17.823"/>
    <p1510:client id="{AE3644B0-DF42-D4DE-0BEB-0662E4703673}" v="294" dt="2024-08-25T06:03:59.720"/>
    <p1510:client id="{B297446E-5D1B-2DC0-924C-D3260B4D036A}" v="2687" dt="2024-08-25T11:53:00.038"/>
    <p1510:client id="{CC349A2E-470D-5099-A620-EE3B0E7BA7F9}" v="339" dt="2024-08-25T09:43:23.1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CACC"/>
          </a:solidFill>
        </a:fill>
      </a:tcStyle>
    </a:wholeTbl>
    <a:band2H>
      <a:tcTxStyle/>
      <a:tcStyle>
        <a:tcBdr/>
        <a:fill>
          <a:solidFill>
            <a:srgbClr val="EAE6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6E7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CACC"/>
          </a:solidFill>
        </a:fill>
      </a:tcStyle>
    </a:wholeTbl>
    <a:band2H>
      <a:tcTxStyle/>
      <a:tcStyle>
        <a:tcBdr/>
        <a:fill>
          <a:solidFill>
            <a:srgbClr val="EAE6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5">
              <a:hueOff val="-15428571"/>
              <a:satOff val="-30434"/>
              <a:lumOff val="9019"/>
            </a:schemeClr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ACD0-DDB6-5F42-9D73-687896C9AF6A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C75F-3AC2-F744-8CDC-98F5FE62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7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backgrou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/>
          <p:nvPr userDrawn="1"/>
        </p:nvSpPr>
        <p:spPr>
          <a:xfrm>
            <a:off x="7470650" y="6357147"/>
            <a:ext cx="187037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"/>
                <a:ea typeface="Acherus Grotesque"/>
                <a:cs typeface="Acherus Grotesque"/>
                <a:sym typeface="Acherus Grotesque"/>
              </a:defRPr>
            </a:pPr>
            <a:endParaRPr sz="900">
              <a:solidFill>
                <a:schemeClr val="accent1"/>
              </a:solidFill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A12731E5-BD52-1A4A-9D53-2BBDAEC1061C}"/>
              </a:ext>
            </a:extLst>
          </p:cNvPr>
          <p:cNvSpPr/>
          <p:nvPr userDrawn="1"/>
        </p:nvSpPr>
        <p:spPr>
          <a:xfrm>
            <a:off x="6450425" y="3608246"/>
            <a:ext cx="1852233" cy="1852233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 sz="1350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3DD0427D-C7BA-5942-AA01-7B3C2E7EDB8B}"/>
              </a:ext>
            </a:extLst>
          </p:cNvPr>
          <p:cNvSpPr/>
          <p:nvPr userDrawn="1"/>
        </p:nvSpPr>
        <p:spPr>
          <a:xfrm>
            <a:off x="531726" y="1475989"/>
            <a:ext cx="1852233" cy="1852233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 sz="135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B529CB6-940A-184C-B0A7-C0B21F4899FB}"/>
              </a:ext>
            </a:extLst>
          </p:cNvPr>
          <p:cNvSpPr>
            <a:spLocks noGrp="1" noChangeAspect="1"/>
          </p:cNvSpPr>
          <p:nvPr>
            <p:ph type="pic" sz="quarter" idx="4294967295"/>
          </p:nvPr>
        </p:nvSpPr>
        <p:spPr>
          <a:xfrm>
            <a:off x="598306" y="1542569"/>
            <a:ext cx="1719072" cy="1719072"/>
          </a:xfrm>
          <a:prstGeom prst="ellipse">
            <a:avLst/>
          </a:prstGeom>
        </p:spPr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A243C4C-0868-674D-B156-6A5559A59676}"/>
              </a:ext>
            </a:extLst>
          </p:cNvPr>
          <p:cNvSpPr>
            <a:spLocks noGrp="1" noChangeAspect="1"/>
          </p:cNvSpPr>
          <p:nvPr>
            <p:ph type="pic" sz="quarter" idx="4294967295"/>
          </p:nvPr>
        </p:nvSpPr>
        <p:spPr>
          <a:xfrm>
            <a:off x="6517005" y="3674826"/>
            <a:ext cx="1719072" cy="171907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0854297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ackground alt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pic>
        <p:nvPicPr>
          <p:cNvPr id="3" name="VT-grid-02.png" descr="VT-grid-02.png">
            <a:extLst>
              <a:ext uri="{FF2B5EF4-FFF2-40B4-BE49-F238E27FC236}">
                <a16:creationId xmlns:a16="http://schemas.microsoft.com/office/drawing/2014/main" id="{04173169-BE36-994B-9AE2-DFE098B8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8705" y="6174022"/>
            <a:ext cx="7950605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80661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7279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84493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graphic empty backgrou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EAA94F98-BDB5-8745-8AB5-CC0D6B909B03}"/>
              </a:ext>
            </a:extLst>
          </p:cNvPr>
          <p:cNvSpPr/>
          <p:nvPr userDrawn="1"/>
        </p:nvSpPr>
        <p:spPr>
          <a:xfrm>
            <a:off x="0" y="0"/>
            <a:ext cx="37719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 sz="135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background" userDrawn="1">
  <p:cSld name="white corner logo, maroon corner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706" y="-643262"/>
            <a:ext cx="9167411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35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28650" y="2620452"/>
            <a:ext cx="7886700" cy="1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Arial"/>
              <a:buNone/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0544" y="-6099"/>
            <a:ext cx="2205161" cy="87589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350" b="0" i="0" u="none" strike="noStrike" cap="none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21627" y="257771"/>
            <a:ext cx="1539752" cy="3877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8F44-B635-4FCB-8D18-224854E87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329" y="4491038"/>
            <a:ext cx="4245769" cy="544512"/>
          </a:xfrm>
        </p:spPr>
        <p:txBody>
          <a:bodyPr/>
          <a:lstStyle>
            <a:lvl1pPr marL="381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8248-0E75-42A8-A19A-2B4C7ECE9F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20329" y="5208588"/>
            <a:ext cx="4245769" cy="544512"/>
          </a:xfrm>
        </p:spPr>
        <p:txBody>
          <a:bodyPr/>
          <a:lstStyle>
            <a:lvl1pPr marL="381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hoto backgrou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96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w/ 4 pho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6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742950" y="1718733"/>
            <a:ext cx="693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7246" y="1552615"/>
            <a:ext cx="2501459" cy="222412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321954" y="1757600"/>
            <a:ext cx="1688377" cy="149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35024" y="3932118"/>
            <a:ext cx="2773681" cy="1467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321954" y="3413484"/>
            <a:ext cx="1961899" cy="17335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pic>
        <p:nvPicPr>
          <p:cNvPr id="14" name="pasted-image.pdf" descr="pasted-image.pdf">
            <a:extLst>
              <a:ext uri="{FF2B5EF4-FFF2-40B4-BE49-F238E27FC236}">
                <a16:creationId xmlns:a16="http://schemas.microsoft.com/office/drawing/2014/main" id="{8117D4C5-821B-2E48-A1A4-80929E3731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99" y="1326668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 descr="pasted-image.pdf">
            <a:extLst>
              <a:ext uri="{FF2B5EF4-FFF2-40B4-BE49-F238E27FC236}">
                <a16:creationId xmlns:a16="http://schemas.microsoft.com/office/drawing/2014/main" id="{5F9A7A8C-D13F-DA49-A2C4-E94036486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5284128" y="5146989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01971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w/ 4 photos alt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6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742950" y="1718733"/>
            <a:ext cx="693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7246" y="1552615"/>
            <a:ext cx="2501459" cy="222412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321954" y="1757600"/>
            <a:ext cx="1688377" cy="149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35024" y="3932118"/>
            <a:ext cx="2773681" cy="1467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3321954" y="3413484"/>
            <a:ext cx="1961899" cy="17335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photo or click icon to add picture</a:t>
            </a:r>
          </a:p>
        </p:txBody>
      </p:sp>
      <p:sp>
        <p:nvSpPr>
          <p:cNvPr id="11" name="Straight Connector 57">
            <a:extLst>
              <a:ext uri="{FF2B5EF4-FFF2-40B4-BE49-F238E27FC236}">
                <a16:creationId xmlns:a16="http://schemas.microsoft.com/office/drawing/2014/main" id="{419E8387-DE66-4B4B-B62A-5C82B3D8603C}"/>
              </a:ext>
            </a:extLst>
          </p:cNvPr>
          <p:cNvSpPr/>
          <p:nvPr userDrawn="1"/>
        </p:nvSpPr>
        <p:spPr>
          <a:xfrm>
            <a:off x="2054180" y="454677"/>
            <a:ext cx="8992386" cy="1"/>
          </a:xfrm>
          <a:prstGeom prst="line">
            <a:avLst/>
          </a:prstGeom>
          <a:ln>
            <a:solidFill>
              <a:schemeClr val="bg2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12" name="VT-grid-02.png" descr="VT-grid-02.png">
            <a:extLst>
              <a:ext uri="{FF2B5EF4-FFF2-40B4-BE49-F238E27FC236}">
                <a16:creationId xmlns:a16="http://schemas.microsoft.com/office/drawing/2014/main" id="{539626D6-3F56-624E-B274-EBF833237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8705" y="6174022"/>
            <a:ext cx="795060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 descr="pasted-image.pdf">
            <a:extLst>
              <a:ext uri="{FF2B5EF4-FFF2-40B4-BE49-F238E27FC236}">
                <a16:creationId xmlns:a16="http://schemas.microsoft.com/office/drawing/2014/main" id="{27DF4FBB-E521-D042-8E3B-9D410A86E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299" y="1326668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 descr="pasted-image.pdf">
            <a:extLst>
              <a:ext uri="{FF2B5EF4-FFF2-40B4-BE49-F238E27FC236}">
                <a16:creationId xmlns:a16="http://schemas.microsoft.com/office/drawing/2014/main" id="{9FC52FAF-8EDC-CE43-A279-EA10507637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284128" y="5146989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29280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text + 1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3720" y="1373267"/>
            <a:ext cx="4414539" cy="3930253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pic>
        <p:nvPicPr>
          <p:cNvPr id="6" name="pasted-image.pdf" descr="pasted-image.pdf">
            <a:extLst>
              <a:ext uri="{FF2B5EF4-FFF2-40B4-BE49-F238E27FC236}">
                <a16:creationId xmlns:a16="http://schemas.microsoft.com/office/drawing/2014/main" id="{8B50940D-DB13-7440-A56C-380786D6D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773" y="1147320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df" descr="pasted-image.pdf">
            <a:extLst>
              <a:ext uri="{FF2B5EF4-FFF2-40B4-BE49-F238E27FC236}">
                <a16:creationId xmlns:a16="http://schemas.microsoft.com/office/drawing/2014/main" id="{3D43A036-EA63-594C-811B-0A4D40350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5128259" y="5303520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936122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 text + 1 picture alt foo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3720" y="1373267"/>
            <a:ext cx="4414539" cy="3930253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pic>
        <p:nvPicPr>
          <p:cNvPr id="7" name="VT-grid-02.png" descr="VT-grid-02.png">
            <a:extLst>
              <a:ext uri="{FF2B5EF4-FFF2-40B4-BE49-F238E27FC236}">
                <a16:creationId xmlns:a16="http://schemas.microsoft.com/office/drawing/2014/main" id="{71263E00-C9C0-0F41-937F-9C61A9923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8705" y="6174022"/>
            <a:ext cx="795060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traight Connector 57">
            <a:extLst>
              <a:ext uri="{FF2B5EF4-FFF2-40B4-BE49-F238E27FC236}">
                <a16:creationId xmlns:a16="http://schemas.microsoft.com/office/drawing/2014/main" id="{C2DD5C99-46BF-FF4E-AD01-0BEF5D2FDB3D}"/>
              </a:ext>
            </a:extLst>
          </p:cNvPr>
          <p:cNvSpPr/>
          <p:nvPr userDrawn="1"/>
        </p:nvSpPr>
        <p:spPr>
          <a:xfrm>
            <a:off x="2054180" y="454677"/>
            <a:ext cx="8992386" cy="1"/>
          </a:xfrm>
          <a:prstGeom prst="line">
            <a:avLst/>
          </a:prstGeom>
          <a:ln>
            <a:solidFill>
              <a:schemeClr val="bg2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" name="pasted-image.pdf" descr="pasted-image.pdf">
            <a:extLst>
              <a:ext uri="{FF2B5EF4-FFF2-40B4-BE49-F238E27FC236}">
                <a16:creationId xmlns:a16="http://schemas.microsoft.com/office/drawing/2014/main" id="{B752EE38-C3A2-2546-84E0-1F22D5C42F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773" y="1147320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 descr="pasted-image.pdf">
            <a:extLst>
              <a:ext uri="{FF2B5EF4-FFF2-40B4-BE49-F238E27FC236}">
                <a16:creationId xmlns:a16="http://schemas.microsoft.com/office/drawing/2014/main" id="{4C9DCF6B-2C30-CB4E-A381-8CD03AB303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128259" y="5303520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7165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6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742950" y="1718733"/>
            <a:ext cx="693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6E81D59-C646-7449-9F9A-CE2A982FA5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760" y="689015"/>
            <a:ext cx="8126784" cy="5486105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19" name="Straight Connector 57">
            <a:extLst>
              <a:ext uri="{FF2B5EF4-FFF2-40B4-BE49-F238E27FC236}">
                <a16:creationId xmlns:a16="http://schemas.microsoft.com/office/drawing/2014/main" id="{18FA56FC-DF04-F54B-BAC9-D40AA10219F8}"/>
              </a:ext>
            </a:extLst>
          </p:cNvPr>
          <p:cNvSpPr/>
          <p:nvPr userDrawn="1"/>
        </p:nvSpPr>
        <p:spPr>
          <a:xfrm>
            <a:off x="2054180" y="454677"/>
            <a:ext cx="8992386" cy="1"/>
          </a:xfrm>
          <a:prstGeom prst="line">
            <a:avLst/>
          </a:prstGeom>
          <a:ln>
            <a:solidFill>
              <a:schemeClr val="bg2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9" name="pasted-image.pdf" descr="pasted-image.pdf">
            <a:extLst>
              <a:ext uri="{FF2B5EF4-FFF2-40B4-BE49-F238E27FC236}">
                <a16:creationId xmlns:a16="http://schemas.microsoft.com/office/drawing/2014/main" id="{4AF4F311-4DAC-174C-867F-39F507988F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813" y="463068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 descr="pasted-image.pdf">
            <a:extLst>
              <a:ext uri="{FF2B5EF4-FFF2-40B4-BE49-F238E27FC236}">
                <a16:creationId xmlns:a16="http://schemas.microsoft.com/office/drawing/2014/main" id="{331F298F-2F0E-314D-A68A-C35CDB4049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643544" y="6175120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27645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oll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6" name="Picture Placeholder 5"/>
          <p:cNvSpPr>
            <a:spLocks noGrp="1"/>
          </p:cNvSpPr>
          <p:nvPr userDrawn="1"/>
        </p:nvSpPr>
        <p:spPr>
          <a:xfrm>
            <a:off x="-11706" y="-643262"/>
            <a:ext cx="9167411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>
            <a:normAutofit/>
          </a:bodyPr>
          <a:lstStyle/>
          <a:p>
            <a:endParaRPr 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742950" y="1718733"/>
            <a:ext cx="693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6E81D59-C646-7449-9F9A-CE2A982FA5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760" y="689015"/>
            <a:ext cx="2418061" cy="5486105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19" name="Straight Connector 57">
            <a:extLst>
              <a:ext uri="{FF2B5EF4-FFF2-40B4-BE49-F238E27FC236}">
                <a16:creationId xmlns:a16="http://schemas.microsoft.com/office/drawing/2014/main" id="{18FA56FC-DF04-F54B-BAC9-D40AA10219F8}"/>
              </a:ext>
            </a:extLst>
          </p:cNvPr>
          <p:cNvSpPr/>
          <p:nvPr userDrawn="1"/>
        </p:nvSpPr>
        <p:spPr>
          <a:xfrm>
            <a:off x="2054180" y="454677"/>
            <a:ext cx="8992386" cy="1"/>
          </a:xfrm>
          <a:prstGeom prst="line">
            <a:avLst/>
          </a:prstGeom>
          <a:ln>
            <a:solidFill>
              <a:schemeClr val="bg2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DA1D3B-17F6-9E4B-8316-E23BD203FE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5483" y="2816614"/>
            <a:ext cx="2418061" cy="33554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610C5-92B3-BC4F-9CA1-DE4AEFE971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5483" y="689457"/>
            <a:ext cx="2418061" cy="189237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CC2FA0C-3336-BE45-A6A7-C9C319078F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108680" y="692670"/>
            <a:ext cx="2942496" cy="334144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11EDC93-FB4D-8A40-B79D-642286325BB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08680" y="4321846"/>
            <a:ext cx="2942496" cy="1850206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/>
              <a:t>Drag photo or click icon to add picture</a:t>
            </a:r>
          </a:p>
          <a:p>
            <a:endParaRPr lang="en-US"/>
          </a:p>
        </p:txBody>
      </p:sp>
      <p:pic>
        <p:nvPicPr>
          <p:cNvPr id="13" name="pasted-image.pdf" descr="pasted-image.pdf">
            <a:extLst>
              <a:ext uri="{FF2B5EF4-FFF2-40B4-BE49-F238E27FC236}">
                <a16:creationId xmlns:a16="http://schemas.microsoft.com/office/drawing/2014/main" id="{3E17DDC9-940C-DD46-B4DB-9E63ED9CC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813" y="463068"/>
            <a:ext cx="225947" cy="225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 descr="pasted-image.pdf">
            <a:extLst>
              <a:ext uri="{FF2B5EF4-FFF2-40B4-BE49-F238E27FC236}">
                <a16:creationId xmlns:a16="http://schemas.microsoft.com/office/drawing/2014/main" id="{25C057FC-860B-9C4A-9F15-891D389A4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643544" y="6175120"/>
            <a:ext cx="225947" cy="225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69649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circle pictu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57">
            <a:extLst>
              <a:ext uri="{FF2B5EF4-FFF2-40B4-BE49-F238E27FC236}">
                <a16:creationId xmlns:a16="http://schemas.microsoft.com/office/drawing/2014/main" id="{1A9E0C80-6FB1-F54E-A680-4DDAC9A74543}"/>
              </a:ext>
            </a:extLst>
          </p:cNvPr>
          <p:cNvSpPr/>
          <p:nvPr userDrawn="1"/>
        </p:nvSpPr>
        <p:spPr>
          <a:xfrm>
            <a:off x="2054180" y="454677"/>
            <a:ext cx="8992386" cy="1"/>
          </a:xfrm>
          <a:prstGeom prst="line">
            <a:avLst/>
          </a:prstGeom>
          <a:ln>
            <a:solidFill>
              <a:schemeClr val="bg2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67057220-907A-4A45-BF7E-9AD53BA9423A}"/>
              </a:ext>
            </a:extLst>
          </p:cNvPr>
          <p:cNvSpPr>
            <a:spLocks noGrp="1" noChangeAspect="1"/>
          </p:cNvSpPr>
          <p:nvPr>
            <p:ph type="pic" sz="quarter" idx="4294967295"/>
          </p:nvPr>
        </p:nvSpPr>
        <p:spPr>
          <a:xfrm>
            <a:off x="608609" y="1556339"/>
            <a:ext cx="1719072" cy="1719072"/>
          </a:xfrm>
          <a:prstGeom prst="ellipse">
            <a:avLst/>
          </a:prstGeom>
        </p:spPr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67C8D9E2-B69D-7048-A645-A149D0EA6482}"/>
              </a:ext>
            </a:extLst>
          </p:cNvPr>
          <p:cNvSpPr>
            <a:spLocks noGrp="1" noChangeAspect="1"/>
          </p:cNvSpPr>
          <p:nvPr>
            <p:ph type="pic" sz="quarter" idx="4294967295"/>
          </p:nvPr>
        </p:nvSpPr>
        <p:spPr>
          <a:xfrm>
            <a:off x="3299790" y="3220440"/>
            <a:ext cx="1719072" cy="1719072"/>
          </a:xfrm>
          <a:prstGeom prst="ellipse">
            <a:avLst/>
          </a:prstGeom>
        </p:spPr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08278E45-934E-0741-8C75-4E4CB404B359}"/>
              </a:ext>
            </a:extLst>
          </p:cNvPr>
          <p:cNvSpPr>
            <a:spLocks noGrp="1" noChangeAspect="1"/>
          </p:cNvSpPr>
          <p:nvPr>
            <p:ph type="pic" sz="quarter" idx="4294967295"/>
          </p:nvPr>
        </p:nvSpPr>
        <p:spPr>
          <a:xfrm>
            <a:off x="6313714" y="2079893"/>
            <a:ext cx="1719072" cy="1719072"/>
          </a:xfrm>
          <a:prstGeom prst="ellipse">
            <a:avLst/>
          </a:prstGeom>
        </p:spPr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0D63077F-0A01-724B-8DEE-B45AC06250F6}"/>
              </a:ext>
            </a:extLst>
          </p:cNvPr>
          <p:cNvSpPr/>
          <p:nvPr userDrawn="1"/>
        </p:nvSpPr>
        <p:spPr>
          <a:xfrm>
            <a:off x="542029" y="1489759"/>
            <a:ext cx="1852233" cy="1852233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 sz="135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B68EF4ED-FB24-C049-B3A2-F47C34AA766B}"/>
              </a:ext>
            </a:extLst>
          </p:cNvPr>
          <p:cNvSpPr/>
          <p:nvPr userDrawn="1"/>
        </p:nvSpPr>
        <p:spPr>
          <a:xfrm>
            <a:off x="2260026" y="2939429"/>
            <a:ext cx="1069507" cy="7520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34289" rIns="34289"/>
          <a:lstStyle/>
          <a:p>
            <a:endParaRPr sz="1350">
              <a:latin typeface="Acherus Grotesque Light" panose="02000505000000020004" pitchFamily="2" charset="77"/>
            </a:endParaRPr>
          </a:p>
        </p:txBody>
      </p:sp>
      <p:sp>
        <p:nvSpPr>
          <p:cNvPr id="19" name="Oval 26">
            <a:extLst>
              <a:ext uri="{FF2B5EF4-FFF2-40B4-BE49-F238E27FC236}">
                <a16:creationId xmlns:a16="http://schemas.microsoft.com/office/drawing/2014/main" id="{501A3315-B6A4-064A-9838-E6EEA880C476}"/>
              </a:ext>
            </a:extLst>
          </p:cNvPr>
          <p:cNvSpPr/>
          <p:nvPr userDrawn="1"/>
        </p:nvSpPr>
        <p:spPr>
          <a:xfrm>
            <a:off x="3228079" y="3153860"/>
            <a:ext cx="1852233" cy="1852233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 sz="135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E32D7EB3-617C-0F47-BF15-118401D99F46}"/>
              </a:ext>
            </a:extLst>
          </p:cNvPr>
          <p:cNvSpPr/>
          <p:nvPr userDrawn="1"/>
        </p:nvSpPr>
        <p:spPr>
          <a:xfrm flipV="1">
            <a:off x="5018862" y="3246011"/>
            <a:ext cx="1280567" cy="4533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34289" rIns="34289"/>
          <a:lstStyle/>
          <a:p>
            <a:endParaRPr sz="1350">
              <a:latin typeface="Acherus Grotesque Light" panose="02000505000000020004" pitchFamily="2" charset="77"/>
            </a:endParaRPr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DBBC52A8-0692-2E48-B8E3-73E6F7195315}"/>
              </a:ext>
            </a:extLst>
          </p:cNvPr>
          <p:cNvSpPr/>
          <p:nvPr userDrawn="1"/>
        </p:nvSpPr>
        <p:spPr>
          <a:xfrm>
            <a:off x="6237979" y="2014372"/>
            <a:ext cx="1852233" cy="1852234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513265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6" r:id="rId3"/>
    <p:sldLayoutId id="2147483677" r:id="rId4"/>
    <p:sldLayoutId id="2147483668" r:id="rId5"/>
    <p:sldLayoutId id="2147483678" r:id="rId6"/>
    <p:sldLayoutId id="2147483680" r:id="rId7"/>
    <p:sldLayoutId id="2147483681" r:id="rId8"/>
    <p:sldLayoutId id="2147483674" r:id="rId9"/>
    <p:sldLayoutId id="2147483676" r:id="rId10"/>
    <p:sldLayoutId id="2147483679" r:id="rId11"/>
    <p:sldLayoutId id="2147483673" r:id="rId12"/>
    <p:sldLayoutId id="2147483675" r:id="rId13"/>
    <p:sldLayoutId id="2147483652" r:id="rId14"/>
    <p:sldLayoutId id="2147483682" r:id="rId15"/>
  </p:sldLayoutIdLst>
  <p:transition spd="med"/>
  <p:hf hdr="0" ftr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bg2"/>
          </a:solidFill>
          <a:uFillTx/>
          <a:latin typeface="Acherus Grotesque"/>
          <a:ea typeface="Acherus Grotesque"/>
          <a:cs typeface="Acherus Grotesque"/>
          <a:sym typeface="Acherus Grotesque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0" i="0" u="none" strike="noStrike" cap="none" spc="150" baseline="0">
          <a:ln>
            <a:noFill/>
          </a:ln>
          <a:solidFill>
            <a:schemeClr val="accent1"/>
          </a:solidFill>
          <a:uFillTx/>
          <a:latin typeface="Acherus Grotesque"/>
          <a:ea typeface="Acherus Grotesque"/>
          <a:cs typeface="Acherus Grotesque"/>
          <a:sym typeface="Acherus Grotesque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307E4-AE01-8341-8CC4-7A3F43FEB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000250"/>
            <a:ext cx="5429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2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CE0347-821F-5CEB-7EA2-C93781E6ECDC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Optional</a:t>
            </a:r>
            <a:endParaRPr lang="zh-CN" sz="2400" dirty="0">
              <a:solidFill>
                <a:srgbClr val="861F4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73A204-762E-F88D-C00B-51C511D5A123}"/>
              </a:ext>
            </a:extLst>
          </p:cNvPr>
          <p:cNvSpPr txBox="1"/>
          <p:nvPr/>
        </p:nvSpPr>
        <p:spPr>
          <a:xfrm>
            <a:off x="217116" y="947974"/>
            <a:ext cx="36783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We have image box and img_dir:</a:t>
            </a:r>
            <a:endParaRPr lang="zh-CN"/>
          </a:p>
        </p:txBody>
      </p:sp>
      <p:pic>
        <p:nvPicPr>
          <p:cNvPr id="10" name="图片 9" descr="图形用户界面, 文本, 应用程序, 表格, Excel&#10;&#10;已自动生成说明">
            <a:extLst>
              <a:ext uri="{FF2B5EF4-FFF2-40B4-BE49-F238E27FC236}">
                <a16:creationId xmlns:a16="http://schemas.microsoft.com/office/drawing/2014/main" id="{D0347FF2-D3CE-BAF0-0940-E23B57AD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2" y="1411917"/>
            <a:ext cx="8086015" cy="15711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31BD01-26C1-907B-FE24-DDEEE3606611}"/>
              </a:ext>
            </a:extLst>
          </p:cNvPr>
          <p:cNvSpPr txBox="1"/>
          <p:nvPr/>
        </p:nvSpPr>
        <p:spPr>
          <a:xfrm>
            <a:off x="1152298" y="3092279"/>
            <a:ext cx="6172199" cy="36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/>
              <a:t>Encode image and label into embedding to find the match level.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114FB1-4460-0D43-C3E7-2DB54E6C4667}"/>
              </a:ext>
            </a:extLst>
          </p:cNvPr>
          <p:cNvSpPr txBox="1"/>
          <p:nvPr/>
        </p:nvSpPr>
        <p:spPr>
          <a:xfrm>
            <a:off x="217116" y="3640164"/>
            <a:ext cx="59832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2. Use Q code find pure data as meta dataset:</a:t>
            </a:r>
            <a:endParaRPr lang="zh-CN"/>
          </a:p>
        </p:txBody>
      </p:sp>
      <p:pic>
        <p:nvPicPr>
          <p:cNvPr id="14" name="图片 13" descr="Lathe - Wikipedia">
            <a:extLst>
              <a:ext uri="{FF2B5EF4-FFF2-40B4-BE49-F238E27FC236}">
                <a16:creationId xmlns:a16="http://schemas.microsoft.com/office/drawing/2014/main" id="{1CDF1C8D-BFFB-0293-5FE2-8B0B03AA1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53" y="4342261"/>
            <a:ext cx="2466738" cy="1895317"/>
          </a:xfrm>
          <a:prstGeom prst="rect">
            <a:avLst/>
          </a:prstGeom>
        </p:spPr>
      </p:pic>
      <p:pic>
        <p:nvPicPr>
          <p:cNvPr id="16" name="图片 15" descr="图示&#10;&#10;已自动生成说明">
            <a:extLst>
              <a:ext uri="{FF2B5EF4-FFF2-40B4-BE49-F238E27FC236}">
                <a16:creationId xmlns:a16="http://schemas.microsoft.com/office/drawing/2014/main" id="{AC06F132-CC24-4625-BA95-FB60FEE5F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18" y="4344385"/>
            <a:ext cx="2975579" cy="19092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34605A-2BFB-BFF5-96FC-B640334BAC6C}"/>
              </a:ext>
            </a:extLst>
          </p:cNvPr>
          <p:cNvSpPr txBox="1"/>
          <p:nvPr/>
        </p:nvSpPr>
        <p:spPr>
          <a:xfrm>
            <a:off x="821678" y="6256784"/>
            <a:ext cx="7135720" cy="36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/>
              <a:t>Compare two image in feature vectors to find out the match level of box</a:t>
            </a:r>
            <a:endParaRPr lang="zh-CN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49FEF7-4D83-4742-9D5F-6E563310BA6F}"/>
              </a:ext>
            </a:extLst>
          </p:cNvPr>
          <p:cNvSpPr txBox="1"/>
          <p:nvPr/>
        </p:nvSpPr>
        <p:spPr>
          <a:xfrm>
            <a:off x="2056090" y="4004999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From FactoryNet</a:t>
            </a:r>
            <a:endParaRPr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A8B494-8DE8-9AFE-084B-0918964BB1AF}"/>
              </a:ext>
            </a:extLst>
          </p:cNvPr>
          <p:cNvSpPr txBox="1"/>
          <p:nvPr/>
        </p:nvSpPr>
        <p:spPr>
          <a:xfrm>
            <a:off x="5456751" y="3976660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From Wiki</a:t>
            </a:r>
            <a:endParaRPr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88670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pic>
        <p:nvPicPr>
          <p:cNvPr id="2" name="图片 1" descr="Students on sidewalk near Torgersen Bridge">
            <a:extLst>
              <a:ext uri="{FF2B5EF4-FFF2-40B4-BE49-F238E27FC236}">
                <a16:creationId xmlns:a16="http://schemas.microsoft.com/office/drawing/2014/main" id="{CC1D042C-5BCA-32C9-D732-112889D7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5" y="1908365"/>
            <a:ext cx="8709472" cy="44109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DC78D8-9903-48DE-E1F1-CC07F35CB538}"/>
              </a:ext>
            </a:extLst>
          </p:cNvPr>
          <p:cNvSpPr txBox="1"/>
          <p:nvPr/>
        </p:nvSpPr>
        <p:spPr>
          <a:xfrm>
            <a:off x="1071665" y="1010369"/>
            <a:ext cx="770358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600" i="1" dirty="0">
                <a:solidFill>
                  <a:srgbClr val="861F41"/>
                </a:solidFill>
              </a:rPr>
              <a:t>That's All, Thank You For </a:t>
            </a:r>
            <a:r>
              <a:rPr lang="en-US" altLang="zh-CN" sz="4000" i="1" dirty="0">
                <a:solidFill>
                  <a:srgbClr val="861F41"/>
                </a:solidFill>
              </a:rPr>
              <a:t>Listening</a:t>
            </a:r>
            <a:r>
              <a:rPr lang="en-US" altLang="zh-CN" sz="3600" i="1" dirty="0">
                <a:solidFill>
                  <a:srgbClr val="861F41"/>
                </a:solidFill>
              </a:rPr>
              <a:t>!</a:t>
            </a:r>
            <a:endParaRPr lang="zh-CN" sz="3200" dirty="0">
              <a:solidFill>
                <a:srgbClr val="861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657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pic>
        <p:nvPicPr>
          <p:cNvPr id="11" name="pasted-image.pdf" descr="pasted-image.pdf">
            <a:extLst>
              <a:ext uri="{FF2B5EF4-FFF2-40B4-BE49-F238E27FC236}">
                <a16:creationId xmlns:a16="http://schemas.microsoft.com/office/drawing/2014/main" id="{2AD50EE1-BF20-CB4C-9E29-3A901B5E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7" y="1629956"/>
            <a:ext cx="172359" cy="17236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PRESENTATION TITLE GOES HERE">
            <a:extLst>
              <a:ext uri="{FF2B5EF4-FFF2-40B4-BE49-F238E27FC236}">
                <a16:creationId xmlns:a16="http://schemas.microsoft.com/office/drawing/2014/main" id="{84EBA150-4FF1-4B47-BBCC-0ADF4BDBC402}"/>
              </a:ext>
            </a:extLst>
          </p:cNvPr>
          <p:cNvSpPr/>
          <p:nvPr/>
        </p:nvSpPr>
        <p:spPr>
          <a:xfrm>
            <a:off x="649172" y="1799542"/>
            <a:ext cx="8251073" cy="1166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45720" rIns="34289" bIns="45720" anchor="b">
            <a:noAutofit/>
          </a:bodyPr>
          <a:lstStyle>
            <a:lvl1pPr defTabSz="758951">
              <a:lnSpc>
                <a:spcPct val="90000"/>
              </a:lnSpc>
              <a:defRPr sz="5312" spc="265">
                <a:solidFill>
                  <a:schemeClr val="accent5">
                    <a:hueOff val="-15428571"/>
                    <a:satOff val="-30434"/>
                    <a:lumOff val="9019"/>
                  </a:schemeClr>
                </a:solidFill>
                <a:latin typeface="AcherusGrotesqueLight"/>
                <a:ea typeface="AcherusGrotesqueLight"/>
                <a:cs typeface="AcherusGrotesqueLight"/>
                <a:sym typeface="AcherusGrotesqueLight"/>
              </a:defRPr>
            </a:lvl1pPr>
          </a:lstStyle>
          <a:p>
            <a:r>
              <a:rPr lang="en-US" sz="4050" b="1" spc="450">
                <a:solidFill>
                  <a:schemeClr val="tx1"/>
                </a:solidFill>
              </a:rPr>
              <a:t>PRESENTATION OF XLVT</a:t>
            </a:r>
          </a:p>
          <a:p>
            <a:r>
              <a:rPr lang="en-US" sz="4050" spc="450">
                <a:solidFill>
                  <a:schemeClr val="tx1"/>
                </a:solidFill>
              </a:rPr>
              <a:t>        -----</a:t>
            </a:r>
            <a:r>
              <a:rPr lang="en-US" sz="2400" spc="450">
                <a:solidFill>
                  <a:schemeClr val="tx1"/>
                </a:solidFill>
              </a:rPr>
              <a:t>Problem2(</a:t>
            </a:r>
            <a:r>
              <a:rPr lang="en-US" sz="2400" spc="450" err="1">
                <a:solidFill>
                  <a:schemeClr val="tx1"/>
                </a:solidFill>
              </a:rPr>
              <a:t>FactoryNet</a:t>
            </a:r>
            <a:r>
              <a:rPr lang="en-US" sz="2400" spc="450">
                <a:solidFill>
                  <a:schemeClr val="tx1"/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Professor Albert Einstein June 23, 2018">
            <a:extLst>
              <a:ext uri="{FF2B5EF4-FFF2-40B4-BE49-F238E27FC236}">
                <a16:creationId xmlns:a16="http://schemas.microsoft.com/office/drawing/2014/main" id="{2EE1A579-B9B0-5D4B-AD5B-D01841D39717}"/>
              </a:ext>
            </a:extLst>
          </p:cNvPr>
          <p:cNvSpPr/>
          <p:nvPr/>
        </p:nvSpPr>
        <p:spPr>
          <a:xfrm>
            <a:off x="3381260" y="3624255"/>
            <a:ext cx="24330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45720" rIns="34289" bIns="45720" anchor="t">
            <a:spAutoFit/>
          </a:bodyPr>
          <a:lstStyle/>
          <a:p>
            <a:pPr>
              <a:defRPr sz="2400">
                <a:solidFill>
                  <a:schemeClr val="accent2"/>
                </a:solidFill>
                <a:latin typeface="Gineso Cond Thin"/>
                <a:ea typeface="Gineso Cond Thin"/>
                <a:cs typeface="Gineso Cond Thin"/>
                <a:sym typeface="Gineso Cond Thin"/>
              </a:defRPr>
            </a:pPr>
            <a:r>
              <a:rPr lang="en-US" sz="2800" b="1" cap="all" spc="225">
                <a:solidFill>
                  <a:schemeClr val="accent2"/>
                </a:solidFill>
                <a:latin typeface="Acherus Grotesque Light"/>
                <a:ea typeface="Acherus Grotesque" charset="0"/>
                <a:cs typeface="Acherus Grotesque" charset="0"/>
              </a:rPr>
              <a:t>Xuan LIU</a:t>
            </a:r>
            <a:endParaRPr lang="en-US" sz="2800" b="1" cap="all" spc="225">
              <a:solidFill>
                <a:schemeClr val="accent2"/>
              </a:solidFill>
              <a:latin typeface="Acherus Grotesque Light" panose="02000505000000020004" pitchFamily="2" charset="77"/>
              <a:ea typeface="Acherus Grotesque" charset="0"/>
              <a:cs typeface="Acherus Grotesque" charset="0"/>
            </a:endParaRPr>
          </a:p>
        </p:txBody>
      </p:sp>
      <p:sp>
        <p:nvSpPr>
          <p:cNvPr id="14" name="Professor Albert Einstein June 23, 2018">
            <a:extLst>
              <a:ext uri="{FF2B5EF4-FFF2-40B4-BE49-F238E27FC236}">
                <a16:creationId xmlns:a16="http://schemas.microsoft.com/office/drawing/2014/main" id="{24B9C248-4145-284A-B8FB-7647F6E94F1B}"/>
              </a:ext>
            </a:extLst>
          </p:cNvPr>
          <p:cNvSpPr/>
          <p:nvPr/>
        </p:nvSpPr>
        <p:spPr>
          <a:xfrm>
            <a:off x="3253556" y="5052206"/>
            <a:ext cx="255611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45720" rIns="34289" bIns="45720" anchor="t">
            <a:spAutoFit/>
          </a:bodyPr>
          <a:lstStyle/>
          <a:p>
            <a:pPr>
              <a:defRPr sz="2400">
                <a:solidFill>
                  <a:schemeClr val="accent2"/>
                </a:solidFill>
                <a:latin typeface="Gineso Cond Thin"/>
                <a:ea typeface="Gineso Cond Thin"/>
                <a:cs typeface="Gineso Cond Thin"/>
                <a:sym typeface="Gineso Cond Thin"/>
              </a:defRPr>
            </a:pPr>
            <a:r>
              <a:rPr lang="en-US" sz="2000" b="1" cap="all" spc="225">
                <a:solidFill>
                  <a:schemeClr val="tx2"/>
                </a:solidFill>
                <a:ea typeface="+mj-lt"/>
                <a:cs typeface="+mj-lt"/>
              </a:rPr>
              <a:t>August 25</a:t>
            </a:r>
            <a:r>
              <a:rPr lang="en-US" sz="2000" b="1" cap="all" spc="225">
                <a:solidFill>
                  <a:schemeClr val="tx2"/>
                </a:solidFill>
                <a:latin typeface="Acherus Grotesque Light"/>
                <a:ea typeface="Acherus Grotesque" charset="0"/>
                <a:cs typeface="Acherus Grotesque" charset="0"/>
              </a:rPr>
              <a:t>, 2024</a:t>
            </a:r>
            <a:endParaRPr lang="en-US" sz="2000" b="1" cap="all" spc="225">
              <a:solidFill>
                <a:schemeClr val="tx2"/>
              </a:solidFill>
              <a:latin typeface="Acherus Grotesque Light" panose="02000505000000020004" pitchFamily="2" charset="77"/>
              <a:ea typeface="Acherus Grotesque" charset="0"/>
              <a:cs typeface="Acherus Grotesque" charset="0"/>
            </a:endParaRPr>
          </a:p>
        </p:txBody>
      </p:sp>
      <p:pic>
        <p:nvPicPr>
          <p:cNvPr id="15" name="VT-grid-02.png" descr="VT-grid-02.png">
            <a:extLst>
              <a:ext uri="{FF2B5EF4-FFF2-40B4-BE49-F238E27FC236}">
                <a16:creationId xmlns:a16="http://schemas.microsoft.com/office/drawing/2014/main" id="{B81B2503-4DFB-F349-8DD5-862CF55D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6422" y="5970680"/>
            <a:ext cx="10214673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rofessor Albert Einstein June 23, 2018">
            <a:extLst>
              <a:ext uri="{FF2B5EF4-FFF2-40B4-BE49-F238E27FC236}">
                <a16:creationId xmlns:a16="http://schemas.microsoft.com/office/drawing/2014/main" id="{421B71B3-71D0-8027-CE4D-2E0B59C8C512}"/>
              </a:ext>
            </a:extLst>
          </p:cNvPr>
          <p:cNvSpPr/>
          <p:nvPr/>
        </p:nvSpPr>
        <p:spPr>
          <a:xfrm>
            <a:off x="880697" y="4339053"/>
            <a:ext cx="825595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45720" rIns="34289" bIns="45720" anchor="t">
            <a:spAutoFit/>
          </a:bodyPr>
          <a:lstStyle/>
          <a:p>
            <a:pPr>
              <a:defRPr sz="2400">
                <a:solidFill>
                  <a:schemeClr val="accent2"/>
                </a:solidFill>
                <a:latin typeface="Gineso Cond Thin"/>
                <a:ea typeface="Gineso Cond Thin"/>
                <a:cs typeface="Gineso Cond Thin"/>
                <a:sym typeface="Gineso Cond Thin"/>
              </a:defRPr>
            </a:pPr>
            <a:r>
              <a:rPr lang="en-US" sz="2400" b="1" spc="225">
                <a:solidFill>
                  <a:schemeClr val="tx2"/>
                </a:solidFill>
                <a:latin typeface="Acherus Grotesque Light"/>
                <a:ea typeface="+mj-lt"/>
                <a:cs typeface="+mj-lt"/>
              </a:rPr>
              <a:t>Department of Industrial and Systems </a:t>
            </a:r>
            <a:r>
              <a:rPr lang="en-US" sz="2400" b="1" spc="225">
                <a:solidFill>
                  <a:schemeClr val="tx2"/>
                </a:solidFill>
                <a:latin typeface="Acherus Grotesque Light"/>
              </a:rPr>
              <a:t>Engineering</a:t>
            </a:r>
            <a:endParaRPr lang="zh-CN" altLang="en-US" sz="3200" b="1">
              <a:solidFill>
                <a:schemeClr val="tx2"/>
              </a:solidFill>
            </a:endParaRPr>
          </a:p>
          <a:p>
            <a:pPr>
              <a:defRPr sz="2400">
                <a:solidFill>
                  <a:schemeClr val="accent2"/>
                </a:solidFill>
                <a:latin typeface="Gineso Cond Thin"/>
                <a:ea typeface="Gineso Cond Thin"/>
                <a:cs typeface="Gineso Cond Thin"/>
                <a:sym typeface="Gineso Cond Thin"/>
              </a:defRPr>
            </a:pPr>
            <a:endParaRPr lang="en-US" sz="2400" b="1" cap="all" spc="225">
              <a:solidFill>
                <a:schemeClr val="tx2"/>
              </a:solidFill>
              <a:latin typeface="Acherus Grotesque Light" panose="02000505000000020004" pitchFamily="2" charset="77"/>
              <a:ea typeface="Acherus Grotesque" charset="0"/>
              <a:cs typeface="Acherus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684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CF1E3F-28A4-B86B-D00A-60E9BB695AFA}"/>
              </a:ext>
            </a:extLst>
          </p:cNvPr>
          <p:cNvSpPr txBox="1"/>
          <p:nvPr/>
        </p:nvSpPr>
        <p:spPr>
          <a:xfrm>
            <a:off x="372403" y="879241"/>
            <a:ext cx="802636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The topic areas of this problem are data sanitization, dataset design, and creation/use of AI/ML models.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09601E-5E54-EAC6-881D-024CF8F1DFAF}"/>
              </a:ext>
            </a:extLst>
          </p:cNvPr>
          <p:cNvSpPr txBox="1"/>
          <p:nvPr/>
        </p:nvSpPr>
        <p:spPr>
          <a:xfrm>
            <a:off x="4576403" y="1937969"/>
            <a:ext cx="4009491" cy="327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Design Requirement:</a:t>
            </a:r>
            <a:endParaRPr lang="zh-CN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>
                <a:ea typeface="+mj-lt"/>
                <a:cs typeface="+mj-lt"/>
              </a:rPr>
              <a:t>Organized labels that the model understands (labels are standardized)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dirty="0">
                <a:ea typeface="+mj-lt"/>
                <a:cs typeface="+mj-lt"/>
              </a:rPr>
              <a:t>I</a:t>
            </a:r>
            <a:r>
              <a:rPr lang="zh-CN">
                <a:ea typeface="+mj-lt"/>
                <a:cs typeface="+mj-lt"/>
              </a:rPr>
              <a:t>mage annotations and labels are well aligned (</a:t>
            </a:r>
            <a:r>
              <a:rPr lang="en-US" altLang="zh-CN">
                <a:ea typeface="+mj-lt"/>
                <a:cs typeface="+mj-lt"/>
              </a:rPr>
              <a:t>e.g. </a:t>
            </a:r>
            <a:r>
              <a:rPr lang="zh-CN">
                <a:ea typeface="+mj-lt"/>
                <a:cs typeface="+mj-lt"/>
              </a:rPr>
              <a:t>feature vectors are close)</a:t>
            </a:r>
            <a:endParaRPr lang="zh-CN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>
                <a:ea typeface="+mj-lt"/>
                <a:cs typeface="+mj-lt"/>
              </a:rPr>
              <a:t>Easy to extend with new AI tools (</a:t>
            </a:r>
            <a:r>
              <a:rPr lang="en-US" altLang="zh-CN">
                <a:ea typeface="+mj-lt"/>
                <a:cs typeface="+mj-lt"/>
              </a:rPr>
              <a:t>With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pre-trained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>
                <a:ea typeface="+mj-lt"/>
                <a:cs typeface="+mj-lt"/>
              </a:rPr>
              <a:t>parameters</a:t>
            </a:r>
            <a:r>
              <a:rPr lang="zh-CN">
                <a:ea typeface="+mj-lt"/>
                <a:cs typeface="+mj-lt"/>
              </a:rPr>
              <a:t>)</a:t>
            </a:r>
            <a:endParaRPr lang="zh-CN"/>
          </a:p>
          <a:p>
            <a:pPr marL="342900" indent="-342900">
              <a:buFontTx/>
              <a:buAutoNum type="arabicPeriod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7924CF-2B38-F787-51A1-AE90F7F4C481}"/>
              </a:ext>
            </a:extLst>
          </p:cNvPr>
          <p:cNvSpPr txBox="1"/>
          <p:nvPr/>
        </p:nvSpPr>
        <p:spPr>
          <a:xfrm>
            <a:off x="375962" y="1934598"/>
            <a:ext cx="3810629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E87822"/>
                </a:solidFill>
              </a:rPr>
              <a:t>Challenges：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E87822"/>
                </a:solidFill>
                <a:ea typeface="+mj-lt"/>
                <a:cs typeface="+mj-lt"/>
              </a:rPr>
              <a:t>Inconsistent labeling standards(</a:t>
            </a:r>
            <a:r>
              <a:rPr lang="en-US" altLang="zh-CN" dirty="0">
                <a:solidFill>
                  <a:srgbClr val="E87822"/>
                </a:solidFill>
                <a:ea typeface="+mj-lt"/>
                <a:cs typeface="+mj-lt"/>
              </a:rPr>
              <a:t>e.g. </a:t>
            </a:r>
            <a:r>
              <a:rPr lang="en-US" dirty="0">
                <a:solidFill>
                  <a:srgbClr val="E87822"/>
                </a:solidFill>
                <a:ea typeface="+mj-lt"/>
                <a:cs typeface="+mj-lt"/>
              </a:rPr>
              <a:t>typos, synonymous and so on</a:t>
            </a:r>
            <a:r>
              <a:rPr lang="en-US" altLang="zh-CN" dirty="0">
                <a:solidFill>
                  <a:srgbClr val="E87822"/>
                </a:solidFill>
                <a:ea typeface="+mj-lt"/>
                <a:cs typeface="+mj-lt"/>
              </a:rPr>
              <a:t>)</a:t>
            </a:r>
            <a:endParaRPr lang="zh-CN" altLang="en-US" dirty="0">
              <a:solidFill>
                <a:srgbClr val="E8782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solidFill>
                  <a:srgbClr val="E87822"/>
                </a:solidFill>
              </a:rPr>
              <a:t>Labeled images aren't high enough quality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E87822"/>
                </a:solidFill>
                <a:ea typeface="+mj-lt"/>
                <a:cs typeface="+mj-lt"/>
              </a:rPr>
              <a:t>Relatively monotonous data, easily lead overfitting of AI models</a:t>
            </a:r>
            <a:endParaRPr lang="en-US" altLang="zh-CN" dirty="0">
              <a:solidFill>
                <a:srgbClr val="E8782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B3B83E-09B6-7BA3-6125-3C06D62DDD69}"/>
              </a:ext>
            </a:extLst>
          </p:cNvPr>
          <p:cNvSpPr txBox="1"/>
          <p:nvPr/>
        </p:nvSpPr>
        <p:spPr>
          <a:xfrm>
            <a:off x="436180" y="5006994"/>
            <a:ext cx="8278720" cy="1477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+mj-lt"/>
                <a:cs typeface="+mj-lt"/>
              </a:rPr>
              <a:t>Goal: </a:t>
            </a:r>
            <a:endParaRPr lang="zh-CN" altLang="en-US" sz="2000" i="1" dirty="0">
              <a:solidFill>
                <a:srgbClr val="000000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r>
              <a:rPr lang="zh-CN" sz="2000" i="1">
                <a:solidFill>
                  <a:srgbClr val="000000"/>
                </a:solidFill>
                <a:ea typeface="+mj-lt"/>
                <a:cs typeface="+mj-lt"/>
              </a:rPr>
              <a:t>A well-pretrained model that effectively aligns images and text; </a:t>
            </a:r>
            <a:endParaRPr lang="zh-CN" altLang="en-US" sz="2000" i="1">
              <a:solidFill>
                <a:srgbClr val="000000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rgbClr val="000000"/>
                </a:solidFill>
                <a:ea typeface="+mj-lt"/>
                <a:cs typeface="+mj-lt"/>
              </a:rPr>
              <a:t>I</a:t>
            </a:r>
            <a:r>
              <a:rPr lang="zh-CN" sz="2000" i="1">
                <a:solidFill>
                  <a:srgbClr val="000000"/>
                </a:solidFill>
                <a:ea typeface="+mj-lt"/>
                <a:cs typeface="+mj-lt"/>
              </a:rPr>
              <a:t>t's user-friendly and easy to fine-tune.</a:t>
            </a:r>
            <a:endParaRPr lang="zh-CN" sz="2000" i="1">
              <a:solidFill>
                <a:srgbClr val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23A147-56C6-1AE0-AF73-5D5483145114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i="1"/>
              <a:t>Design Requirement</a:t>
            </a:r>
            <a:endParaRPr kumimoji="0" lang="zh-CN" altLang="en-US" sz="2800" b="0" i="1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331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13541B-863E-2915-F803-FEF81F46625E}"/>
              </a:ext>
            </a:extLst>
          </p:cNvPr>
          <p:cNvSpPr txBox="1"/>
          <p:nvPr/>
        </p:nvSpPr>
        <p:spPr>
          <a:xfrm>
            <a:off x="125063" y="6414422"/>
            <a:ext cx="859658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222222"/>
                </a:solidFill>
                <a:latin typeface="Arial"/>
                <a:cs typeface="Arial"/>
              </a:rPr>
              <a:t>[1]Radford A, Kim J W, Hallacy C, et al. Learning transferable visual models from natural language supervision[C]//International conference on machine learning. PMLR, 2021: 8748-8763.</a:t>
            </a:r>
            <a:endParaRPr lang="zh-CN" altLang="en-US" sz="1100"/>
          </a:p>
        </p:txBody>
      </p:sp>
      <p:pic>
        <p:nvPicPr>
          <p:cNvPr id="6" name="图形 5" descr="CLIP: Connecting text and images | OpenAI">
            <a:extLst>
              <a:ext uri="{FF2B5EF4-FFF2-40B4-BE49-F238E27FC236}">
                <a16:creationId xmlns:a16="http://schemas.microsoft.com/office/drawing/2014/main" id="{D583E89B-77A8-7D7B-3EE5-18007337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325" y="805364"/>
            <a:ext cx="4198859" cy="2932550"/>
          </a:xfrm>
          <a:prstGeom prst="rect">
            <a:avLst/>
          </a:prstGeom>
        </p:spPr>
      </p:pic>
      <p:pic>
        <p:nvPicPr>
          <p:cNvPr id="7" name="图形 6" descr="CLIP: Connecting text and images | OpenAI">
            <a:extLst>
              <a:ext uri="{FF2B5EF4-FFF2-40B4-BE49-F238E27FC236}">
                <a16:creationId xmlns:a16="http://schemas.microsoft.com/office/drawing/2014/main" id="{ADA2154F-15F2-BE7D-4ACC-2980CDCFE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7063" y="841216"/>
            <a:ext cx="3881073" cy="29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F6A1C2-C2F5-9945-0796-56CF6F216902}"/>
              </a:ext>
            </a:extLst>
          </p:cNvPr>
          <p:cNvSpPr txBox="1"/>
          <p:nvPr/>
        </p:nvSpPr>
        <p:spPr>
          <a:xfrm>
            <a:off x="56890" y="3573870"/>
            <a:ext cx="9020985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2000" i="1">
                <a:solidFill>
                  <a:srgbClr val="000000"/>
                </a:solidFill>
              </a:rPr>
              <a:t>Powerful Multi-Modal tools from OpenAI</a:t>
            </a:r>
            <a:r>
              <a:rPr lang="zh-CN" altLang="en-US" sz="2000" i="1" baseline="30000">
                <a:solidFill>
                  <a:srgbClr val="000000"/>
                </a:solidFill>
              </a:rPr>
              <a:t>[1] </a:t>
            </a:r>
            <a:r>
              <a:rPr lang="zh-CN" altLang="en-US" sz="2000" i="1">
                <a:solidFill>
                  <a:srgbClr val="000000"/>
                </a:solidFill>
              </a:rPr>
              <a:t>that </a:t>
            </a:r>
            <a:r>
              <a:rPr lang="zh-CN" altLang="en-US" sz="2000" i="1">
                <a:solidFill>
                  <a:srgbClr val="861F41"/>
                </a:solidFill>
              </a:rPr>
              <a:t>connect Text and Image</a:t>
            </a:r>
            <a:r>
              <a:rPr lang="zh-CN" altLang="en-US" sz="2000" i="1">
                <a:solidFill>
                  <a:srgbClr val="000000"/>
                </a:solidFill>
              </a:rPr>
              <a:t>. (</a:t>
            </a:r>
            <a:r>
              <a:rPr lang="zh-CN" altLang="en-US" sz="2000" i="1">
                <a:solidFill>
                  <a:srgbClr val="000000"/>
                </a:solidFill>
                <a:ea typeface="+mj-lt"/>
              </a:rPr>
              <a:t>Encode image and text together for d</a:t>
            </a:r>
            <a:r>
              <a:rPr lang="en-US" altLang="zh-CN" sz="2000" i="1" dirty="0" err="1">
                <a:solidFill>
                  <a:srgbClr val="000000"/>
                </a:solidFill>
                <a:ea typeface="+mj-lt"/>
              </a:rPr>
              <a:t>ata</a:t>
            </a:r>
            <a:r>
              <a:rPr lang="en-US" altLang="zh-CN" sz="2000" i="1" dirty="0">
                <a:solidFill>
                  <a:srgbClr val="000000"/>
                </a:solidFill>
                <a:ea typeface="+mj-lt"/>
              </a:rPr>
              <a:t> sanitization</a:t>
            </a:r>
            <a:r>
              <a:rPr lang="zh-CN" altLang="en-US" sz="2000" i="1">
                <a:solidFill>
                  <a:srgbClr val="000000"/>
                </a:solidFill>
              </a:rPr>
              <a:t>) </a:t>
            </a:r>
            <a:endParaRPr lang="zh-CN" sz="2000" i="1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sz="2000" i="1">
                <a:solidFill>
                  <a:srgbClr val="861F41"/>
                </a:solidFill>
                <a:ea typeface="+mj-lt"/>
                <a:cs typeface="+mj-lt"/>
              </a:rPr>
              <a:t>Comparative Learning</a:t>
            </a:r>
            <a:r>
              <a:rPr lang="zh-CN" sz="2000" i="1">
                <a:solidFill>
                  <a:srgbClr val="000000"/>
                </a:solidFill>
                <a:ea typeface="+mj-lt"/>
                <a:cs typeface="+mj-lt"/>
              </a:rPr>
              <a:t> and </a:t>
            </a:r>
            <a:r>
              <a:rPr lang="en-US" altLang="zh-CN" sz="2000" i="1" dirty="0">
                <a:solidFill>
                  <a:srgbClr val="000000"/>
                </a:solidFill>
                <a:ea typeface="+mj-lt"/>
                <a:cs typeface="+mj-lt"/>
              </a:rPr>
              <a:t>Standard </a:t>
            </a:r>
            <a:r>
              <a:rPr lang="zh-CN" sz="2000" i="1">
                <a:solidFill>
                  <a:srgbClr val="861F41"/>
                </a:solidFill>
                <a:ea typeface="+mj-lt"/>
                <a:cs typeface="+mj-lt"/>
              </a:rPr>
              <a:t>V</a:t>
            </a:r>
            <a:r>
              <a:rPr lang="en-US" altLang="zh-CN" sz="2000" i="1" dirty="0" err="1">
                <a:solidFill>
                  <a:srgbClr val="861F41"/>
                </a:solidFill>
                <a:ea typeface="+mj-lt"/>
                <a:cs typeface="+mj-lt"/>
              </a:rPr>
              <a:t>ision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 Transformer</a:t>
            </a:r>
            <a:r>
              <a:rPr lang="zh-CN" altLang="en-US" sz="2000" i="1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zh-CN" sz="2000" i="1">
                <a:solidFill>
                  <a:srgbClr val="000000"/>
                </a:solidFill>
                <a:ea typeface="+mj-lt"/>
                <a:cs typeface="+mj-lt"/>
              </a:rPr>
              <a:t>Architecture</a:t>
            </a:r>
            <a:r>
              <a:rPr lang="en-US" altLang="zh-CN" sz="2000" i="1" dirty="0">
                <a:solidFill>
                  <a:srgbClr val="000000"/>
                </a:solidFill>
                <a:ea typeface="+mj-lt"/>
                <a:cs typeface="+mj-lt"/>
              </a:rPr>
              <a:t>. (A</a:t>
            </a:r>
            <a:r>
              <a:rPr lang="en-US" sz="2000" i="1" dirty="0">
                <a:solidFill>
                  <a:srgbClr val="000000"/>
                </a:solidFill>
                <a:ea typeface="+mj-lt"/>
                <a:cs typeface="+mj-lt"/>
              </a:rPr>
              <a:t>daptable and easily extendable for new multimodal applications)</a:t>
            </a:r>
            <a:endParaRPr lang="zh-CN" sz="2000" i="1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ea typeface="+mj-lt"/>
                <a:cs typeface="+mj-lt"/>
              </a:rPr>
              <a:t>Including a</a:t>
            </a:r>
            <a:r>
              <a:rPr lang="zh-CN" altLang="en-US" sz="20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large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number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of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images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and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text</a:t>
            </a:r>
            <a:r>
              <a:rPr lang="zh-CN" altLang="en-US" sz="2000" i="1" dirty="0">
                <a:solidFill>
                  <a:srgbClr val="861F41"/>
                </a:solidFill>
                <a:ea typeface="+mj-lt"/>
                <a:cs typeface="+mj-lt"/>
              </a:rPr>
              <a:t> </a:t>
            </a:r>
            <a:r>
              <a:rPr lang="en-US" altLang="zh-CN" sz="2000" i="1" dirty="0">
                <a:solidFill>
                  <a:srgbClr val="861F41"/>
                </a:solidFill>
                <a:ea typeface="+mj-lt"/>
                <a:cs typeface="+mj-lt"/>
              </a:rPr>
              <a:t>data </a:t>
            </a:r>
            <a:r>
              <a:rPr lang="en-US" altLang="zh-CN" sz="2000" i="1" dirty="0">
                <a:solidFill>
                  <a:srgbClr val="000000"/>
                </a:solidFill>
                <a:ea typeface="+mj-lt"/>
                <a:cs typeface="+mj-lt"/>
              </a:rPr>
              <a:t>(e.g. ImageNet) for Pre-training (Well pre-trained model can be used directly)</a:t>
            </a:r>
            <a:endParaRPr lang="zh-CN" sz="2000" i="1" dirty="0">
              <a:solidFill>
                <a:srgbClr val="000000"/>
              </a:solidFill>
            </a:endParaRPr>
          </a:p>
          <a:p>
            <a:endParaRPr lang="zh-CN" altLang="en-US" sz="2000" i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653DDA-B773-E054-FDAC-2334DA36710A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i="1"/>
              <a:t>Base model - CLIP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85343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lang="zh-CN" alt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2E8610-BA71-4F62-1AAA-6E4C6D9453BF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D</a:t>
            </a:r>
            <a:r>
              <a:rPr lang="en-US" altLang="zh-CN" sz="2800" i="1" dirty="0">
                <a:solidFill>
                  <a:srgbClr val="861F41"/>
                </a:solidFill>
                <a:ea typeface="+mj-lt"/>
              </a:rPr>
              <a:t>ata Sanitization</a:t>
            </a:r>
            <a:endParaRPr lang="zh-CN" sz="2400" dirty="0">
              <a:solidFill>
                <a:srgbClr val="861F4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841A6F-CAB1-2192-3B6B-282B3CE0EF45}"/>
              </a:ext>
            </a:extLst>
          </p:cNvPr>
          <p:cNvSpPr txBox="1"/>
          <p:nvPr/>
        </p:nvSpPr>
        <p:spPr>
          <a:xfrm>
            <a:off x="143981" y="770273"/>
            <a:ext cx="50953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zh-CN" altLang="en-US"/>
              <a:t>Common Problems for User's Labeling</a:t>
            </a:r>
            <a:endParaRPr lang="zh-CN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370EE1-4579-F76E-2F8F-A43955B34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49093"/>
              </p:ext>
            </p:extLst>
          </p:nvPr>
        </p:nvGraphicFramePr>
        <p:xfrm>
          <a:off x="578213" y="5241831"/>
          <a:ext cx="6905945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56833">
                  <a:extLst>
                    <a:ext uri="{9D8B030D-6E8A-4147-A177-3AD203B41FA5}">
                      <a16:colId xmlns:a16="http://schemas.microsoft.com/office/drawing/2014/main" val="938480715"/>
                    </a:ext>
                  </a:extLst>
                </a:gridCol>
                <a:gridCol w="956833">
                  <a:extLst>
                    <a:ext uri="{9D8B030D-6E8A-4147-A177-3AD203B41FA5}">
                      <a16:colId xmlns:a16="http://schemas.microsoft.com/office/drawing/2014/main" val="1837660063"/>
                    </a:ext>
                  </a:extLst>
                </a:gridCol>
                <a:gridCol w="956833">
                  <a:extLst>
                    <a:ext uri="{9D8B030D-6E8A-4147-A177-3AD203B41FA5}">
                      <a16:colId xmlns:a16="http://schemas.microsoft.com/office/drawing/2014/main" val="1135053320"/>
                    </a:ext>
                  </a:extLst>
                </a:gridCol>
                <a:gridCol w="956833">
                  <a:extLst>
                    <a:ext uri="{9D8B030D-6E8A-4147-A177-3AD203B41FA5}">
                      <a16:colId xmlns:a16="http://schemas.microsoft.com/office/drawing/2014/main" val="4053745316"/>
                    </a:ext>
                  </a:extLst>
                </a:gridCol>
                <a:gridCol w="956833">
                  <a:extLst>
                    <a:ext uri="{9D8B030D-6E8A-4147-A177-3AD203B41FA5}">
                      <a16:colId xmlns:a16="http://schemas.microsoft.com/office/drawing/2014/main" val="4105377216"/>
                    </a:ext>
                  </a:extLst>
                </a:gridCol>
                <a:gridCol w="2121780">
                  <a:extLst>
                    <a:ext uri="{9D8B030D-6E8A-4147-A177-3AD203B41FA5}">
                      <a16:colId xmlns:a16="http://schemas.microsoft.com/office/drawing/2014/main" val="21766604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Mallet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262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184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203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219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user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819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hammer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262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184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203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219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user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52029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Chisel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243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333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250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116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user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983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hammer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243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333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250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iberation Sans"/>
                        </a:rPr>
                        <a:t>116</a:t>
                      </a:r>
                      <a:endParaRPr lang="zh-CN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200" err="1">
                          <a:latin typeface="Liberation Sans"/>
                        </a:rPr>
                        <a:t>user</a:t>
                      </a:r>
                      <a:endParaRPr lang="af-ZA" sz="120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28068"/>
                  </a:ext>
                </a:extLst>
              </a:tr>
            </a:tbl>
          </a:graphicData>
        </a:graphic>
      </p:graphicFrame>
      <p:pic>
        <p:nvPicPr>
          <p:cNvPr id="12" name="图片 11" descr="图片包含 男人, 木, 板子, 站&#10;&#10;已自动生成说明">
            <a:extLst>
              <a:ext uri="{FF2B5EF4-FFF2-40B4-BE49-F238E27FC236}">
                <a16:creationId xmlns:a16="http://schemas.microsoft.com/office/drawing/2014/main" id="{3C0AF19E-E5F9-8545-AC66-179B5B45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38" y="1470353"/>
            <a:ext cx="2085975" cy="1933575"/>
          </a:xfrm>
          <a:prstGeom prst="rect">
            <a:avLst/>
          </a:prstGeom>
        </p:spPr>
      </p:pic>
      <p:pic>
        <p:nvPicPr>
          <p:cNvPr id="15" name="图片 14" descr="图片包含 人, 男人, 长凳, 干&#10;&#10;已自动生成说明">
            <a:extLst>
              <a:ext uri="{FF2B5EF4-FFF2-40B4-BE49-F238E27FC236}">
                <a16:creationId xmlns:a16="http://schemas.microsoft.com/office/drawing/2014/main" id="{83C96DE0-C2D0-0A62-1949-13FB1786A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7" y="1654987"/>
            <a:ext cx="2083300" cy="2990694"/>
          </a:xfrm>
          <a:prstGeom prst="rect">
            <a:avLst/>
          </a:prstGeom>
        </p:spPr>
      </p:pic>
      <p:pic>
        <p:nvPicPr>
          <p:cNvPr id="16" name="图片 15" descr="图片包含 户外, 旧, 站, 长凳&#10;&#10;已自动生成说明">
            <a:extLst>
              <a:ext uri="{FF2B5EF4-FFF2-40B4-BE49-F238E27FC236}">
                <a16:creationId xmlns:a16="http://schemas.microsoft.com/office/drawing/2014/main" id="{CB705212-EF53-F842-D51B-F97A7F02A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11" y="3551408"/>
            <a:ext cx="755388" cy="16161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901047F-61CA-0F49-8C76-4206E20F4CEC}"/>
              </a:ext>
            </a:extLst>
          </p:cNvPr>
          <p:cNvSpPr txBox="1"/>
          <p:nvPr/>
        </p:nvSpPr>
        <p:spPr>
          <a:xfrm>
            <a:off x="574334" y="4740143"/>
            <a:ext cx="2525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i="1" dirty="0">
                <a:solidFill>
                  <a:srgbClr val="000000"/>
                </a:solidFill>
              </a:rPr>
              <a:t>'1711553074711.jpg'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739616-0357-458D-FD27-86A0B684B8D6}"/>
              </a:ext>
            </a:extLst>
          </p:cNvPr>
          <p:cNvSpPr txBox="1"/>
          <p:nvPr/>
        </p:nvSpPr>
        <p:spPr>
          <a:xfrm>
            <a:off x="5918666" y="1606631"/>
            <a:ext cx="23530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Mallet or Hammer?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B14C4-00C6-66CC-8CE4-5E359765881E}"/>
              </a:ext>
            </a:extLst>
          </p:cNvPr>
          <p:cNvSpPr txBox="1"/>
          <p:nvPr/>
        </p:nvSpPr>
        <p:spPr>
          <a:xfrm>
            <a:off x="5125179" y="3552564"/>
            <a:ext cx="23530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Chisel or Hammer?</a:t>
            </a:r>
            <a:endParaRPr lang="zh-CN" altLang="en-US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1C7864-40C5-2DFD-EA7B-161AEBF0FAE6}"/>
              </a:ext>
            </a:extLst>
          </p:cNvPr>
          <p:cNvSpPr txBox="1"/>
          <p:nvPr/>
        </p:nvSpPr>
        <p:spPr>
          <a:xfrm>
            <a:off x="5127441" y="3918317"/>
            <a:ext cx="2743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Result from CLIP*:</a:t>
            </a:r>
          </a:p>
          <a:p>
            <a:pPr indent="182880"/>
            <a:r>
              <a:rPr lang="en-US" altLang="zh-CN" i="1" dirty="0">
                <a:solidFill>
                  <a:srgbClr val="000000"/>
                </a:solidFill>
              </a:rPr>
              <a:t>Hammer: 0.1648,</a:t>
            </a:r>
            <a:endParaRPr lang="zh-CN" altLang="en-US" i="1">
              <a:solidFill>
                <a:srgbClr val="000000"/>
              </a:solidFill>
            </a:endParaRPr>
          </a:p>
          <a:p>
            <a:pPr indent="182880"/>
            <a:r>
              <a:rPr lang="en-US" altLang="zh-CN" i="1" dirty="0">
                <a:solidFill>
                  <a:srgbClr val="000000"/>
                </a:solidFill>
              </a:rPr>
              <a:t>Chisel: 0.8352</a:t>
            </a:r>
            <a:endParaRPr lang="en-US" i="1">
              <a:solidFill>
                <a:srgbClr val="0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17B69B-4956-57B0-5DF9-3663646A085B}"/>
              </a:ext>
            </a:extLst>
          </p:cNvPr>
          <p:cNvSpPr txBox="1"/>
          <p:nvPr/>
        </p:nvSpPr>
        <p:spPr>
          <a:xfrm>
            <a:off x="5920928" y="1972384"/>
            <a:ext cx="2743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Result from CLIP*:</a:t>
            </a:r>
          </a:p>
          <a:p>
            <a:pPr indent="182880"/>
            <a:r>
              <a:rPr lang="en-US" altLang="zh-CN" i="1" dirty="0">
                <a:solidFill>
                  <a:srgbClr val="000000"/>
                </a:solidFill>
              </a:rPr>
              <a:t>Hammer: 0.7042,</a:t>
            </a:r>
            <a:endParaRPr lang="en-US" i="1" dirty="0">
              <a:solidFill>
                <a:srgbClr val="000000"/>
              </a:solidFill>
            </a:endParaRPr>
          </a:p>
          <a:p>
            <a:pPr indent="182880"/>
            <a:r>
              <a:rPr lang="en-US" altLang="zh-CN" i="1" dirty="0">
                <a:solidFill>
                  <a:srgbClr val="000000"/>
                </a:solidFill>
              </a:rPr>
              <a:t>Mallet: 0.2958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F6B95A-3832-A466-C7DE-819F655EA02E}"/>
              </a:ext>
            </a:extLst>
          </p:cNvPr>
          <p:cNvSpPr txBox="1"/>
          <p:nvPr/>
        </p:nvSpPr>
        <p:spPr>
          <a:xfrm>
            <a:off x="264115" y="6463036"/>
            <a:ext cx="722073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i="1">
                <a:solidFill>
                  <a:srgbClr val="000000"/>
                </a:solidFill>
              </a:rPr>
              <a:t>*Both image and text model use pretrained model</a:t>
            </a:r>
            <a:r>
              <a:rPr lang="zh-CN" altLang="en-US" sz="1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1400" i="1">
                <a:solidFill>
                  <a:srgbClr val="000000"/>
                </a:solidFill>
                <a:latin typeface="Consolas"/>
              </a:rPr>
              <a:t>"openai/clip-vit-large-patch14"</a:t>
            </a:r>
            <a:endParaRPr lang="zh-CN" sz="1400" i="1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F03379-0C1B-4C07-3D58-066428EE30CF}"/>
              </a:ext>
            </a:extLst>
          </p:cNvPr>
          <p:cNvSpPr txBox="1"/>
          <p:nvPr/>
        </p:nvSpPr>
        <p:spPr>
          <a:xfrm>
            <a:off x="161646" y="1097081"/>
            <a:ext cx="46607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>
                <a:solidFill>
                  <a:srgbClr val="000000"/>
                </a:solidFill>
              </a:rPr>
              <a:t>Same image box but with different labeling</a:t>
            </a:r>
            <a:endParaRPr 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037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3A590B-689F-C9C7-CB6A-B2D34E417740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D</a:t>
            </a:r>
            <a:r>
              <a:rPr lang="en-US" altLang="zh-CN" sz="2800" i="1" dirty="0">
                <a:solidFill>
                  <a:srgbClr val="861F41"/>
                </a:solidFill>
                <a:ea typeface="+mj-lt"/>
              </a:rPr>
              <a:t>ata Sanitization</a:t>
            </a:r>
            <a:endParaRPr lang="zh-CN" sz="2400" dirty="0">
              <a:solidFill>
                <a:srgbClr val="861F41"/>
              </a:solidFill>
            </a:endParaRPr>
          </a:p>
        </p:txBody>
      </p:sp>
      <p:pic>
        <p:nvPicPr>
          <p:cNvPr id="20" name="图片 19" descr="图示&#10;&#10;已自动生成说明">
            <a:extLst>
              <a:ext uri="{FF2B5EF4-FFF2-40B4-BE49-F238E27FC236}">
                <a16:creationId xmlns:a16="http://schemas.microsoft.com/office/drawing/2014/main" id="{936EC708-6CB8-B088-0D85-80CA88C8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39" y="1151542"/>
            <a:ext cx="2286001" cy="141807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828020-997B-F0EF-B0EA-0F93CACF5810}"/>
              </a:ext>
            </a:extLst>
          </p:cNvPr>
          <p:cNvGrpSpPr/>
          <p:nvPr/>
        </p:nvGrpSpPr>
        <p:grpSpPr>
          <a:xfrm>
            <a:off x="792796" y="1876340"/>
            <a:ext cx="2277799" cy="1873905"/>
            <a:chOff x="1817908" y="994743"/>
            <a:chExt cx="2277799" cy="187390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18226A0-A765-537A-0637-B5F1AB1D677E}"/>
                </a:ext>
              </a:extLst>
            </p:cNvPr>
            <p:cNvCxnSpPr/>
            <p:nvPr/>
          </p:nvCxnSpPr>
          <p:spPr>
            <a:xfrm flipV="1">
              <a:off x="1828800" y="1610452"/>
              <a:ext cx="678625" cy="123833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08CF2F-63C3-EC00-FCA0-92A27D23E98A}"/>
                </a:ext>
              </a:extLst>
            </p:cNvPr>
            <p:cNvCxnSpPr/>
            <p:nvPr/>
          </p:nvCxnSpPr>
          <p:spPr>
            <a:xfrm flipV="1">
              <a:off x="1817908" y="994743"/>
              <a:ext cx="2277799" cy="187390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AFB8C-F916-8C3D-5696-C372BECFF997}"/>
              </a:ext>
            </a:extLst>
          </p:cNvPr>
          <p:cNvSpPr txBox="1"/>
          <p:nvPr/>
        </p:nvSpPr>
        <p:spPr>
          <a:xfrm>
            <a:off x="143981" y="637008"/>
            <a:ext cx="50953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zh-CN" altLang="en-US"/>
              <a:t>Common Problems for User's Labeling</a:t>
            </a:r>
            <a:endParaRPr 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8BA01A-93E9-3EE5-746C-224EEFEFDCC7}"/>
              </a:ext>
            </a:extLst>
          </p:cNvPr>
          <p:cNvSpPr txBox="1"/>
          <p:nvPr/>
        </p:nvSpPr>
        <p:spPr>
          <a:xfrm>
            <a:off x="161646" y="963816"/>
            <a:ext cx="466079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>
                <a:solidFill>
                  <a:srgbClr val="000000"/>
                </a:solidFill>
              </a:rPr>
              <a:t>Image and labeling is unmatch</a:t>
            </a:r>
            <a:endParaRPr lang="zh-CN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41C7D2-85A4-E618-5B0F-055DE00618A8}"/>
              </a:ext>
            </a:extLst>
          </p:cNvPr>
          <p:cNvSpPr txBox="1"/>
          <p:nvPr/>
        </p:nvSpPr>
        <p:spPr>
          <a:xfrm>
            <a:off x="360839" y="3887226"/>
            <a:ext cx="2743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CLIP-encoded feature vector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696579-FEB1-4856-E8DB-70243E501695}"/>
              </a:ext>
            </a:extLst>
          </p:cNvPr>
          <p:cNvSpPr txBox="1"/>
          <p:nvPr/>
        </p:nvSpPr>
        <p:spPr>
          <a:xfrm>
            <a:off x="637619" y="5537656"/>
            <a:ext cx="7868758" cy="923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By calculating the cosine similarity of the vectors ——</a:t>
            </a:r>
            <a:r>
              <a:rPr lang="en-US" altLang="zh-CN" dirty="0"/>
              <a:t> </a:t>
            </a:r>
            <a:endParaRPr lang="en-US" altLang="zh-CN" i="1" dirty="0" err="1">
              <a:ea typeface="+mj-lt"/>
              <a:cs typeface="+mj-lt"/>
            </a:endParaRPr>
          </a:p>
          <a:p>
            <a:r>
              <a:rPr lang="en-US" i="1" dirty="0">
                <a:ea typeface="+mj-lt"/>
                <a:cs typeface="+mj-lt"/>
              </a:rPr>
              <a:t>Calculate whether the labeling is a synonym, similar images , and the matching level of images and labeling</a:t>
            </a:r>
            <a:endParaRPr lang="en-US" altLang="zh-CN" i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027528-04EA-DCB6-7541-B17AA1799C0A}"/>
              </a:ext>
            </a:extLst>
          </p:cNvPr>
          <p:cNvSpPr txBox="1"/>
          <p:nvPr/>
        </p:nvSpPr>
        <p:spPr>
          <a:xfrm>
            <a:off x="915023" y="2028904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Image Vector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072D81-037E-EFA2-92D8-456AB1A68778}"/>
              </a:ext>
            </a:extLst>
          </p:cNvPr>
          <p:cNvSpPr txBox="1"/>
          <p:nvPr/>
        </p:nvSpPr>
        <p:spPr>
          <a:xfrm>
            <a:off x="2493695" y="1506096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Text Vector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CF576-32FD-42F0-EEEF-5529BAB69DBC}"/>
              </a:ext>
            </a:extLst>
          </p:cNvPr>
          <p:cNvSpPr txBox="1"/>
          <p:nvPr/>
        </p:nvSpPr>
        <p:spPr>
          <a:xfrm>
            <a:off x="6692608" y="2068720"/>
            <a:ext cx="34402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i="1" dirty="0">
                <a:ea typeface="+mj-lt"/>
                <a:cs typeface="+mj-lt"/>
              </a:rPr>
              <a:t>"A</a:t>
            </a:r>
            <a:r>
              <a:rPr lang="zh-CN" altLang="en-US" sz="2000" i="1">
                <a:ea typeface="+mj-lt"/>
                <a:cs typeface="+mj-lt"/>
              </a:rPr>
              <a:t> p</a:t>
            </a:r>
            <a:r>
              <a:rPr lang="en-US" altLang="zh-CN" sz="2000" i="1" err="1">
                <a:ea typeface="+mj-lt"/>
                <a:cs typeface="+mj-lt"/>
              </a:rPr>
              <a:t>ho</a:t>
            </a:r>
            <a:r>
              <a:rPr lang="en-US" altLang="en-US" sz="2000" i="1" err="1">
                <a:ea typeface="+mj-lt"/>
                <a:cs typeface="+mj-lt"/>
              </a:rPr>
              <a:t>to</a:t>
            </a:r>
            <a:r>
              <a:rPr lang="en-US" altLang="en-US" sz="2000" i="1" dirty="0">
                <a:ea typeface="+mj-lt"/>
                <a:cs typeface="+mj-lt"/>
              </a:rPr>
              <a:t> of a </a:t>
            </a:r>
            <a:r>
              <a:rPr lang="zh-CN" sz="2000" i="1">
                <a:ea typeface="+mj-lt"/>
                <a:cs typeface="+mj-lt"/>
              </a:rPr>
              <a:t>Lathes</a:t>
            </a:r>
            <a:r>
              <a:rPr lang="en-US" altLang="zh-CN" sz="2000" i="1" dirty="0">
                <a:ea typeface="+mj-lt"/>
                <a:cs typeface="+mj-lt"/>
              </a:rPr>
              <a:t>"</a:t>
            </a:r>
            <a:endParaRPr lang="zh-CN" i="1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7762E99-79DC-2A5C-33BF-170A9929F00C}"/>
              </a:ext>
            </a:extLst>
          </p:cNvPr>
          <p:cNvSpPr/>
          <p:nvPr/>
        </p:nvSpPr>
        <p:spPr>
          <a:xfrm>
            <a:off x="4615434" y="2897510"/>
            <a:ext cx="484632" cy="978408"/>
          </a:xfrm>
          <a:prstGeom prst="downArrow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199985B-41C3-3402-2AB9-46F58E068093}"/>
              </a:ext>
            </a:extLst>
          </p:cNvPr>
          <p:cNvSpPr/>
          <p:nvPr/>
        </p:nvSpPr>
        <p:spPr>
          <a:xfrm>
            <a:off x="4942828" y="2579085"/>
            <a:ext cx="433377" cy="84514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70E1B174-141B-01A2-8E4F-CC1CBC98647E}"/>
              </a:ext>
            </a:extLst>
          </p:cNvPr>
          <p:cNvSpPr/>
          <p:nvPr/>
        </p:nvSpPr>
        <p:spPr>
          <a:xfrm>
            <a:off x="7567114" y="2579084"/>
            <a:ext cx="433377" cy="84514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BF5429-499D-1140-2CE6-F8D8F1F8F1A4}"/>
              </a:ext>
            </a:extLst>
          </p:cNvPr>
          <p:cNvSpPr txBox="1"/>
          <p:nvPr/>
        </p:nvSpPr>
        <p:spPr>
          <a:xfrm>
            <a:off x="5845553" y="2716435"/>
            <a:ext cx="1410555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CLIP Encoder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985A1F-E7BC-BE6A-215E-C3F87A9B4E05}"/>
              </a:ext>
            </a:extLst>
          </p:cNvPr>
          <p:cNvSpPr txBox="1"/>
          <p:nvPr/>
        </p:nvSpPr>
        <p:spPr>
          <a:xfrm>
            <a:off x="4369650" y="3494814"/>
            <a:ext cx="1615577" cy="376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Image Vector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4842D8-BFD4-FB82-6496-FAED10319F8D}"/>
              </a:ext>
            </a:extLst>
          </p:cNvPr>
          <p:cNvSpPr txBox="1"/>
          <p:nvPr/>
        </p:nvSpPr>
        <p:spPr>
          <a:xfrm>
            <a:off x="7188708" y="3525566"/>
            <a:ext cx="1318294" cy="36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Text Vector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7FAC58E0-F5AA-3D4F-28E8-9285CDE214DE}"/>
              </a:ext>
            </a:extLst>
          </p:cNvPr>
          <p:cNvSpPr/>
          <p:nvPr/>
        </p:nvSpPr>
        <p:spPr>
          <a:xfrm>
            <a:off x="6305337" y="3429897"/>
            <a:ext cx="545360" cy="576114"/>
          </a:xfrm>
          <a:prstGeom prst="mathMultiply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089907A-0F4B-E1F6-6510-84D00131A830}"/>
              </a:ext>
            </a:extLst>
          </p:cNvPr>
          <p:cNvSpPr/>
          <p:nvPr/>
        </p:nvSpPr>
        <p:spPr>
          <a:xfrm>
            <a:off x="6306226" y="4075747"/>
            <a:ext cx="515385" cy="57861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8A43A-D390-8FFD-82CA-36327AC35F05}"/>
              </a:ext>
            </a:extLst>
          </p:cNvPr>
          <p:cNvSpPr txBox="1"/>
          <p:nvPr/>
        </p:nvSpPr>
        <p:spPr>
          <a:xfrm>
            <a:off x="4656681" y="4735199"/>
            <a:ext cx="3850319" cy="64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Cosine score</a:t>
            </a:r>
            <a:endParaRPr lang="zh-CN">
              <a:solidFill>
                <a:srgbClr val="861F41"/>
              </a:solidFill>
            </a:endParaRPr>
          </a:p>
          <a:p>
            <a:pPr algn="ctr"/>
            <a:r>
              <a:rPr lang="zh-CN" altLang="en-US">
                <a:solidFill>
                  <a:srgbClr val="000000"/>
                </a:solidFill>
              </a:rPr>
              <a:t>(e.g. over </a:t>
            </a:r>
            <a:r>
              <a:rPr lang="zh-CN" altLang="en-US">
                <a:solidFill>
                  <a:srgbClr val="000000"/>
                </a:solidFill>
                <a:latin typeface="Calibri"/>
              </a:rPr>
              <a:t>thre</a:t>
            </a:r>
            <a:r>
              <a:rPr lang="zh-CN" altLang="en-US">
                <a:solidFill>
                  <a:srgbClr val="000000"/>
                </a:solidFill>
              </a:rPr>
              <a:t>shold -&gt; Closely labeling)</a:t>
            </a:r>
            <a:endParaRPr lang="zh-CN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3A37ED5-F382-7B72-DDA8-B4E1AD2FAD3A}"/>
              </a:ext>
            </a:extLst>
          </p:cNvPr>
          <p:cNvCxnSpPr/>
          <p:nvPr/>
        </p:nvCxnSpPr>
        <p:spPr>
          <a:xfrm>
            <a:off x="1152226" y="3084563"/>
            <a:ext cx="227575" cy="186571"/>
          </a:xfrm>
          <a:prstGeom prst="curved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723B732-1336-AAB3-DCF2-BAF20C2266A6}"/>
              </a:ext>
            </a:extLst>
          </p:cNvPr>
          <p:cNvSpPr txBox="1"/>
          <p:nvPr/>
        </p:nvSpPr>
        <p:spPr>
          <a:xfrm>
            <a:off x="1622350" y="3382051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Cosine score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8D3F71-4B86-E2FA-6971-84F4D4E83B8F}"/>
              </a:ext>
            </a:extLst>
          </p:cNvPr>
          <p:cNvCxnSpPr/>
          <p:nvPr/>
        </p:nvCxnSpPr>
        <p:spPr>
          <a:xfrm flipH="1" flipV="1">
            <a:off x="1379160" y="3137227"/>
            <a:ext cx="766784" cy="30548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248090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165F09-C076-64F9-194D-7A1702823F15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D</a:t>
            </a:r>
            <a:r>
              <a:rPr lang="en-US" altLang="zh-CN" sz="2800" i="1" dirty="0">
                <a:solidFill>
                  <a:srgbClr val="861F41"/>
                </a:solidFill>
                <a:ea typeface="+mj-lt"/>
              </a:rPr>
              <a:t>ata Sanitization</a:t>
            </a:r>
            <a:endParaRPr lang="zh-CN" sz="2400" dirty="0">
              <a:solidFill>
                <a:srgbClr val="861F4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4F136-0E23-4762-46B5-3971CA2C7864}"/>
              </a:ext>
            </a:extLst>
          </p:cNvPr>
          <p:cNvSpPr txBox="1"/>
          <p:nvPr/>
        </p:nvSpPr>
        <p:spPr>
          <a:xfrm>
            <a:off x="143981" y="637008"/>
            <a:ext cx="50953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zh-CN" altLang="en-US"/>
              <a:t>Step1- Use CLIP for data sanitization</a:t>
            </a:r>
            <a:endParaRPr lang="zh-CN"/>
          </a:p>
        </p:txBody>
      </p:sp>
      <p:pic>
        <p:nvPicPr>
          <p:cNvPr id="14" name="图片 13" descr="文本&#10;&#10;已自动生成说明">
            <a:extLst>
              <a:ext uri="{FF2B5EF4-FFF2-40B4-BE49-F238E27FC236}">
                <a16:creationId xmlns:a16="http://schemas.microsoft.com/office/drawing/2014/main" id="{BBCEFB4B-FB0C-FE30-A64A-1F9BA5CC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4" y="1032857"/>
            <a:ext cx="4090240" cy="33123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68B23A-DF80-6F0C-0351-C53BDF557848}"/>
              </a:ext>
            </a:extLst>
          </p:cNvPr>
          <p:cNvSpPr txBox="1"/>
          <p:nvPr/>
        </p:nvSpPr>
        <p:spPr>
          <a:xfrm>
            <a:off x="4791398" y="1050703"/>
            <a:ext cx="4027893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i="1"/>
              <a:t>Find overlap image box for a single image</a:t>
            </a:r>
            <a:endParaRPr lang="zh-CN" sz="160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i="1"/>
              <a:t>Get all label for overlap image box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1600" i="1" dirty="0">
                <a:ea typeface="+mj-lt"/>
              </a:rPr>
              <a:t>Calculate</a:t>
            </a:r>
            <a:r>
              <a:rPr lang="zh-CN" altLang="en-US" sz="1600" i="1"/>
              <a:t> cosine score – allocate best match label for this box</a:t>
            </a:r>
            <a:endParaRPr lang="zh-CN" altLang="en-US" sz="1600" i="1" dirty="0"/>
          </a:p>
        </p:txBody>
      </p:sp>
      <p:pic>
        <p:nvPicPr>
          <p:cNvPr id="16" name="图片 15" descr="文本&#10;&#10;已自动生成说明">
            <a:extLst>
              <a:ext uri="{FF2B5EF4-FFF2-40B4-BE49-F238E27FC236}">
                <a16:creationId xmlns:a16="http://schemas.microsoft.com/office/drawing/2014/main" id="{9946A374-F33A-26EE-9103-3CED24B2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50" y="2844475"/>
            <a:ext cx="4033562" cy="11862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EC82DFB-E668-1BD8-D78A-2B5037730D51}"/>
              </a:ext>
            </a:extLst>
          </p:cNvPr>
          <p:cNvSpPr txBox="1"/>
          <p:nvPr/>
        </p:nvSpPr>
        <p:spPr>
          <a:xfrm>
            <a:off x="4791806" y="792231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Inital  Data Sanitization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图片 17" descr="图形用户界面, 文本, 应用程序, 表格, Excel&#10;&#10;已自动生成说明">
            <a:extLst>
              <a:ext uri="{FF2B5EF4-FFF2-40B4-BE49-F238E27FC236}">
                <a16:creationId xmlns:a16="http://schemas.microsoft.com/office/drawing/2014/main" id="{B3526F0F-6028-EE93-9A6E-5BB635AC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47" y="5124306"/>
            <a:ext cx="8086015" cy="15711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CBCCDDF-E9F9-FF51-71D0-2199FD74D726}"/>
              </a:ext>
            </a:extLst>
          </p:cNvPr>
          <p:cNvSpPr txBox="1"/>
          <p:nvPr/>
        </p:nvSpPr>
        <p:spPr>
          <a:xfrm>
            <a:off x="330839" y="4345853"/>
            <a:ext cx="6786207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Output: ['source', 'label', 'box', 'img_dir']：</a:t>
            </a:r>
          </a:p>
          <a:p>
            <a:pPr marL="342900" indent="-342900">
              <a:buAutoNum type="arabicPeriod"/>
            </a:pP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First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two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tabs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for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getting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label</a:t>
            </a:r>
            <a:r>
              <a:rPr lang="zh-CN" altLang="en-US" sz="1600" i="1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  <a:cs typeface="+mj-lt"/>
              </a:rPr>
              <a:t>relationship</a:t>
            </a:r>
            <a:endParaRPr lang="zh-CN" sz="1600" i="1" dirty="0">
              <a:solidFill>
                <a:srgbClr val="000000"/>
              </a:solidFill>
              <a:ea typeface="+mj-lt"/>
              <a:cs typeface="+mj-lt"/>
            </a:endParaRPr>
          </a:p>
          <a:p>
            <a:pPr marL="342900" indent="-342900">
              <a:buAutoNum type="arabicPeriod"/>
            </a:pPr>
            <a:r>
              <a:rPr lang="zh-CN" sz="1600" i="1">
                <a:solidFill>
                  <a:srgbClr val="000000"/>
                </a:solidFill>
              </a:rPr>
              <a:t>The last two tabs </a:t>
            </a:r>
            <a:r>
              <a:rPr lang="en-US" altLang="zh-CN" sz="1600" i="1" dirty="0">
                <a:solidFill>
                  <a:srgbClr val="000000"/>
                </a:solidFill>
                <a:ea typeface="+mj-lt"/>
              </a:rPr>
              <a:t>f</a:t>
            </a:r>
            <a:r>
              <a:rPr lang="zh-CN" sz="1600" i="1">
                <a:solidFill>
                  <a:srgbClr val="000000"/>
                </a:solidFill>
              </a:rPr>
              <a:t>or fetching actual image</a:t>
            </a:r>
            <a:endParaRPr lang="zh-CN" altLang="en-US" sz="16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12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682217-D9DC-AE6B-82C1-C5E0A33833E2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D</a:t>
            </a:r>
            <a:r>
              <a:rPr lang="en-US" altLang="zh-CN" sz="2800" i="1" dirty="0">
                <a:solidFill>
                  <a:srgbClr val="861F41"/>
                </a:solidFill>
                <a:ea typeface="+mj-lt"/>
              </a:rPr>
              <a:t>ata Sanitization</a:t>
            </a:r>
            <a:endParaRPr lang="zh-CN" sz="2400" dirty="0">
              <a:solidFill>
                <a:srgbClr val="861F4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FE9616-05D9-8528-00CA-082EF9E1EFD8}"/>
              </a:ext>
            </a:extLst>
          </p:cNvPr>
          <p:cNvSpPr txBox="1"/>
          <p:nvPr/>
        </p:nvSpPr>
        <p:spPr>
          <a:xfrm>
            <a:off x="143981" y="627562"/>
            <a:ext cx="56432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zh-CN" altLang="en-US"/>
              <a:t>Step2 - Record as json file| Step3 – Merge Labeling</a:t>
            </a:r>
            <a:endParaRPr 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ECE3E0-A335-6F0B-E375-BA1C466198A7}"/>
              </a:ext>
            </a:extLst>
          </p:cNvPr>
          <p:cNvSpPr txBox="1"/>
          <p:nvPr/>
        </p:nvSpPr>
        <p:spPr>
          <a:xfrm>
            <a:off x="278429" y="1011787"/>
            <a:ext cx="68334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861F41"/>
                </a:solidFill>
              </a:rPr>
              <a:t>Save data in two mode for </a:t>
            </a:r>
            <a:r>
              <a:rPr lang="en-US" altLang="zh-CN" dirty="0">
                <a:solidFill>
                  <a:srgbClr val="861F41"/>
                </a:solidFill>
                <a:ea typeface="+mj-lt"/>
                <a:cs typeface="+mj-lt"/>
              </a:rPr>
              <a:t>t</a:t>
            </a:r>
            <a:r>
              <a:rPr lang="zh-CN">
                <a:solidFill>
                  <a:srgbClr val="861F41"/>
                </a:solidFill>
                <a:ea typeface="+mj-lt"/>
                <a:cs typeface="+mj-lt"/>
              </a:rPr>
              <a:t>ext similarity calculation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861F41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65949-99CC-8FB0-807A-E64A4863231F}"/>
              </a:ext>
            </a:extLst>
          </p:cNvPr>
          <p:cNvSpPr txBox="1"/>
          <p:nvPr/>
        </p:nvSpPr>
        <p:spPr>
          <a:xfrm>
            <a:off x="279905" y="1333338"/>
            <a:ext cx="1335704" cy="36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solidFill>
                  <a:srgbClr val="000000"/>
                </a:solidFill>
              </a:rPr>
              <a:t>wiki2user</a:t>
            </a:r>
            <a:endParaRPr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B47451-94EB-8C22-2B4B-8B3E26528AB2}"/>
              </a:ext>
            </a:extLst>
          </p:cNvPr>
          <p:cNvSpPr txBox="1"/>
          <p:nvPr/>
        </p:nvSpPr>
        <p:spPr>
          <a:xfrm>
            <a:off x="2179411" y="1341174"/>
            <a:ext cx="1338797" cy="365760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user2wiki: </a:t>
            </a:r>
            <a:endParaRPr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B3489B-0CB1-FAE2-7DBF-E59DBC07ED33}"/>
              </a:ext>
            </a:extLst>
          </p:cNvPr>
          <p:cNvSpPr txBox="1"/>
          <p:nvPr/>
        </p:nvSpPr>
        <p:spPr>
          <a:xfrm>
            <a:off x="2180202" y="1707888"/>
            <a:ext cx="6087183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"grinder": [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"Metalworking",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"Welding",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</a:t>
            </a:r>
            <a:r>
              <a:rPr lang="en-US" altLang="zh-CN" sz="1000" dirty="0" err="1">
                <a:solidFill>
                  <a:srgbClr val="000000"/>
                </a:solidFill>
              </a:rPr>
              <a:t>Jewellery</a:t>
            </a:r>
            <a:r>
              <a:rPr lang="en-US" altLang="zh-CN" sz="1000" dirty="0">
                <a:solidFill>
                  <a:srgbClr val="000000"/>
                </a:solidFill>
              </a:rPr>
              <a:t> tools",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"Grinding and lapping",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"Grinding tools",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"Grinding wheels",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"Glass grinding",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"Angle grinders",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"Bench grinders",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"Hand grinders",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 …...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"Sharpener in Serbia",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"Portable hand coffee mills"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],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1D3C2E-9203-B0B6-BA24-F427EB3E87B4}"/>
              </a:ext>
            </a:extLst>
          </p:cNvPr>
          <p:cNvSpPr txBox="1"/>
          <p:nvPr/>
        </p:nvSpPr>
        <p:spPr>
          <a:xfrm>
            <a:off x="309838" y="1707887"/>
            <a:ext cx="27432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</a:rPr>
              <a:t>"Metalworking": [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"grinder",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"power tool",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"PPE",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"crane hook",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"saw",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"bending machine",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"hydraulic press",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"cut off tool",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"drill press",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"hand drill",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      …...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    "resistance welder"</a:t>
            </a:r>
          </a:p>
          <a:p>
            <a:r>
              <a:rPr lang="en-US" altLang="zh-CN" sz="1000" dirty="0">
                <a:solidFill>
                  <a:srgbClr val="000000"/>
                </a:solidFill>
              </a:rPr>
              <a:t>    ],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DFF7EF-62EF-1664-D2AB-67E1265A79F5}"/>
              </a:ext>
            </a:extLst>
          </p:cNvPr>
          <p:cNvCxnSpPr/>
          <p:nvPr/>
        </p:nvCxnSpPr>
        <p:spPr>
          <a:xfrm flipH="1">
            <a:off x="1875323" y="1452131"/>
            <a:ext cx="11336" cy="284144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59B612A-F1AF-95CE-FD92-E67CEB8C95D0}"/>
              </a:ext>
            </a:extLst>
          </p:cNvPr>
          <p:cNvSpPr txBox="1"/>
          <p:nvPr/>
        </p:nvSpPr>
        <p:spPr>
          <a:xfrm>
            <a:off x="4034819" y="1384654"/>
            <a:ext cx="4991415" cy="3570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Loading the CLIP model and tokenizer:</a:t>
            </a:r>
            <a:r>
              <a:rPr lang="zh-CN" altLang="en-US" sz="1600" b="1">
                <a:solidFill>
                  <a:srgbClr val="E87731"/>
                </a:solidFill>
                <a:ea typeface="+mj-lt"/>
                <a:cs typeface="+mj-lt"/>
              </a:rPr>
              <a:t> </a:t>
            </a:r>
            <a:endParaRPr lang="zh-CN" altLang="en-US" sz="1600">
              <a:solidFill>
                <a:srgbClr val="E87731"/>
              </a:solidFill>
              <a:ea typeface="+mj-lt"/>
              <a:cs typeface="+mj-lt"/>
            </a:endParaRPr>
          </a:p>
          <a:p>
            <a:pPr marL="365760"/>
            <a:r>
              <a:rPr lang="en-US" altLang="en-US" sz="1600" dirty="0">
                <a:solidFill>
                  <a:srgbClr val="E87731"/>
                </a:solidFill>
                <a:ea typeface="+mj-lt"/>
                <a:cs typeface="+mj-lt"/>
              </a:rPr>
              <a:t>L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oaded </a:t>
            </a:r>
            <a:r>
              <a:rPr lang="zh-CN" sz="1600">
                <a:solidFill>
                  <a:srgbClr val="E87731"/>
                </a:solidFill>
                <a:latin typeface="Consolas"/>
              </a:rPr>
              <a:t>pretrained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 mod</a:t>
            </a:r>
            <a:r>
              <a:rPr lang="en-US" altLang="zh-CN" sz="1600" err="1">
                <a:solidFill>
                  <a:srgbClr val="E87731"/>
                </a:solidFill>
                <a:ea typeface="+mj-lt"/>
                <a:cs typeface="+mj-lt"/>
              </a:rPr>
              <a:t>el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 as Step1; </a:t>
            </a:r>
            <a:endParaRPr lang="zh-CN" altLang="en-US" sz="1600" dirty="0">
              <a:solidFill>
                <a:srgbClr val="E8773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Merging similar l</a:t>
            </a:r>
            <a:r>
              <a:rPr lang="en-US" altLang="zh-CN" sz="1600" b="1" dirty="0">
                <a:solidFill>
                  <a:srgbClr val="E87731"/>
                </a:solidFill>
                <a:ea typeface="+mj-lt"/>
                <a:cs typeface="+mj-lt"/>
              </a:rPr>
              <a:t>ab</a:t>
            </a: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e</a:t>
            </a:r>
            <a:r>
              <a:rPr lang="en-US" altLang="zh-CN" sz="1600" b="1" dirty="0">
                <a:solidFill>
                  <a:srgbClr val="E87731"/>
                </a:solidFill>
                <a:ea typeface="+mj-lt"/>
                <a:cs typeface="+mj-lt"/>
              </a:rPr>
              <a:t>l</a:t>
            </a: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:</a:t>
            </a:r>
            <a:endParaRPr lang="zh-CN" sz="1600">
              <a:solidFill>
                <a:srgbClr val="E87731"/>
              </a:solidFill>
            </a:endParaRPr>
          </a:p>
          <a:p>
            <a:pPr marL="365760"/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Takes a list of text labels (</a:t>
            </a:r>
            <a:r>
              <a:rPr lang="zh-CN" sz="1600">
                <a:solidFill>
                  <a:srgbClr val="E87731"/>
                </a:solidFill>
                <a:latin typeface="Consolas"/>
              </a:rPr>
              <a:t>values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) and a similarity threshold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(e.g. 0.9)</a:t>
            </a:r>
            <a:r>
              <a:rPr lang="zh-CN" sz="1600" dirty="0">
                <a:solidFill>
                  <a:srgbClr val="E87731"/>
                </a:solidFill>
                <a:ea typeface="+mj-lt"/>
                <a:cs typeface="+mj-lt"/>
              </a:rPr>
              <a:t>. </a:t>
            </a:r>
            <a:endParaRPr lang="zh-CN" altLang="en-US" sz="1600" dirty="0">
              <a:solidFill>
                <a:srgbClr val="E87731"/>
              </a:solidFill>
              <a:ea typeface="+mj-lt"/>
              <a:cs typeface="+mj-lt"/>
            </a:endParaRPr>
          </a:p>
          <a:p>
            <a:pPr marL="365760"/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E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ncod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e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 labels</a:t>
            </a:r>
            <a:r>
              <a:rPr lang="zh-CN" altLang="en-US" sz="1600">
                <a:solidFill>
                  <a:srgbClr val="E87731"/>
                </a:solidFill>
                <a:ea typeface="+mj-lt"/>
                <a:cs typeface="+mj-lt"/>
              </a:rPr>
              <a:t> </a:t>
            </a:r>
            <a:r>
              <a:rPr lang="en-US" altLang="en-US" sz="1600" dirty="0">
                <a:solidFill>
                  <a:srgbClr val="E87731"/>
                </a:solidFill>
                <a:ea typeface="+mj-lt"/>
                <a:cs typeface="+mj-lt"/>
              </a:rPr>
              <a:t>to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 embeddings 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and</a:t>
            </a:r>
            <a:r>
              <a:rPr lang="zh-CN" altLang="en-US" sz="1600" dirty="0">
                <a:solidFill>
                  <a:srgbClr val="E87731"/>
                </a:solidFill>
                <a:ea typeface="+mj-lt"/>
                <a:cs typeface="+mj-lt"/>
              </a:rPr>
              <a:t> 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C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omput</a:t>
            </a:r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e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 the cosine similarity between the embeddings. </a:t>
            </a:r>
            <a:endParaRPr lang="zh-CN" altLang="en-US" sz="1600" dirty="0">
              <a:solidFill>
                <a:srgbClr val="E87731"/>
              </a:solidFill>
              <a:ea typeface="+mj-lt"/>
              <a:cs typeface="+mj-lt"/>
            </a:endParaRPr>
          </a:p>
          <a:p>
            <a:pPr marL="365760"/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Labels with a similarity score above the threshold are grouped together. </a:t>
            </a:r>
            <a:endParaRPr lang="en-US" altLang="zh-CN" sz="1600" dirty="0">
              <a:solidFill>
                <a:srgbClr val="E8773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Selecting the best match for each </a:t>
            </a:r>
            <a:r>
              <a:rPr lang="en-US" altLang="zh-CN" sz="1600" b="1" dirty="0">
                <a:solidFill>
                  <a:srgbClr val="E87731"/>
                </a:solidFill>
                <a:ea typeface="+mj-lt"/>
                <a:cs typeface="+mj-lt"/>
              </a:rPr>
              <a:t>group</a:t>
            </a:r>
            <a:r>
              <a:rPr lang="zh-CN" sz="1600" b="1">
                <a:solidFill>
                  <a:srgbClr val="E87731"/>
                </a:solidFill>
                <a:ea typeface="+mj-lt"/>
                <a:cs typeface="+mj-lt"/>
              </a:rPr>
              <a:t>:</a:t>
            </a:r>
            <a:endParaRPr lang="zh-CN" sz="1600">
              <a:solidFill>
                <a:srgbClr val="E87731"/>
              </a:solidFill>
            </a:endParaRPr>
          </a:p>
          <a:p>
            <a:pPr marL="365760"/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S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elect</a:t>
            </a:r>
            <a:r>
              <a:rPr lang="en-US" altLang="zh-CN" sz="1600" dirty="0" err="1">
                <a:solidFill>
                  <a:srgbClr val="E87731"/>
                </a:solidFill>
                <a:ea typeface="+mj-lt"/>
                <a:cs typeface="+mj-lt"/>
              </a:rPr>
              <a:t>ing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 the best matching value from a group of merged values for a given key.</a:t>
            </a:r>
            <a:r>
              <a:rPr lang="zh-CN" altLang="en-US" sz="1600">
                <a:solidFill>
                  <a:srgbClr val="E87731"/>
                </a:solidFill>
                <a:ea typeface="+mj-lt"/>
                <a:cs typeface="+mj-lt"/>
              </a:rPr>
              <a:t> </a:t>
            </a:r>
          </a:p>
          <a:p>
            <a:pPr marL="365760"/>
            <a:r>
              <a:rPr lang="en-US" altLang="zh-CN" sz="1600" dirty="0">
                <a:solidFill>
                  <a:srgbClr val="E87731"/>
                </a:solidFill>
                <a:ea typeface="+mj-lt"/>
                <a:cs typeface="+mj-lt"/>
              </a:rPr>
              <a:t>T</a:t>
            </a:r>
            <a:r>
              <a:rPr lang="zh-CN" sz="1600">
                <a:solidFill>
                  <a:srgbClr val="E87731"/>
                </a:solidFill>
                <a:ea typeface="+mj-lt"/>
                <a:cs typeface="+mj-lt"/>
              </a:rPr>
              <a:t>he highest similarity is selected as the best match.</a:t>
            </a:r>
            <a:endParaRPr lang="zh-CN" sz="1600">
              <a:solidFill>
                <a:srgbClr val="E87731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800" b="0" i="0" u="none" strike="noStrike" cap="none" spc="0" normalizeH="0" baseline="0" dirty="0">
              <a:ln>
                <a:noFill/>
              </a:ln>
              <a:solidFill>
                <a:srgbClr val="E87731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A461C8-FCE0-7F6B-BE90-58BB6D29BF6B}"/>
              </a:ext>
            </a:extLst>
          </p:cNvPr>
          <p:cNvSpPr txBox="1"/>
          <p:nvPr/>
        </p:nvSpPr>
        <p:spPr>
          <a:xfrm>
            <a:off x="2085740" y="5099102"/>
            <a:ext cx="192137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    "grinder": [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"Hand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"Bosch angle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"Edge runner millstones",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"Sharpener in Serbia"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],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97B79D5-B4D8-1DA2-59D5-D7774EA93B5E}"/>
              </a:ext>
            </a:extLst>
          </p:cNvPr>
          <p:cNvSpPr/>
          <p:nvPr/>
        </p:nvSpPr>
        <p:spPr>
          <a:xfrm>
            <a:off x="4329684" y="2939796"/>
            <a:ext cx="484631" cy="978408"/>
          </a:xfrm>
          <a:prstGeom prst="downArrow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966DCD-928E-E209-5439-63F5052DCA2C}"/>
              </a:ext>
            </a:extLst>
          </p:cNvPr>
          <p:cNvSpPr txBox="1"/>
          <p:nvPr/>
        </p:nvSpPr>
        <p:spPr>
          <a:xfrm>
            <a:off x="145905" y="4604813"/>
            <a:ext cx="52936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Use group and similarity threshold for </a:t>
            </a:r>
            <a:r>
              <a:rPr lang="zh-CN">
                <a:ea typeface="+mj-lt"/>
                <a:cs typeface="+mj-lt"/>
              </a:rPr>
              <a:t>Filtering Data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CB500-DCA6-46AC-0EA4-AA296CD590F8}"/>
              </a:ext>
            </a:extLst>
          </p:cNvPr>
          <p:cNvSpPr txBox="1"/>
          <p:nvPr/>
        </p:nvSpPr>
        <p:spPr>
          <a:xfrm>
            <a:off x="281499" y="5410830"/>
            <a:ext cx="1449060" cy="338552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1600">
                <a:solidFill>
                  <a:srgbClr val="000000"/>
                </a:solidFill>
              </a:rPr>
              <a:t>threshold </a:t>
            </a:r>
            <a:r>
              <a:rPr lang="zh-CN" altLang="en-US" sz="1600">
                <a:solidFill>
                  <a:srgbClr val="000000"/>
                </a:solidFill>
              </a:rPr>
              <a:t>：0.6</a:t>
            </a:r>
            <a:endParaRPr lang="zh-CN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60F3BF-8ECC-C515-B600-4B83727F7B91}"/>
              </a:ext>
            </a:extLst>
          </p:cNvPr>
          <p:cNvSpPr txBox="1"/>
          <p:nvPr/>
        </p:nvSpPr>
        <p:spPr>
          <a:xfrm>
            <a:off x="5968161" y="4957407"/>
            <a:ext cx="1789126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</a:rPr>
              <a:t> "grinder": [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"Hand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"Glass grinding",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"Angle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"Bench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"Bosch angle grinders",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"Press cake breakers",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"Edge runner millstones",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"Sharpener in Serbia",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    "Portable hand coffee mills"</a:t>
            </a:r>
          </a:p>
          <a:p>
            <a:r>
              <a:rPr lang="en-US" altLang="zh-CN" sz="1000">
                <a:solidFill>
                  <a:srgbClr val="000000"/>
                </a:solidFill>
              </a:rPr>
              <a:t>    ],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6268D5-7AAD-5C75-30E1-25CD206E36F4}"/>
              </a:ext>
            </a:extLst>
          </p:cNvPr>
          <p:cNvSpPr txBox="1"/>
          <p:nvPr/>
        </p:nvSpPr>
        <p:spPr>
          <a:xfrm>
            <a:off x="4343400" y="5429723"/>
            <a:ext cx="1449060" cy="338552"/>
          </a:xfrm>
          <a:prstGeom prst="rect">
            <a:avLst/>
          </a:prstGeom>
          <a:solidFill>
            <a:srgbClr val="ED7D3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1600">
                <a:solidFill>
                  <a:srgbClr val="000000"/>
                </a:solidFill>
              </a:rPr>
              <a:t>threshold </a:t>
            </a:r>
            <a:r>
              <a:rPr lang="zh-CN" altLang="en-US" sz="1600">
                <a:solidFill>
                  <a:srgbClr val="000000"/>
                </a:solidFill>
              </a:rPr>
              <a:t>：0.7</a:t>
            </a:r>
            <a:endParaRPr lang="zh-CN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EEFFF6B-9821-6A79-BBE3-7803C77C8989}"/>
              </a:ext>
            </a:extLst>
          </p:cNvPr>
          <p:cNvSpPr/>
          <p:nvPr/>
        </p:nvSpPr>
        <p:spPr>
          <a:xfrm>
            <a:off x="5892326" y="5097214"/>
            <a:ext cx="79878" cy="1452837"/>
          </a:xfrm>
          <a:prstGeom prst="leftBrac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F7DC6B6-E8EB-CE04-A73D-7BEDF26D2FAA}"/>
              </a:ext>
            </a:extLst>
          </p:cNvPr>
          <p:cNvSpPr/>
          <p:nvPr/>
        </p:nvSpPr>
        <p:spPr>
          <a:xfrm>
            <a:off x="2076028" y="5295585"/>
            <a:ext cx="155448" cy="914400"/>
          </a:xfrm>
          <a:prstGeom prst="leftBrac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05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02890" y="-17733"/>
            <a:ext cx="2141110" cy="638331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/>
            <a:endParaRPr lang="en-US" sz="1350"/>
          </a:p>
        </p:txBody>
      </p:sp>
      <p:sp>
        <p:nvSpPr>
          <p:cNvPr id="8" name="Straight Connector 55"/>
          <p:cNvSpPr/>
          <p:nvPr/>
        </p:nvSpPr>
        <p:spPr>
          <a:xfrm>
            <a:off x="6873527" y="-96562"/>
            <a:ext cx="1" cy="97657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Straight Connector 57"/>
          <p:cNvSpPr/>
          <p:nvPr/>
        </p:nvSpPr>
        <p:spPr>
          <a:xfrm>
            <a:off x="6688364" y="718890"/>
            <a:ext cx="2816396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34289" rIns="34289"/>
          <a:lstStyle/>
          <a:p>
            <a:endParaRPr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A22-0D28-4940-959A-6FEFAFBB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7" y="-2"/>
            <a:ext cx="1917315" cy="6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7776FD-1B26-3431-53C3-5CDD0437EF0C}"/>
              </a:ext>
            </a:extLst>
          </p:cNvPr>
          <p:cNvSpPr txBox="1"/>
          <p:nvPr/>
        </p:nvSpPr>
        <p:spPr>
          <a:xfrm>
            <a:off x="145929" y="150758"/>
            <a:ext cx="35755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i="1" dirty="0">
                <a:solidFill>
                  <a:srgbClr val="861F41"/>
                </a:solidFill>
              </a:rPr>
              <a:t>Output classes</a:t>
            </a:r>
            <a:endParaRPr lang="zh-CN" sz="2400" dirty="0">
              <a:solidFill>
                <a:srgbClr val="861F4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C9B8E-EF35-79EE-8900-1733A3676987}"/>
              </a:ext>
            </a:extLst>
          </p:cNvPr>
          <p:cNvSpPr txBox="1"/>
          <p:nvPr/>
        </p:nvSpPr>
        <p:spPr>
          <a:xfrm>
            <a:off x="143981" y="627562"/>
            <a:ext cx="56432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zh-CN" altLang="en-US"/>
              <a:t>Step4  Output data</a:t>
            </a:r>
            <a:endParaRPr lang="zh-CN"/>
          </a:p>
        </p:txBody>
      </p:sp>
      <p:pic>
        <p:nvPicPr>
          <p:cNvPr id="2" name="图片 1" descr="文本&#10;&#10;已自动生成说明">
            <a:extLst>
              <a:ext uri="{FF2B5EF4-FFF2-40B4-BE49-F238E27FC236}">
                <a16:creationId xmlns:a16="http://schemas.microsoft.com/office/drawing/2014/main" id="{7EBC59DA-811B-C21C-9BD0-F9DCAB03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8" y="2031738"/>
            <a:ext cx="4267756" cy="39447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BAF578-59A7-B18B-F650-1A4B534A07EE}"/>
              </a:ext>
            </a:extLst>
          </p:cNvPr>
          <p:cNvSpPr txBox="1"/>
          <p:nvPr/>
        </p:nvSpPr>
        <p:spPr>
          <a:xfrm>
            <a:off x="296923" y="1004335"/>
            <a:ext cx="4264051" cy="646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Merge both with same key-values in format wiki2user. </a:t>
            </a:r>
            <a:endParaRPr 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4DA03-9111-4787-5C83-0B283EBA3DBE}"/>
              </a:ext>
            </a:extLst>
          </p:cNvPr>
          <p:cNvSpPr txBox="1"/>
          <p:nvPr/>
        </p:nvSpPr>
        <p:spPr>
          <a:xfrm>
            <a:off x="4783906" y="1004335"/>
            <a:ext cx="4264051" cy="923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/>
              <a:t>Get Q code for each item</a:t>
            </a:r>
            <a:endParaRPr lang="zh-CN"/>
          </a:p>
          <a:p>
            <a:pPr marL="285750" indent="-285750">
              <a:buFont typeface="Arial"/>
              <a:buChar char="•"/>
            </a:pPr>
            <a:r>
              <a:rPr lang="zh-CN" altLang="en-US"/>
              <a:t>Use key(from wiki) as mother classes and values(from user) as subclasses</a:t>
            </a:r>
            <a:endParaRPr lang="zh-CN" altLang="en-US" dirty="0"/>
          </a:p>
        </p:txBody>
      </p:sp>
      <p:pic>
        <p:nvPicPr>
          <p:cNvPr id="11" name="图片 10" descr="文本&#10;&#10;已自动生成说明">
            <a:extLst>
              <a:ext uri="{FF2B5EF4-FFF2-40B4-BE49-F238E27FC236}">
                <a16:creationId xmlns:a16="http://schemas.microsoft.com/office/drawing/2014/main" id="{27F0EBA0-4867-7FBD-F213-3F0C8CB2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61" y="2029455"/>
            <a:ext cx="3674919" cy="39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38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Theme Colors 2">
      <a:dk1>
        <a:srgbClr val="861F41"/>
      </a:dk1>
      <a:lt1>
        <a:srgbClr val="FFFFFF"/>
      </a:lt1>
      <a:dk2>
        <a:srgbClr val="75787B"/>
      </a:dk2>
      <a:lt2>
        <a:srgbClr val="DBDBDB"/>
      </a:lt2>
      <a:accent1>
        <a:srgbClr val="861F41"/>
      </a:accent1>
      <a:accent2>
        <a:srgbClr val="E87731"/>
      </a:accent2>
      <a:accent3>
        <a:srgbClr val="A5A5A5"/>
      </a:accent3>
      <a:accent4>
        <a:srgbClr val="417C79"/>
      </a:accent4>
      <a:accent5>
        <a:srgbClr val="E5E1E6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dirty="0" smtClean="0"/>
        </a:defPPr>
      </a:lst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6C1035"/>
      </a:dk1>
      <a:lt1>
        <a:srgbClr val="5C6C66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Eddy Proposals</Template>
  <Application>Microsoft Office PowerPoint</Application>
  <PresentationFormat>全屏显示(4:3)</PresentationFormat>
  <Slides>11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770</cp:revision>
  <cp:lastPrinted>2018-11-06T14:35:02Z</cp:lastPrinted>
  <dcterms:modified xsi:type="dcterms:W3CDTF">2024-08-25T12:22:11Z</dcterms:modified>
</cp:coreProperties>
</file>