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4">
  <p:sldMasterIdLst>
    <p:sldMasterId id="2147483659" r:id="rId1"/>
  </p:sldMasterIdLst>
  <p:notesMasterIdLst>
    <p:notesMasterId r:id="rId24"/>
  </p:notesMasterIdLst>
  <p:sldIdLst>
    <p:sldId id="262" r:id="rId2"/>
    <p:sldId id="272" r:id="rId3"/>
    <p:sldId id="295" r:id="rId4"/>
    <p:sldId id="310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11" r:id="rId18"/>
    <p:sldId id="308" r:id="rId19"/>
    <p:sldId id="312" r:id="rId20"/>
    <p:sldId id="313" r:id="rId21"/>
    <p:sldId id="314" r:id="rId22"/>
    <p:sldId id="294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iCiel Cadena" panose="02000503000000020004" pitchFamily="2" charset="0"/>
      <p:bold r:id="rId29"/>
    </p:embeddedFont>
    <p:embeddedFont>
      <p:font typeface="iCiel Soup of Justice" pitchFamily="2" charset="0"/>
      <p:regular r:id="rId30"/>
    </p:embeddedFont>
    <p:embeddedFont>
      <p:font typeface="Space Grotesk" panose="020B0604020202020204" charset="0"/>
      <p:regular r:id="rId31"/>
      <p:bold r:id="rId32"/>
    </p:embeddedFont>
    <p:embeddedFont>
      <p:font typeface="Space Grotesk Light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27E930"/>
    <a:srgbClr val="4EAA2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E8972-68E6-47C6-8168-9DFCAA21A1EE}"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8F8498-D9A7-4CEC-A156-9DC165E34A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241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944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95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342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711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687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788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665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615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70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439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419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4" name="Google Shape;2404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793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230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41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34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290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669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6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7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477" name="Google Shape;477;p7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p7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7" name="Google Shape;487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88" name="Google Shape;488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6" name="Google Shape;496;p7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97" name="Google Shape;497;p7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8" name="Google Shape;498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99" name="Google Shape;499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7" name="Google Shape;507;p7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541" name="Google Shape;541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7"/>
          <p:cNvSpPr txBox="1">
            <a:spLocks noGrp="1"/>
          </p:cNvSpPr>
          <p:nvPr>
            <p:ph type="body" idx="1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3" name="Google Shape;543;p7"/>
          <p:cNvSpPr txBox="1">
            <a:spLocks noGrp="1"/>
          </p:cNvSpPr>
          <p:nvPr>
            <p:ph type="body" idx="2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4" name="Google Shape;544;p7"/>
          <p:cNvSpPr txBox="1">
            <a:spLocks noGrp="1"/>
          </p:cNvSpPr>
          <p:nvPr>
            <p:ph type="body" idx="3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5" name="Google Shape;545;p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8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548" name="Google Shape;548;p8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6" name="Google Shape;556;p8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557" name="Google Shape;557;p8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8" name="Google Shape;558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59" name="Google Shape;559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7" name="Google Shape;567;p8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568" name="Google Shape;568;p8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9" name="Google Shape;569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70" name="Google Shape;570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8" name="Google Shape;578;p8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579" name="Google Shape;579;p8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0" name="Google Shape;580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81" name="Google Shape;581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89" name="Google Shape;589;p8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90" name="Google Shape;590;p8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23" name="Google Shape;623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louds only">
  <p:cSld name="BLANK_1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2"/>
          <p:cNvGrpSpPr/>
          <p:nvPr/>
        </p:nvGrpSpPr>
        <p:grpSpPr>
          <a:xfrm>
            <a:off x="-52200" y="50550"/>
            <a:ext cx="9256075" cy="5245735"/>
            <a:chOff x="-52200" y="50550"/>
            <a:chExt cx="9256075" cy="5245735"/>
          </a:xfrm>
        </p:grpSpPr>
        <p:sp>
          <p:nvSpPr>
            <p:cNvPr id="830" name="Google Shape;830;p12"/>
            <p:cNvSpPr/>
            <p:nvPr/>
          </p:nvSpPr>
          <p:spPr>
            <a:xfrm>
              <a:off x="-52200" y="299053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567033" y="3780191"/>
              <a:ext cx="2154572" cy="9869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3626041" y="3244742"/>
              <a:ext cx="2038292" cy="694227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3907840" y="3671766"/>
              <a:ext cx="3406627" cy="1462743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34903" y="4215970"/>
              <a:ext cx="2406853" cy="91722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-50423" y="3671774"/>
              <a:ext cx="1322417" cy="60577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747332" y="4053480"/>
              <a:ext cx="3261193" cy="124280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5619392" y="314441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1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839" name="Google Shape;839;p1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0" name="Google Shape;840;p1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1" name="Google Shape;841;p1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2" name="Google Shape;842;p1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3" name="Google Shape;843;p1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4" name="Google Shape;844;p1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5" name="Google Shape;845;p1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6" name="Google Shape;846;p1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7" name="Google Shape;847;p1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8" name="Google Shape;848;p1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9" name="Google Shape;849;p1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0" name="Google Shape;850;p1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1" name="Google Shape;851;p1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2" name="Google Shape;852;p1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8" name="Google Shape;858;p1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9" name="Google Shape;859;p1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0" name="Google Shape;860;p1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1" name="Google Shape;861;p1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2" name="Google Shape;862;p1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3" name="Google Shape;863;p1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4" name="Google Shape;864;p1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5" name="Google Shape;865;p1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6" name="Google Shape;866;p1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8" name="Google Shape;868;p1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9" name="Google Shape;869;p1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0" name="Google Shape;870;p1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872" name="Google Shape;872;p1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9"/>
          <p:cNvSpPr txBox="1">
            <a:spLocks noGrp="1"/>
          </p:cNvSpPr>
          <p:nvPr>
            <p:ph type="ctrTitle" idx="4294967295"/>
          </p:nvPr>
        </p:nvSpPr>
        <p:spPr>
          <a:xfrm>
            <a:off x="1589562" y="182289"/>
            <a:ext cx="6872828" cy="11542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>
                <a:ln w="13462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Ciel Cadena" panose="02000503000000020004" pitchFamily="2" charset="0"/>
              </a:rPr>
              <a:t>CƠ SỞ BẢO MẬT VÀ AN TOÀN THÔNG TIN</a:t>
            </a:r>
            <a:endParaRPr sz="4000" b="1" dirty="0">
              <a:ln w="13462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iCiel Cadena" panose="02000503000000020004" pitchFamily="2" charset="0"/>
            </a:endParaRPr>
          </a:p>
        </p:txBody>
      </p:sp>
      <p:sp>
        <p:nvSpPr>
          <p:cNvPr id="920" name="Google Shape;920;p19"/>
          <p:cNvSpPr/>
          <p:nvPr/>
        </p:nvSpPr>
        <p:spPr>
          <a:xfrm>
            <a:off x="5906430" y="2455459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Ciel Cadena" panose="02000503000000020004" pitchFamily="2" charset="0"/>
            </a:endParaRPr>
          </a:p>
        </p:txBody>
      </p:sp>
      <p:grpSp>
        <p:nvGrpSpPr>
          <p:cNvPr id="921" name="Google Shape;921;p19"/>
          <p:cNvGrpSpPr/>
          <p:nvPr/>
        </p:nvGrpSpPr>
        <p:grpSpPr>
          <a:xfrm>
            <a:off x="7780405" y="826047"/>
            <a:ext cx="1267905" cy="1209595"/>
            <a:chOff x="6654650" y="3665275"/>
            <a:chExt cx="409100" cy="409125"/>
          </a:xfrm>
        </p:grpSpPr>
        <p:sp>
          <p:nvSpPr>
            <p:cNvPr id="922" name="Google Shape;922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Ciel Cadena" panose="02000503000000020004" pitchFamily="2" charset="0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100000">
                  <a:srgbClr val="2A4B7A">
                    <a:alpha val="28000"/>
                    <a:lumMod val="90000"/>
                    <a:lumOff val="10000"/>
                  </a:srgbClr>
                </a:gs>
                <a:gs pos="100000">
                  <a:srgbClr val="1A2E49"/>
                </a:gs>
                <a:gs pos="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Ciel Cadena" panose="02000503000000020004" pitchFamily="2" charset="0"/>
              </a:endParaRPr>
            </a:p>
          </p:txBody>
        </p:sp>
      </p:grpSp>
      <p:sp>
        <p:nvSpPr>
          <p:cNvPr id="924" name="Google Shape;924;p19"/>
          <p:cNvSpPr/>
          <p:nvPr/>
        </p:nvSpPr>
        <p:spPr>
          <a:xfrm rot="2466855">
            <a:off x="8150631" y="2175223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Ciel Cadena" panose="02000503000000020004" pitchFamily="2" charset="0"/>
            </a:endParaRPr>
          </a:p>
        </p:txBody>
      </p:sp>
      <p:sp>
        <p:nvSpPr>
          <p:cNvPr id="925" name="Google Shape;925;p19"/>
          <p:cNvSpPr/>
          <p:nvPr/>
        </p:nvSpPr>
        <p:spPr>
          <a:xfrm rot="-1609135">
            <a:off x="5082282" y="1654251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Ciel Cadena" panose="02000503000000020004" pitchFamily="2" charset="0"/>
            </a:endParaRPr>
          </a:p>
        </p:txBody>
      </p:sp>
      <p:sp>
        <p:nvSpPr>
          <p:cNvPr id="926" name="Google Shape;926;p19"/>
          <p:cNvSpPr/>
          <p:nvPr/>
        </p:nvSpPr>
        <p:spPr>
          <a:xfrm rot="2925883">
            <a:off x="6859285" y="1755678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Ciel Cadena" panose="02000503000000020004" pitchFamily="2" charset="0"/>
            </a:endParaRPr>
          </a:p>
        </p:txBody>
      </p:sp>
      <p:sp>
        <p:nvSpPr>
          <p:cNvPr id="927" name="Google Shape;927;p19"/>
          <p:cNvSpPr/>
          <p:nvPr/>
        </p:nvSpPr>
        <p:spPr>
          <a:xfrm rot="-1609533">
            <a:off x="5839398" y="147827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Ciel Cadena" panose="02000503000000020004" pitchFamily="2" charset="0"/>
            </a:endParaRPr>
          </a:p>
        </p:txBody>
      </p:sp>
      <p:sp>
        <p:nvSpPr>
          <p:cNvPr id="928" name="Google Shape;928;p1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iCiel Cadena" panose="02000503000000020004" pitchFamily="2" charset="0"/>
                <a:cs typeface="Times New Roman" panose="02020603050405020304" pitchFamily="18" charset="0"/>
              </a:rPr>
              <a:t>1</a:t>
            </a:fld>
            <a:endParaRPr dirty="0">
              <a:latin typeface="iCiel Cadena" panose="02000503000000020004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929" name="Google Shape;929;p19"/>
          <p:cNvGrpSpPr/>
          <p:nvPr/>
        </p:nvGrpSpPr>
        <p:grpSpPr>
          <a:xfrm rot="5400000">
            <a:off x="4182398" y="-1477436"/>
            <a:ext cx="711327" cy="5896999"/>
            <a:chOff x="967895" y="415018"/>
            <a:chExt cx="628714" cy="4191899"/>
          </a:xfrm>
        </p:grpSpPr>
        <p:sp>
          <p:nvSpPr>
            <p:cNvPr id="930" name="Google Shape;930;p19"/>
            <p:cNvSpPr/>
            <p:nvPr/>
          </p:nvSpPr>
          <p:spPr>
            <a:xfrm>
              <a:off x="1193748" y="1229217"/>
              <a:ext cx="150300" cy="3377700"/>
            </a:xfrm>
            <a:prstGeom prst="trapezoid">
              <a:avLst>
                <a:gd name="adj" fmla="val 25183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Ciel Cadena" panose="02000503000000020004" pitchFamily="2" charset="0"/>
              </a:endParaRPr>
            </a:p>
          </p:txBody>
        </p:sp>
        <p:grpSp>
          <p:nvGrpSpPr>
            <p:cNvPr id="931" name="Google Shape;931;p19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32" name="Google Shape;932;p19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avLst/>
                <a:gdLst/>
                <a:ahLst/>
                <a:cxnLst/>
                <a:rect l="l" t="t" r="r" b="b"/>
                <a:pathLst>
                  <a:path w="273811" h="163131" extrusionOk="0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iCiel Cadena" panose="02000503000000020004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674116" extrusionOk="0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iCiel Cadena" panose="02000503000000020004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10" h="674116" extrusionOk="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iCiel Cadena" panose="02000503000000020004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avLst/>
                <a:gdLst/>
                <a:ahLst/>
                <a:cxnLst/>
                <a:rect l="l" t="t" r="r" b="b"/>
                <a:pathLst>
                  <a:path w="606180" h="1508680" extrusionOk="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iCiel Cadena" panose="02000503000000020004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2729029" y="798796"/>
                <a:ext cx="375239" cy="1881623"/>
              </a:xfrm>
              <a:custGeom>
                <a:avLst/>
                <a:gdLst/>
                <a:ahLst/>
                <a:cxnLst/>
                <a:rect l="l" t="t" r="r" b="b"/>
                <a:pathLst>
                  <a:path w="300793" h="1508315" extrusionOk="0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iCiel Cadena" panose="02000503000000020004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avLst/>
                <a:gdLst/>
                <a:ahLst/>
                <a:cxnLst/>
                <a:rect l="l" t="t" r="r" b="b"/>
                <a:pathLst>
                  <a:path w="339470" h="148145" extrusionOk="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iCiel Cadena" panose="02000503000000020004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avLst/>
                <a:gdLst/>
                <a:ahLst/>
                <a:cxnLst/>
                <a:rect l="l" t="t" r="r" b="b"/>
                <a:pathLst>
                  <a:path w="167258" h="148082" extrusionOk="0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iCiel Cadena" panose="02000503000000020004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avLst/>
                <a:gdLst/>
                <a:ahLst/>
                <a:cxnLst/>
                <a:rect l="l" t="t" r="r" b="b"/>
                <a:pathLst>
                  <a:path w="82676" h="613536" extrusionOk="0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iCiel Cadena" panose="02000503000000020004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0DA4EE-ACAB-456E-A5BC-39E26A135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86" y="204101"/>
            <a:ext cx="1137224" cy="113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E56DC84-F63D-4163-B9E0-A086F39FC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74333"/>
              </p:ext>
            </p:extLst>
          </p:nvPr>
        </p:nvGraphicFramePr>
        <p:xfrm>
          <a:off x="2312784" y="3212024"/>
          <a:ext cx="5474767" cy="1228534"/>
        </p:xfrm>
        <a:graphic>
          <a:graphicData uri="http://schemas.openxmlformats.org/drawingml/2006/table">
            <a:tbl>
              <a:tblPr firstRow="1" bandRow="1">
                <a:tableStyleId>{B71E8972-68E6-47C6-8168-9DFCAA21A1EE}</a:tableStyleId>
              </a:tblPr>
              <a:tblGrid>
                <a:gridCol w="2276414">
                  <a:extLst>
                    <a:ext uri="{9D8B030D-6E8A-4147-A177-3AD203B41FA5}">
                      <a16:colId xmlns:a16="http://schemas.microsoft.com/office/drawing/2014/main" val="2807922250"/>
                    </a:ext>
                  </a:extLst>
                </a:gridCol>
                <a:gridCol w="3198353">
                  <a:extLst>
                    <a:ext uri="{9D8B030D-6E8A-4147-A177-3AD203B41FA5}">
                      <a16:colId xmlns:a16="http://schemas.microsoft.com/office/drawing/2014/main" val="1977175424"/>
                    </a:ext>
                  </a:extLst>
                </a:gridCol>
              </a:tblGrid>
              <a:tr h="455739">
                <a:tc>
                  <a:txBody>
                    <a:bodyPr/>
                    <a:lstStyle/>
                    <a:p>
                      <a:pPr algn="l"/>
                      <a:r>
                        <a:rPr lang="vi-VN" sz="1600" dirty="0" err="1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Giảng</a:t>
                      </a:r>
                      <a:r>
                        <a:rPr lang="vi-VN" sz="1600" dirty="0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 viên </a:t>
                      </a:r>
                      <a:r>
                        <a:rPr lang="vi-VN" sz="1600" dirty="0" err="1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vi-VN" sz="1600" dirty="0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600" dirty="0" err="1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dẫn</a:t>
                      </a:r>
                      <a:r>
                        <a:rPr lang="vi-VN" sz="1600" dirty="0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600" dirty="0">
                        <a:ln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ln>
                        <a:solidFill>
                          <a:srgbClr val="00B0F0"/>
                        </a:solidFill>
                        <a:effectLst/>
                        <a:latin typeface="iCiel Cadena" panose="02000503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TS. </a:t>
                      </a:r>
                      <a:r>
                        <a:rPr lang="vi-VN" sz="1600" dirty="0" err="1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vi-VN" sz="1600" dirty="0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600" dirty="0" err="1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Đào</a:t>
                      </a:r>
                      <a:r>
                        <a:rPr lang="vi-VN" sz="1600" dirty="0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600" dirty="0" err="1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Trường</a:t>
                      </a:r>
                      <a:endParaRPr lang="en-US" sz="1600" dirty="0">
                        <a:ln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ln>
                        <a:solidFill>
                          <a:srgbClr val="00B0F0"/>
                        </a:solidFill>
                        <a:effectLst/>
                        <a:latin typeface="iCiel Cadena" panose="02000503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121329"/>
                  </a:ext>
                </a:extLst>
              </a:tr>
              <a:tr h="711702">
                <a:tc>
                  <a:txBody>
                    <a:bodyPr/>
                    <a:lstStyle/>
                    <a:p>
                      <a:pPr algn="l"/>
                      <a:r>
                        <a:rPr lang="vi-VN" sz="1600" dirty="0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Sinh viên </a:t>
                      </a:r>
                      <a:r>
                        <a:rPr lang="vi-VN" sz="1600" dirty="0" err="1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vi-VN" sz="1600" dirty="0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600" dirty="0" err="1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vi-VN" sz="1600" dirty="0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600" dirty="0">
                        <a:ln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ln>
                        <a:solidFill>
                          <a:srgbClr val="00B0F0"/>
                        </a:solidFill>
                        <a:effectLst/>
                        <a:latin typeface="iCiel Cadena" panose="02000503000000020004" pitchFamily="2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vi-VN" sz="1600" dirty="0" err="1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vi-VN" sz="1600" dirty="0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 Quang Huy CT030425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vi-VN" sz="1600" dirty="0" err="1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vi-VN" sz="1600" dirty="0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 Xuân </a:t>
                      </a:r>
                      <a:r>
                        <a:rPr lang="vi-VN" sz="1600" dirty="0" err="1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Lộc</a:t>
                      </a:r>
                      <a:r>
                        <a:rPr lang="vi-VN" sz="1600" dirty="0">
                          <a:ln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</a:ln>
                          <a:solidFill>
                            <a:srgbClr val="00B0F0"/>
                          </a:solidFill>
                          <a:effectLst/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 CT030430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9335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BEBCD9-F4C5-4171-B36C-384812A3A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98253"/>
              </p:ext>
            </p:extLst>
          </p:nvPr>
        </p:nvGraphicFramePr>
        <p:xfrm>
          <a:off x="1077123" y="1957259"/>
          <a:ext cx="6236891" cy="968312"/>
        </p:xfrm>
        <a:graphic>
          <a:graphicData uri="http://schemas.openxmlformats.org/drawingml/2006/table">
            <a:tbl>
              <a:tblPr>
                <a:effectLst>
                  <a:outerShdw blurRad="88900" dist="50800" dir="3360000" algn="ctr" rotWithShape="0">
                    <a:srgbClr val="663300"/>
                  </a:outerShdw>
                  <a:reflection blurRad="6350" stA="52000" endA="300" endPos="35000" dir="5400000" sy="-100000" algn="bl" rotWithShape="0"/>
                </a:effectLst>
                <a:tableStyleId>{B71E8972-68E6-47C6-8168-9DFCAA21A1EE}</a:tableStyleId>
              </a:tblPr>
              <a:tblGrid>
                <a:gridCol w="6236891">
                  <a:extLst>
                    <a:ext uri="{9D8B030D-6E8A-4147-A177-3AD203B41FA5}">
                      <a16:colId xmlns:a16="http://schemas.microsoft.com/office/drawing/2014/main" val="2458638363"/>
                    </a:ext>
                  </a:extLst>
                </a:gridCol>
              </a:tblGrid>
              <a:tr h="70291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800" b="1" kern="100" cap="none" spc="0" dirty="0">
                          <a:ln w="0">
                            <a:solidFill>
                              <a:srgbClr val="660033"/>
                            </a:solidFill>
                          </a:ln>
                          <a:solidFill>
                            <a:srgbClr val="00B0F0"/>
                          </a:solidFill>
                          <a:effectLst>
                            <a:outerShdw blurRad="60007" dist="200025" dir="15000000" sy="30000" kx="-1800000" algn="bl" rotWithShape="0">
                              <a:prstClr val="black">
                                <a:alpha val="32000"/>
                              </a:prstClr>
                            </a:outerShdw>
                          </a:effectLst>
                          <a:latin typeface="iCiel Cadena" panose="02000503000000020004" pitchFamily="2" charset="0"/>
                          <a:cs typeface="Times New Roman" panose="02020603050405020304" pitchFamily="18" charset="0"/>
                        </a:rPr>
                        <a:t>XÂY DỰNG CHƯƠNG TRÌNH MÃ HÓA, GIẢI MÃ DES VÀ 3DES</a:t>
                      </a:r>
                      <a:endParaRPr lang="en-US" sz="2800" b="1" kern="100" cap="none" spc="0" dirty="0">
                        <a:ln w="0">
                          <a:solidFill>
                            <a:srgbClr val="660033"/>
                          </a:solidFill>
                        </a:ln>
                        <a:solidFill>
                          <a:srgbClr val="00B0F0"/>
                        </a:solidFill>
                        <a:effectLst>
                          <a:outerShdw blurRad="60007" dist="200025" dir="15000000" sy="30000" kx="-1800000" algn="bl" rotWithShape="0">
                            <a:prstClr val="black">
                              <a:alpha val="32000"/>
                            </a:prstClr>
                          </a:outerShdw>
                        </a:effectLst>
                        <a:latin typeface="iCiel Cadena" panose="02000503000000020004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134877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74FF20B3-7E46-4815-B6BE-0D696B463710}"/>
              </a:ext>
            </a:extLst>
          </p:cNvPr>
          <p:cNvSpPr/>
          <p:nvPr/>
        </p:nvSpPr>
        <p:spPr>
          <a:xfrm>
            <a:off x="994228" y="1786243"/>
            <a:ext cx="82894" cy="1209595"/>
          </a:xfrm>
          <a:prstGeom prst="downArrow">
            <a:avLst/>
          </a:prstGeom>
          <a:solidFill>
            <a:schemeClr val="accent3">
              <a:lumMod val="90000"/>
            </a:schemeClr>
          </a:solidFill>
          <a:ln>
            <a:noFill/>
          </a:ln>
          <a:effectLst>
            <a:outerShdw blurRad="50800" dist="50800" dir="5400000" sx="125000" sy="125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Ciel Cadena" panose="02000503000000020004" pitchFamily="2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88A4261-9093-43B4-85CD-ABC5F92C4046}"/>
              </a:ext>
            </a:extLst>
          </p:cNvPr>
          <p:cNvSpPr/>
          <p:nvPr/>
        </p:nvSpPr>
        <p:spPr>
          <a:xfrm>
            <a:off x="1035672" y="2934090"/>
            <a:ext cx="7031203" cy="75039"/>
          </a:xfrm>
          <a:prstGeom prst="rightArrow">
            <a:avLst/>
          </a:prstGeom>
          <a:solidFill>
            <a:schemeClr val="accent3">
              <a:lumMod val="90000"/>
            </a:schemeClr>
          </a:solidFill>
          <a:ln>
            <a:noFill/>
          </a:ln>
          <a:effectLst>
            <a:outerShdw blurRad="50800" dist="50800" dir="5400000" sx="107000" sy="107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Ciel Cadena" panose="0200050300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778052" y="250597"/>
            <a:ext cx="5631541" cy="5531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1. QUÁ TRÌNH MÃ HÓA</a:t>
            </a:r>
            <a:endParaRPr sz="2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DEC01-1368-43B1-BC6C-B3157A2B3935}"/>
              </a:ext>
            </a:extLst>
          </p:cNvPr>
          <p:cNvSpPr txBox="1"/>
          <p:nvPr/>
        </p:nvSpPr>
        <p:spPr>
          <a:xfrm>
            <a:off x="4846350" y="1120924"/>
            <a:ext cx="3709790" cy="114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660033"/>
              </a:buClr>
              <a:buFont typeface="iCiel Cadena" panose="02000503000000020004" pitchFamily="2" charset="0"/>
              <a:buChar char="–"/>
            </a:pP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Áp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dụng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hoán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vị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kết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thúc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FP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cho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xâu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bit R</a:t>
            </a:r>
            <a:r>
              <a:rPr lang="en-US" sz="1600" kern="1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16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L</a:t>
            </a:r>
            <a:r>
              <a:rPr lang="en-US" sz="1600" kern="1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16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ta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thu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được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bản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mã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y: y=F</a:t>
            </a:r>
            <a:r>
              <a:rPr lang="en-US" sz="1600" kern="100" baseline="-1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P(R</a:t>
            </a:r>
            <a:r>
              <a:rPr lang="en-US" sz="1600" kern="100" baseline="-20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16</a:t>
            </a:r>
            <a:r>
              <a:rPr lang="en-US" sz="1600" kern="100" baseline="-1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L</a:t>
            </a:r>
            <a:r>
              <a:rPr lang="en-US" sz="1600" kern="100" baseline="-20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16</a:t>
            </a:r>
            <a:r>
              <a:rPr lang="en-US" sz="1600" kern="100" baseline="-1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18D0E0-C3F8-4691-AD93-DEBCFCA9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0" y="1120924"/>
            <a:ext cx="4132259" cy="3400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B88860-BF1E-4E39-ACFB-68FB48A43227}"/>
              </a:ext>
            </a:extLst>
          </p:cNvPr>
          <p:cNvSpPr txBox="1"/>
          <p:nvPr/>
        </p:nvSpPr>
        <p:spPr>
          <a:xfrm>
            <a:off x="4846350" y="2340088"/>
            <a:ext cx="2567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vi-VN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Hoán</a:t>
            </a:r>
            <a:r>
              <a:rPr lang="vi-VN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vi-VN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vị</a:t>
            </a:r>
            <a:r>
              <a:rPr lang="vi-VN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vi-VN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kết</a:t>
            </a:r>
            <a:r>
              <a:rPr lang="vi-VN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vi-VN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thúc</a:t>
            </a:r>
            <a:r>
              <a:rPr lang="vi-VN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:</a:t>
            </a:r>
            <a:endParaRPr lang="en-US" sz="1600" dirty="0">
              <a:solidFill>
                <a:srgbClr val="660033"/>
              </a:solidFill>
              <a:effectLst/>
              <a:latin typeface="iCiel Cadena" panose="02000503000000020004" pitchFamily="2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BD3921-0999-435B-AACD-24DA57B4BA6E}"/>
              </a:ext>
            </a:extLst>
          </p:cNvPr>
          <p:cNvSpPr txBox="1"/>
          <p:nvPr/>
        </p:nvSpPr>
        <p:spPr>
          <a:xfrm>
            <a:off x="4846350" y="803786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60033"/>
              </a:buClr>
              <a:buFont typeface="Wingdings" panose="05000000000000000000" pitchFamily="2" charset="2"/>
              <a:buChar char="Ø"/>
            </a:pP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GIAI ĐOẠN 3:</a:t>
            </a:r>
            <a:endParaRPr lang="en-US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pic>
        <p:nvPicPr>
          <p:cNvPr id="11" name="Picture 10" descr="Table, calendar&#10;&#10;Description automatically generated">
            <a:extLst>
              <a:ext uri="{FF2B5EF4-FFF2-40B4-BE49-F238E27FC236}">
                <a16:creationId xmlns:a16="http://schemas.microsoft.com/office/drawing/2014/main" id="{1A05F7F9-B217-461E-BCEC-C08A3476A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848349"/>
            <a:ext cx="2871620" cy="1945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50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778052" y="250597"/>
            <a:ext cx="5631541" cy="5531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e. QUÁ TRÌNH GIẢI MÃ</a:t>
            </a:r>
            <a:endParaRPr sz="2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3905995" y="458221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60033"/>
                </a:solidFill>
                <a:latin typeface="iCiel Cadena" panose="02000503000000020004" pitchFamily="2" charset="0"/>
              </a:rPr>
              <a:t>11</a:t>
            </a:fld>
            <a:endParaRPr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82B93-B2C3-4C7D-8FA9-1114D18F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06" y="667476"/>
            <a:ext cx="4127034" cy="4225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BF6B58-E04F-4D29-88FC-C7F93EAB6ED6}"/>
              </a:ext>
            </a:extLst>
          </p:cNvPr>
          <p:cNvSpPr txBox="1"/>
          <p:nvPr/>
        </p:nvSpPr>
        <p:spPr>
          <a:xfrm>
            <a:off x="778052" y="1013460"/>
            <a:ext cx="3603448" cy="252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Quá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trình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giải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mã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của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DES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cũng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tương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tự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quá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trình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mã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hóa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.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Chỉ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khác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nhau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ở: L</a:t>
            </a:r>
            <a:r>
              <a:rPr lang="en-US" sz="1800" kern="1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i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= R</a:t>
            </a:r>
            <a:r>
              <a:rPr lang="en-US" sz="1800" kern="1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i-1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. R</a:t>
            </a:r>
            <a:r>
              <a:rPr lang="en-US" sz="1800" kern="1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i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= L</a:t>
            </a:r>
            <a:r>
              <a:rPr lang="en-US" sz="1800" kern="1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i-1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XOR f(R</a:t>
            </a:r>
            <a:r>
              <a:rPr lang="en-US" sz="1800" kern="1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i-1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, K</a:t>
            </a:r>
            <a:r>
              <a:rPr lang="en-US" sz="1800" kern="1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16-i+1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).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Như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vậy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khóa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K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của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hàm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F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sẽ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đi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từ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khóa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K</a:t>
            </a:r>
            <a:r>
              <a:rPr lang="en-US" sz="1800" kern="1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16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đến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khóa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K</a:t>
            </a:r>
            <a:r>
              <a:rPr lang="en-US" sz="1800" kern="1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1</a:t>
            </a:r>
            <a:r>
              <a:rPr lang="en-US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59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778052" y="250597"/>
            <a:ext cx="5631541" cy="5531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f. HÀM F</a:t>
            </a:r>
            <a:endParaRPr sz="2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60033"/>
                </a:solidFill>
                <a:latin typeface="iCiel Cadena" panose="02000503000000020004" pitchFamily="2" charset="0"/>
              </a:rPr>
              <a:t>12</a:t>
            </a:fld>
            <a:endParaRPr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7BB0F-1429-42F4-A3C8-B13C533B8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505" y="661721"/>
            <a:ext cx="4890304" cy="3962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8BD9F6-0929-46E1-9DE0-BA7FBA00B56A}"/>
              </a:ext>
            </a:extLst>
          </p:cNvPr>
          <p:cNvSpPr txBox="1"/>
          <p:nvPr/>
        </p:nvSpPr>
        <p:spPr>
          <a:xfrm>
            <a:off x="778052" y="1343442"/>
            <a:ext cx="1599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Hàm</a:t>
            </a:r>
            <a:r>
              <a:rPr lang="en-US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f(R,K)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:</a:t>
            </a:r>
            <a:endParaRPr lang="en-US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5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778052" y="250597"/>
            <a:ext cx="5631541" cy="5531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f. HÀM F</a:t>
            </a:r>
            <a:endParaRPr sz="2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60033"/>
                </a:solidFill>
                <a:latin typeface="iCiel Cadena" panose="02000503000000020004" pitchFamily="2" charset="0"/>
              </a:rPr>
              <a:t>13</a:t>
            </a:fld>
            <a:endParaRPr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BD9F6-0929-46E1-9DE0-BA7FBA00B56A}"/>
              </a:ext>
            </a:extLst>
          </p:cNvPr>
          <p:cNvSpPr txBox="1"/>
          <p:nvPr/>
        </p:nvSpPr>
        <p:spPr>
          <a:xfrm>
            <a:off x="649842" y="2124760"/>
            <a:ext cx="4196508" cy="244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286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600" kern="100" dirty="0" err="1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Mục</a:t>
            </a:r>
            <a:r>
              <a:rPr lang="vi-VN" sz="1600" kern="100" dirty="0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vi-VN" sz="1600" kern="100" dirty="0" err="1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đích</a:t>
            </a:r>
            <a:r>
              <a:rPr lang="vi-VN" sz="1600" kern="100" dirty="0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:</a:t>
            </a:r>
            <a:endParaRPr lang="vi-VN" sz="1600" kern="100" dirty="0">
              <a:solidFill>
                <a:srgbClr val="660033"/>
              </a:solidFill>
              <a:effectLst/>
              <a:latin typeface="iCiel Cadena" panose="02000503000000020004" pitchFamily="2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285750" marR="0" indent="-285750" algn="just">
              <a:spcBef>
                <a:spcPts val="600"/>
              </a:spcBef>
              <a:spcAft>
                <a:spcPts val="600"/>
              </a:spcAft>
              <a:buClr>
                <a:srgbClr val="660033"/>
              </a:buClr>
              <a:buFont typeface="iCiel Cadena" panose="02000503000000020004" pitchFamily="2" charset="0"/>
              <a:buChar char="–"/>
            </a:pP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Làm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độ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dài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của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R</a:t>
            </a:r>
            <a:r>
              <a:rPr lang="en-US" sz="1600" kern="100" baseline="-20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i-1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cùng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cỡ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với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khóa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K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để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thực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hiện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việc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cộng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modulo XOR.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600"/>
              </a:spcAft>
              <a:buClr>
                <a:srgbClr val="660033"/>
              </a:buClr>
              <a:buSzPct val="100000"/>
              <a:buFont typeface="iCiel Cadena" panose="02000503000000020004" pitchFamily="2" charset="0"/>
              <a:buChar char="–"/>
            </a:pPr>
            <a:r>
              <a:rPr lang="en-US" sz="1600" b="1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Cho </a:t>
            </a:r>
            <a:r>
              <a:rPr lang="en-US" sz="1600" b="1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kết</a:t>
            </a:r>
            <a:r>
              <a:rPr lang="en-US" sz="1600" b="1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b="1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quả</a:t>
            </a:r>
            <a:r>
              <a:rPr lang="en-US" sz="1600" b="1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b="1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dài</a:t>
            </a:r>
            <a:r>
              <a:rPr lang="en-US" sz="1600" b="1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b="1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hơn</a:t>
            </a:r>
            <a:r>
              <a:rPr lang="en-US" sz="1600" b="1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b="1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để</a:t>
            </a:r>
            <a:r>
              <a:rPr lang="en-US" sz="1600" b="1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b="1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có</a:t>
            </a:r>
            <a:r>
              <a:rPr lang="en-US" sz="1600" b="1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b="1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thể</a:t>
            </a:r>
            <a:r>
              <a:rPr lang="en-US" sz="1600" b="1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b="1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được</a:t>
            </a:r>
            <a:r>
              <a:rPr lang="en-US" sz="1600" b="1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b="1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nén</a:t>
            </a:r>
            <a:r>
              <a:rPr lang="en-US" sz="1600" b="1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b="1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trong</a:t>
            </a:r>
            <a:r>
              <a:rPr lang="en-US" sz="1600" b="1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b="1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suốt</a:t>
            </a:r>
            <a:r>
              <a:rPr lang="en-US" sz="1600" b="1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b="1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quá</a:t>
            </a:r>
            <a:r>
              <a:rPr lang="en-US" sz="1600" b="1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b="1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trình</a:t>
            </a:r>
            <a:r>
              <a:rPr lang="en-US" sz="1600" b="1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b="1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thay</a:t>
            </a:r>
            <a:r>
              <a:rPr lang="en-US" sz="1600" b="1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b="1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thế</a:t>
            </a:r>
            <a:r>
              <a:rPr lang="en-US" sz="1600" b="1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Tuy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nhiên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,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cả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hai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mục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đích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này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nhằm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một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mục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tiêu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chính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là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bảo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mật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dữ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liệu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.</a:t>
            </a:r>
            <a:endParaRPr lang="en-US" sz="16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20725F80-93F2-420E-BCE6-F62943315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068" y="2323719"/>
            <a:ext cx="3789694" cy="20444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EACC1B-E063-4E91-B14A-6AD80A4A7A90}"/>
              </a:ext>
            </a:extLst>
          </p:cNvPr>
          <p:cNvSpPr txBox="1"/>
          <p:nvPr/>
        </p:nvSpPr>
        <p:spPr>
          <a:xfrm>
            <a:off x="649842" y="97124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Hàm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mở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rộng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E</a:t>
            </a:r>
            <a:endParaRPr lang="en-US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4D3A0-F5D9-4639-95D8-523932A057B6}"/>
              </a:ext>
            </a:extLst>
          </p:cNvPr>
          <p:cNvSpPr txBox="1"/>
          <p:nvPr/>
        </p:nvSpPr>
        <p:spPr>
          <a:xfrm>
            <a:off x="649842" y="1478725"/>
            <a:ext cx="7844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/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Hàm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ở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rộng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E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sẽ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tăng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độ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dài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R</a:t>
            </a:r>
            <a:r>
              <a:rPr lang="en-US" sz="1600" kern="100" baseline="-20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i-1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từ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32 bit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lên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48 bit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bằng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cách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thay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đổi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thứ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tự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các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bit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cũng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như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lặp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lại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các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bit.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194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778052" y="250597"/>
            <a:ext cx="5631541" cy="5531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f. HÀM F</a:t>
            </a:r>
            <a:endParaRPr sz="2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60033"/>
                </a:solidFill>
                <a:latin typeface="iCiel Cadena" panose="02000503000000020004" pitchFamily="2" charset="0"/>
              </a:rPr>
              <a:t>14</a:t>
            </a:fld>
            <a:endParaRPr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EACC1B-E063-4E91-B14A-6AD80A4A7A90}"/>
              </a:ext>
            </a:extLst>
          </p:cNvPr>
          <p:cNvSpPr txBox="1"/>
          <p:nvPr/>
        </p:nvSpPr>
        <p:spPr>
          <a:xfrm>
            <a:off x="649842" y="97124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Các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hộp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S-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box</a:t>
            </a:r>
            <a:endParaRPr lang="en-US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4D3A0-F5D9-4639-95D8-523932A057B6}"/>
              </a:ext>
            </a:extLst>
          </p:cNvPr>
          <p:cNvSpPr txBox="1"/>
          <p:nvPr/>
        </p:nvSpPr>
        <p:spPr>
          <a:xfrm>
            <a:off x="649842" y="1478725"/>
            <a:ext cx="78443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2286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Mỗi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hộp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S-Box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sẽ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có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6 bit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đầu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vào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và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4 bit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đầu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ra. </a:t>
            </a:r>
            <a:endParaRPr lang="vi-VN" sz="1600" kern="100" dirty="0">
              <a:solidFill>
                <a:srgbClr val="660033"/>
              </a:solidFill>
              <a:effectLst/>
              <a:latin typeface="iCiel Cadena" panose="02000503000000020004" pitchFamily="2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228600" marR="0" indent="-2286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Mỗi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hàng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trong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mỗi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hộp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S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là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hoán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vị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của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các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số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nguyên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từ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0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đến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vi-VN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15.</a:t>
            </a:r>
            <a:endParaRPr lang="en-US" sz="1600" kern="100" dirty="0">
              <a:solidFill>
                <a:srgbClr val="660033"/>
              </a:solidFill>
              <a:effectLst/>
              <a:latin typeface="iCiel Cadena" panose="02000503000000020004" pitchFamily="2" charset="0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228600" marR="0" lvl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Các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hộp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S-box phi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tuyến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tính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.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nói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cách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khác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,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đầu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ra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không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phải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là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biến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đối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tuyến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tính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của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đầu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vào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.</a:t>
            </a:r>
          </a:p>
          <a:p>
            <a:pPr marL="228600" marR="0" lvl="0" indent="-2286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66003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Sự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thay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đổi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của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một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bit,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hai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bit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hoặc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nhiều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hơn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sẽ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dẫn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đến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sự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biến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đổi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ở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đầu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ra.</a:t>
            </a:r>
          </a:p>
          <a:p>
            <a:pPr marL="228600" indent="-228600">
              <a:buClr>
                <a:srgbClr val="66003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Nếu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hai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đầu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vào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của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một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S-box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bất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kì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chỉ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khác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nhau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2 bit ở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giữa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(bit 3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và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4)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thì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đầu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ra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sẽ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khác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nhau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ít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nhất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2 bit.</a:t>
            </a:r>
            <a:endParaRPr lang="en-US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4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778052" y="250597"/>
            <a:ext cx="5631541" cy="5531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f. HÀM F</a:t>
            </a:r>
            <a:endParaRPr sz="2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60033"/>
                </a:solidFill>
                <a:latin typeface="iCiel Cadena" panose="02000503000000020004" pitchFamily="2" charset="0"/>
              </a:rPr>
              <a:t>15</a:t>
            </a:fld>
            <a:endParaRPr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EACC1B-E063-4E91-B14A-6AD80A4A7A90}"/>
              </a:ext>
            </a:extLst>
          </p:cNvPr>
          <p:cNvSpPr txBox="1"/>
          <p:nvPr/>
        </p:nvSpPr>
        <p:spPr>
          <a:xfrm>
            <a:off x="649842" y="97124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Các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hộp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S-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box</a:t>
            </a:r>
            <a:endParaRPr lang="en-US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418E3-5F92-4069-A309-20793412C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1" y="1340576"/>
            <a:ext cx="6987539" cy="337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07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778052" y="250597"/>
            <a:ext cx="5631541" cy="5531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f. HÀM F</a:t>
            </a:r>
            <a:endParaRPr sz="2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60033"/>
                </a:solidFill>
                <a:latin typeface="iCiel Cadena" panose="02000503000000020004" pitchFamily="2" charset="0"/>
              </a:rPr>
              <a:t>16</a:t>
            </a:fld>
            <a:endParaRPr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EACC1B-E063-4E91-B14A-6AD80A4A7A90}"/>
              </a:ext>
            </a:extLst>
          </p:cNvPr>
          <p:cNvSpPr txBox="1"/>
          <p:nvPr/>
        </p:nvSpPr>
        <p:spPr>
          <a:xfrm>
            <a:off x="649842" y="97124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Hộp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P-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box</a:t>
            </a:r>
            <a:endParaRPr lang="en-US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79DD4FD-A057-4E51-8B3C-6E534DA5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80" y="2701126"/>
            <a:ext cx="4013200" cy="13633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F80273-A4FD-4C8E-A1B5-EB4FC42E1A96}"/>
              </a:ext>
            </a:extLst>
          </p:cNvPr>
          <p:cNvSpPr txBox="1"/>
          <p:nvPr/>
        </p:nvSpPr>
        <p:spPr>
          <a:xfrm>
            <a:off x="649842" y="1630680"/>
            <a:ext cx="7844316" cy="780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Mỗi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4 bit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đầu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ra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của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các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hộp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S-box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sẽ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được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ghép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lại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,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theo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thứ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tự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các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hộp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và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được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đem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vào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hộp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P-box.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Hộp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P-Box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đơn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giản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chỉ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là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hoán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vị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các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bit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với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nhau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.</a:t>
            </a:r>
            <a:endParaRPr lang="en-US" sz="12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18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778052" y="250598"/>
            <a:ext cx="5631541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2. CHUẨN MÃ HÓA DỮ LIỆU 3DES</a:t>
            </a:r>
            <a:endParaRPr sz="2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A3CADB7C-1D2C-4748-876D-700CF765D364}"/>
              </a:ext>
            </a:extLst>
          </p:cNvPr>
          <p:cNvSpPr/>
          <p:nvPr/>
        </p:nvSpPr>
        <p:spPr>
          <a:xfrm>
            <a:off x="1684020" y="1140300"/>
            <a:ext cx="3558540" cy="393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Giới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thiệu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chuẩn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3DES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85D67E3-9689-4501-B78A-74932208F1C8}"/>
              </a:ext>
            </a:extLst>
          </p:cNvPr>
          <p:cNvSpPr/>
          <p:nvPr/>
        </p:nvSpPr>
        <p:spPr>
          <a:xfrm>
            <a:off x="1272540" y="1140300"/>
            <a:ext cx="548640" cy="39360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a</a:t>
            </a:r>
            <a:endParaRPr lang="en-US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A5F40D8B-FC34-4137-9B79-687A5FC5A99F}"/>
              </a:ext>
            </a:extLst>
          </p:cNvPr>
          <p:cNvSpPr/>
          <p:nvPr/>
        </p:nvSpPr>
        <p:spPr>
          <a:xfrm>
            <a:off x="1684020" y="1633702"/>
            <a:ext cx="3558540" cy="393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Quá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trình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mã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hóa</a:t>
            </a:r>
            <a:endParaRPr lang="vi-VN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DF1DA59-457D-4D47-8CE6-7127699FB920}"/>
              </a:ext>
            </a:extLst>
          </p:cNvPr>
          <p:cNvSpPr/>
          <p:nvPr/>
        </p:nvSpPr>
        <p:spPr>
          <a:xfrm>
            <a:off x="1272540" y="1633702"/>
            <a:ext cx="548640" cy="39360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b</a:t>
            </a:r>
            <a:endParaRPr lang="en-US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9E81F8DD-B59A-4D17-9E6A-CA45D9C79603}"/>
              </a:ext>
            </a:extLst>
          </p:cNvPr>
          <p:cNvSpPr/>
          <p:nvPr/>
        </p:nvSpPr>
        <p:spPr>
          <a:xfrm>
            <a:off x="1684020" y="2121820"/>
            <a:ext cx="3558540" cy="393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Quán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trình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giải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mã</a:t>
            </a:r>
            <a:endParaRPr lang="vi-VN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B0E2867-D0A7-4773-B7EA-C0A8C5C60DA2}"/>
              </a:ext>
            </a:extLst>
          </p:cNvPr>
          <p:cNvSpPr/>
          <p:nvPr/>
        </p:nvSpPr>
        <p:spPr>
          <a:xfrm>
            <a:off x="1272540" y="2121820"/>
            <a:ext cx="548640" cy="39360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c</a:t>
            </a:r>
            <a:endParaRPr lang="en-US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59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778052" y="250597"/>
            <a:ext cx="5631541" cy="5531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a. GIỚI THIỆU CHUẨN 3DES</a:t>
            </a:r>
            <a:endParaRPr sz="2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60033"/>
                </a:solidFill>
                <a:latin typeface="iCiel Cadena" panose="02000503000000020004" pitchFamily="2" charset="0"/>
              </a:rPr>
              <a:t>18</a:t>
            </a:fld>
            <a:endParaRPr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0315F-3269-46E7-A825-4EB5E12E895D}"/>
              </a:ext>
            </a:extLst>
          </p:cNvPr>
          <p:cNvSpPr txBox="1"/>
          <p:nvPr/>
        </p:nvSpPr>
        <p:spPr>
          <a:xfrm>
            <a:off x="778052" y="1074659"/>
            <a:ext cx="7466788" cy="2943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vi-VN" sz="1800" b="1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DES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(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Data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Encryption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Standard)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là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một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thuật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toán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khối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với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kích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thước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khối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64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bit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và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kích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thước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khóa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56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bit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,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được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Tổ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chức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Tiêu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chuẩn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xử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lý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thông tin liên bang Hoa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Kỳ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(FIPS) công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bố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chính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thức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vào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tháng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11/1976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và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được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xuất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bản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trong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tài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liệu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có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tên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là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FIPS PUB 46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vào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tháng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01/1977.</a:t>
            </a:r>
            <a:endParaRPr lang="en-US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  <a:p>
            <a:pPr indent="228600" algn="just">
              <a:lnSpc>
                <a:spcPct val="150000"/>
              </a:lnSpc>
            </a:pP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Thuật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toán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mã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hoá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3DES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là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một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biến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thể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phụ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của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DES, như ta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đã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biết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DES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vẫn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tồn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tại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nhiều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nhược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điểm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như: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Có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thể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bẽ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gãy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bằng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những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máy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có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mục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đích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đặc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biệt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để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tìm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 ra </a:t>
            </a:r>
            <a:r>
              <a:rPr lang="vi-VN" sz="1800" b="0" i="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khóa</a:t>
            </a:r>
            <a:r>
              <a:rPr lang="vi-VN" sz="1800" b="0" i="0" dirty="0">
                <a:solidFill>
                  <a:srgbClr val="660033"/>
                </a:solidFill>
                <a:effectLst/>
                <a:latin typeface="iCiel Cadena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623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778052" y="250597"/>
            <a:ext cx="5631541" cy="5531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b. THUẬT TOÁN MÃ HÓA 3DES</a:t>
            </a:r>
            <a:endParaRPr sz="2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60033"/>
                </a:solidFill>
                <a:latin typeface="iCiel Cadena" panose="02000503000000020004" pitchFamily="2" charset="0"/>
              </a:rPr>
              <a:t>19</a:t>
            </a:fld>
            <a:endParaRPr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0315F-3269-46E7-A825-4EB5E12E895D}"/>
              </a:ext>
            </a:extLst>
          </p:cNvPr>
          <p:cNvSpPr txBox="1"/>
          <p:nvPr/>
        </p:nvSpPr>
        <p:spPr>
          <a:xfrm>
            <a:off x="778052" y="1074659"/>
            <a:ext cx="4144468" cy="2528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Mã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hoá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3DES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cũng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tương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tự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DES nhưng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nó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được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lặp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lại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3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lần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tức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là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tăng lên 3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lần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DES.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Dữ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liệu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được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mã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hoá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với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khoá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đầu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tiên,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và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được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giải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mã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với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khoá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2, sau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đó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mã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hoá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lần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nữa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với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khoá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thứ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3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để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thu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được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dữ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liệu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mã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hoá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cuối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cùng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</a:rPr>
              <a:t>.</a:t>
            </a:r>
            <a:endParaRPr lang="en-US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DFBC3-33EB-4523-A295-44BC56DE6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977" y="1022351"/>
            <a:ext cx="2899971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1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29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29"/>
          <p:cNvSpPr txBox="1">
            <a:spLocks noGrp="1"/>
          </p:cNvSpPr>
          <p:nvPr>
            <p:ph type="title"/>
          </p:nvPr>
        </p:nvSpPr>
        <p:spPr>
          <a:xfrm>
            <a:off x="1478393" y="542720"/>
            <a:ext cx="3658867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rgbClr val="660033"/>
                </a:solidFill>
                <a:latin typeface="iCiel Cadena" panose="02000503000000020004" pitchFamily="2" charset="0"/>
              </a:rPr>
              <a:t>NỘI DUNG CHÍNH</a:t>
            </a:r>
          </a:p>
        </p:txBody>
      </p:sp>
      <p:sp>
        <p:nvSpPr>
          <p:cNvPr id="1097" name="Google Shape;1097;p2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5" name="Google Shape;1109;p29">
            <a:extLst>
              <a:ext uri="{FF2B5EF4-FFF2-40B4-BE49-F238E27FC236}">
                <a16:creationId xmlns:a16="http://schemas.microsoft.com/office/drawing/2014/main" id="{DBDCBA17-6162-4C3F-B29E-17A0FD66DF3B}"/>
              </a:ext>
            </a:extLst>
          </p:cNvPr>
          <p:cNvSpPr/>
          <p:nvPr/>
        </p:nvSpPr>
        <p:spPr>
          <a:xfrm rot="5400000">
            <a:off x="3228689" y="1129206"/>
            <a:ext cx="464234" cy="396482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6C0A627-0F07-4ADE-ABBE-48DC64F0DF97}"/>
              </a:ext>
            </a:extLst>
          </p:cNvPr>
          <p:cNvSpPr/>
          <p:nvPr/>
        </p:nvSpPr>
        <p:spPr>
          <a:xfrm>
            <a:off x="1482398" y="2881637"/>
            <a:ext cx="464234" cy="4642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 dirty="0">
                <a:solidFill>
                  <a:srgbClr val="660033"/>
                </a:solidFill>
                <a:latin typeface="iCiel Cadena" panose="02000503000000020004" pitchFamily="2" charset="0"/>
                <a:cs typeface="Times New Roman" panose="02020603050405020304" pitchFamily="18" charset="0"/>
              </a:rPr>
              <a:t>3</a:t>
            </a:r>
            <a:endParaRPr lang="en-US" sz="1600" b="1" dirty="0">
              <a:solidFill>
                <a:srgbClr val="660033"/>
              </a:solidFill>
              <a:latin typeface="iCiel Cadena" panose="02000503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Google Shape;1109;p29">
            <a:extLst>
              <a:ext uri="{FF2B5EF4-FFF2-40B4-BE49-F238E27FC236}">
                <a16:creationId xmlns:a16="http://schemas.microsoft.com/office/drawing/2014/main" id="{B73ACDF3-B406-43E4-B320-433FBD61EA7F}"/>
              </a:ext>
            </a:extLst>
          </p:cNvPr>
          <p:cNvSpPr/>
          <p:nvPr/>
        </p:nvSpPr>
        <p:spPr>
          <a:xfrm rot="5400000">
            <a:off x="3233304" y="565873"/>
            <a:ext cx="464234" cy="3955598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7CDEC-CEA1-4118-9AC7-32DC7C4A613C}"/>
              </a:ext>
            </a:extLst>
          </p:cNvPr>
          <p:cNvSpPr/>
          <p:nvPr/>
        </p:nvSpPr>
        <p:spPr>
          <a:xfrm>
            <a:off x="1482318" y="2302933"/>
            <a:ext cx="464234" cy="4642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 dirty="0">
                <a:solidFill>
                  <a:srgbClr val="660033"/>
                </a:solidFill>
                <a:latin typeface="iCiel Cadena" panose="02000503000000020004" pitchFamily="2" charset="0"/>
                <a:cs typeface="Times New Roman" panose="02020603050405020304" pitchFamily="18" charset="0"/>
              </a:rPr>
              <a:t>2</a:t>
            </a:r>
            <a:endParaRPr lang="en-US" sz="1600" b="1" dirty="0">
              <a:solidFill>
                <a:srgbClr val="660033"/>
              </a:solidFill>
              <a:latin typeface="iCiel Cadena" panose="02000503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Google Shape;1109;p29">
            <a:extLst>
              <a:ext uri="{FF2B5EF4-FFF2-40B4-BE49-F238E27FC236}">
                <a16:creationId xmlns:a16="http://schemas.microsoft.com/office/drawing/2014/main" id="{E1C9799A-26A5-4E0E-9FA9-21961D3DA758}"/>
              </a:ext>
            </a:extLst>
          </p:cNvPr>
          <p:cNvSpPr/>
          <p:nvPr/>
        </p:nvSpPr>
        <p:spPr>
          <a:xfrm rot="5400000">
            <a:off x="3228690" y="-23931"/>
            <a:ext cx="464234" cy="396482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06F1AF5-B8D6-4866-969E-D930CF514B75}"/>
              </a:ext>
            </a:extLst>
          </p:cNvPr>
          <p:cNvSpPr/>
          <p:nvPr/>
        </p:nvSpPr>
        <p:spPr>
          <a:xfrm>
            <a:off x="1482318" y="1726365"/>
            <a:ext cx="464234" cy="4642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 dirty="0">
                <a:solidFill>
                  <a:srgbClr val="660033"/>
                </a:solidFill>
                <a:latin typeface="iCiel Cadena" panose="02000503000000020004" pitchFamily="2" charset="0"/>
              </a:rPr>
              <a:t>1</a:t>
            </a:r>
            <a:endParaRPr lang="en-US" sz="1600" b="1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51900-E27A-456E-9999-2E1578C032DC}"/>
              </a:ext>
            </a:extLst>
          </p:cNvPr>
          <p:cNvSpPr txBox="1"/>
          <p:nvPr/>
        </p:nvSpPr>
        <p:spPr>
          <a:xfrm>
            <a:off x="1946552" y="1778439"/>
            <a:ext cx="34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rgbClr val="660033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Ciel Cadena" panose="02000503000000020004" pitchFamily="2" charset="0"/>
                <a:cs typeface="Times New Roman" panose="02020603050405020304" pitchFamily="18" charset="0"/>
              </a:rPr>
              <a:t>CHUẨN MÃ HÓA DỮ LIỆU DES</a:t>
            </a:r>
            <a:endParaRPr lang="en-US" sz="1800" dirty="0">
              <a:solidFill>
                <a:srgbClr val="660033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iCiel Cadena" panose="02000503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153735-E2ED-4009-A865-171FC520FB03}"/>
              </a:ext>
            </a:extLst>
          </p:cNvPr>
          <p:cNvSpPr txBox="1"/>
          <p:nvPr/>
        </p:nvSpPr>
        <p:spPr>
          <a:xfrm>
            <a:off x="1946552" y="2351452"/>
            <a:ext cx="34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rgbClr val="660033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Ciel Cadena" panose="02000503000000020004" pitchFamily="2" charset="0"/>
                <a:cs typeface="Times New Roman" panose="02020603050405020304" pitchFamily="18" charset="0"/>
              </a:rPr>
              <a:t>CHUẨN MÃ HÓA DỮ LIỆU 3 DES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F8BBA2-6D92-4CFB-BDAE-F2A43D1C5684}"/>
              </a:ext>
            </a:extLst>
          </p:cNvPr>
          <p:cNvSpPr txBox="1"/>
          <p:nvPr/>
        </p:nvSpPr>
        <p:spPr>
          <a:xfrm>
            <a:off x="1951777" y="2926953"/>
            <a:ext cx="349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rgbClr val="660033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Ciel Cadena" panose="02000503000000020004" pitchFamily="2" charset="0"/>
                <a:cs typeface="Times New Roman" panose="02020603050405020304" pitchFamily="18" charset="0"/>
              </a:rPr>
              <a:t>TRIỂN KHAI THỰC TẾ</a:t>
            </a:r>
            <a:endParaRPr lang="en-US" sz="1800" dirty="0">
              <a:solidFill>
                <a:srgbClr val="660033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iCiel Cadena" panose="02000503000000020004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6" name="Google Shape;929;p19">
            <a:extLst>
              <a:ext uri="{FF2B5EF4-FFF2-40B4-BE49-F238E27FC236}">
                <a16:creationId xmlns:a16="http://schemas.microsoft.com/office/drawing/2014/main" id="{28B4DC79-D4C4-496F-BE6D-02AE28CF04CB}"/>
              </a:ext>
            </a:extLst>
          </p:cNvPr>
          <p:cNvGrpSpPr/>
          <p:nvPr/>
        </p:nvGrpSpPr>
        <p:grpSpPr>
          <a:xfrm>
            <a:off x="6310712" y="473128"/>
            <a:ext cx="464234" cy="4283515"/>
            <a:chOff x="967895" y="415018"/>
            <a:chExt cx="628714" cy="4191899"/>
          </a:xfrm>
        </p:grpSpPr>
        <p:sp>
          <p:nvSpPr>
            <p:cNvPr id="17" name="Google Shape;930;p19">
              <a:extLst>
                <a:ext uri="{FF2B5EF4-FFF2-40B4-BE49-F238E27FC236}">
                  <a16:creationId xmlns:a16="http://schemas.microsoft.com/office/drawing/2014/main" id="{625CFF97-0310-4F7A-ABC7-54D58E38D421}"/>
                </a:ext>
              </a:extLst>
            </p:cNvPr>
            <p:cNvSpPr/>
            <p:nvPr/>
          </p:nvSpPr>
          <p:spPr>
            <a:xfrm>
              <a:off x="1193748" y="1229217"/>
              <a:ext cx="150300" cy="3377700"/>
            </a:xfrm>
            <a:prstGeom prst="trapezoid">
              <a:avLst>
                <a:gd name="adj" fmla="val 25183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" name="Google Shape;931;p19">
              <a:extLst>
                <a:ext uri="{FF2B5EF4-FFF2-40B4-BE49-F238E27FC236}">
                  <a16:creationId xmlns:a16="http://schemas.microsoft.com/office/drawing/2014/main" id="{B22D22E7-9F5F-451B-925E-5E5CFECCE0D2}"/>
                </a:ext>
              </a:extLst>
            </p:cNvPr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20" name="Google Shape;932;p19">
                <a:extLst>
                  <a:ext uri="{FF2B5EF4-FFF2-40B4-BE49-F238E27FC236}">
                    <a16:creationId xmlns:a16="http://schemas.microsoft.com/office/drawing/2014/main" id="{271EBAF5-B1E5-4D16-B76E-90A270CADCDB}"/>
                  </a:ext>
                </a:extLst>
              </p:cNvPr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avLst/>
                <a:gdLst/>
                <a:ahLst/>
                <a:cxnLst/>
                <a:rect l="l" t="t" r="r" b="b"/>
                <a:pathLst>
                  <a:path w="273811" h="163131" extrusionOk="0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933;p19">
                <a:extLst>
                  <a:ext uri="{FF2B5EF4-FFF2-40B4-BE49-F238E27FC236}">
                    <a16:creationId xmlns:a16="http://schemas.microsoft.com/office/drawing/2014/main" id="{92126A7F-8B0D-4478-B1F0-9698C70903BE}"/>
                  </a:ext>
                </a:extLst>
              </p:cNvPr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674116" extrusionOk="0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934;p19">
                <a:extLst>
                  <a:ext uri="{FF2B5EF4-FFF2-40B4-BE49-F238E27FC236}">
                    <a16:creationId xmlns:a16="http://schemas.microsoft.com/office/drawing/2014/main" id="{45F722F9-3FBE-49CC-8C01-0A16F04871C4}"/>
                  </a:ext>
                </a:extLst>
              </p:cNvPr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10" h="674116" extrusionOk="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935;p19">
                <a:extLst>
                  <a:ext uri="{FF2B5EF4-FFF2-40B4-BE49-F238E27FC236}">
                    <a16:creationId xmlns:a16="http://schemas.microsoft.com/office/drawing/2014/main" id="{3FAD45C8-0E5D-4EBB-A83A-60155B20186E}"/>
                  </a:ext>
                </a:extLst>
              </p:cNvPr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avLst/>
                <a:gdLst/>
                <a:ahLst/>
                <a:cxnLst/>
                <a:rect l="l" t="t" r="r" b="b"/>
                <a:pathLst>
                  <a:path w="606180" h="1508680" extrusionOk="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936;p19">
                <a:extLst>
                  <a:ext uri="{FF2B5EF4-FFF2-40B4-BE49-F238E27FC236}">
                    <a16:creationId xmlns:a16="http://schemas.microsoft.com/office/drawing/2014/main" id="{B3DA81C6-3804-4A7F-85D9-AF4EDD7C82F1}"/>
                  </a:ext>
                </a:extLst>
              </p:cNvPr>
              <p:cNvSpPr/>
              <p:nvPr/>
            </p:nvSpPr>
            <p:spPr>
              <a:xfrm>
                <a:off x="2729029" y="798796"/>
                <a:ext cx="375239" cy="1881623"/>
              </a:xfrm>
              <a:custGeom>
                <a:avLst/>
                <a:gdLst/>
                <a:ahLst/>
                <a:cxnLst/>
                <a:rect l="l" t="t" r="r" b="b"/>
                <a:pathLst>
                  <a:path w="300793" h="1508315" extrusionOk="0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937;p19">
                <a:extLst>
                  <a:ext uri="{FF2B5EF4-FFF2-40B4-BE49-F238E27FC236}">
                    <a16:creationId xmlns:a16="http://schemas.microsoft.com/office/drawing/2014/main" id="{ECDB772B-7448-445D-9437-BAF8CDAEBD02}"/>
                  </a:ext>
                </a:extLst>
              </p:cNvPr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avLst/>
                <a:gdLst/>
                <a:ahLst/>
                <a:cxnLst/>
                <a:rect l="l" t="t" r="r" b="b"/>
                <a:pathLst>
                  <a:path w="339470" h="148145" extrusionOk="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938;p19">
                <a:extLst>
                  <a:ext uri="{FF2B5EF4-FFF2-40B4-BE49-F238E27FC236}">
                    <a16:creationId xmlns:a16="http://schemas.microsoft.com/office/drawing/2014/main" id="{F0F4C2B7-E840-44D6-9E69-3026CDB8DE3D}"/>
                  </a:ext>
                </a:extLst>
              </p:cNvPr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avLst/>
                <a:gdLst/>
                <a:ahLst/>
                <a:cxnLst/>
                <a:rect l="l" t="t" r="r" b="b"/>
                <a:pathLst>
                  <a:path w="167258" h="148082" extrusionOk="0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939;p19">
                <a:extLst>
                  <a:ext uri="{FF2B5EF4-FFF2-40B4-BE49-F238E27FC236}">
                    <a16:creationId xmlns:a16="http://schemas.microsoft.com/office/drawing/2014/main" id="{5640C1A3-6AEF-4A8C-A93A-147C2E075B7D}"/>
                  </a:ext>
                </a:extLst>
              </p:cNvPr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avLst/>
                <a:gdLst/>
                <a:ahLst/>
                <a:cxnLst/>
                <a:rect l="l" t="t" r="r" b="b"/>
                <a:pathLst>
                  <a:path w="82676" h="613536" extrusionOk="0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778052" y="250597"/>
            <a:ext cx="5631541" cy="5531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c. THUẬT TOÁN GIẢI MÃ 3DES</a:t>
            </a:r>
            <a:endParaRPr sz="2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60033"/>
                </a:solidFill>
                <a:latin typeface="iCiel Cadena" panose="02000503000000020004" pitchFamily="2" charset="0"/>
              </a:rPr>
              <a:t>20</a:t>
            </a:fld>
            <a:endParaRPr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0315F-3269-46E7-A825-4EB5E12E895D}"/>
              </a:ext>
            </a:extLst>
          </p:cNvPr>
          <p:cNvSpPr txBox="1"/>
          <p:nvPr/>
        </p:nvSpPr>
        <p:spPr>
          <a:xfrm>
            <a:off x="778052" y="1187638"/>
            <a:ext cx="4152088" cy="1281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286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Tương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DES nhưng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DES.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vi-VN" sz="18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solidFill>
                <a:srgbClr val="660033"/>
              </a:solidFill>
              <a:effectLst/>
              <a:latin typeface="iCiel Cadena" panose="02000503000000020004" pitchFamily="2" charset="0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1BCF19-97F9-4DC1-8D28-637C69EF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640" y="962271"/>
            <a:ext cx="2864308" cy="383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55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778052" y="250598"/>
            <a:ext cx="5631541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3. TRIỂN KHAI THỰC TẾ</a:t>
            </a:r>
            <a:endParaRPr sz="2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3579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778052" y="250598"/>
            <a:ext cx="5631541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1. CHUẨN MÃ HÓA DỮ LIỆU DES</a:t>
            </a:r>
            <a:endParaRPr sz="2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E6B58EA-821C-485E-870A-52C0D96A3F52}"/>
              </a:ext>
            </a:extLst>
          </p:cNvPr>
          <p:cNvSpPr/>
          <p:nvPr/>
        </p:nvSpPr>
        <p:spPr>
          <a:xfrm>
            <a:off x="1684020" y="1140300"/>
            <a:ext cx="3558540" cy="393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Giới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thiệu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chuẩn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DES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779A7DF-AEE1-4C67-91D7-A896E41FE937}"/>
              </a:ext>
            </a:extLst>
          </p:cNvPr>
          <p:cNvSpPr/>
          <p:nvPr/>
        </p:nvSpPr>
        <p:spPr>
          <a:xfrm>
            <a:off x="1272540" y="1140300"/>
            <a:ext cx="548640" cy="39360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a</a:t>
            </a:r>
            <a:endParaRPr lang="en-US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E349CD93-478C-4DBA-AB8E-9E6F52C63AEE}"/>
              </a:ext>
            </a:extLst>
          </p:cNvPr>
          <p:cNvSpPr/>
          <p:nvPr/>
        </p:nvSpPr>
        <p:spPr>
          <a:xfrm>
            <a:off x="1684020" y="1613623"/>
            <a:ext cx="3558540" cy="393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Chi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tiết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1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vòng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lặp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DES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FC0BF0DE-323D-462C-A645-6CF8418A9B93}"/>
              </a:ext>
            </a:extLst>
          </p:cNvPr>
          <p:cNvSpPr/>
          <p:nvPr/>
        </p:nvSpPr>
        <p:spPr>
          <a:xfrm>
            <a:off x="1272540" y="1613623"/>
            <a:ext cx="548640" cy="39360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b</a:t>
            </a:r>
            <a:endParaRPr lang="en-US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B0969E3A-75F1-4BF4-B996-099217081FD1}"/>
              </a:ext>
            </a:extLst>
          </p:cNvPr>
          <p:cNvSpPr/>
          <p:nvPr/>
        </p:nvSpPr>
        <p:spPr>
          <a:xfrm>
            <a:off x="1684020" y="2086946"/>
            <a:ext cx="3558540" cy="393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Quá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trình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sinh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khóa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con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1EB1C3B4-466E-435D-AE1D-2611D6A0F143}"/>
              </a:ext>
            </a:extLst>
          </p:cNvPr>
          <p:cNvSpPr/>
          <p:nvPr/>
        </p:nvSpPr>
        <p:spPr>
          <a:xfrm>
            <a:off x="1272540" y="2086946"/>
            <a:ext cx="548640" cy="39360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c</a:t>
            </a:r>
            <a:endParaRPr lang="en-US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C3E5320-B87F-4615-ACC7-3698B33477F1}"/>
              </a:ext>
            </a:extLst>
          </p:cNvPr>
          <p:cNvSpPr/>
          <p:nvPr/>
        </p:nvSpPr>
        <p:spPr>
          <a:xfrm>
            <a:off x="1684020" y="2560269"/>
            <a:ext cx="3558540" cy="393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Quá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trình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mã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hóa</a:t>
            </a:r>
            <a:endParaRPr lang="vi-VN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096F7FCF-DE7A-47AC-B7EA-68AA8AFD0295}"/>
              </a:ext>
            </a:extLst>
          </p:cNvPr>
          <p:cNvSpPr/>
          <p:nvPr/>
        </p:nvSpPr>
        <p:spPr>
          <a:xfrm>
            <a:off x="1272540" y="2560269"/>
            <a:ext cx="548640" cy="39360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d</a:t>
            </a:r>
            <a:endParaRPr lang="en-US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9D5967A6-5705-418C-BCC4-634B9FE89372}"/>
              </a:ext>
            </a:extLst>
          </p:cNvPr>
          <p:cNvSpPr/>
          <p:nvPr/>
        </p:nvSpPr>
        <p:spPr>
          <a:xfrm>
            <a:off x="1684020" y="3048387"/>
            <a:ext cx="3558540" cy="393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Quán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trình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giải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mã</a:t>
            </a:r>
            <a:endParaRPr lang="vi-VN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5C98EF10-7FCD-4986-8D91-AFE6DF819668}"/>
              </a:ext>
            </a:extLst>
          </p:cNvPr>
          <p:cNvSpPr/>
          <p:nvPr/>
        </p:nvSpPr>
        <p:spPr>
          <a:xfrm>
            <a:off x="1272540" y="3048387"/>
            <a:ext cx="548640" cy="39360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e</a:t>
            </a:r>
            <a:endParaRPr lang="en-US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5658A257-D0D7-40BF-95B7-5F765A9CA650}"/>
              </a:ext>
            </a:extLst>
          </p:cNvPr>
          <p:cNvSpPr/>
          <p:nvPr/>
        </p:nvSpPr>
        <p:spPr>
          <a:xfrm>
            <a:off x="1684020" y="3536505"/>
            <a:ext cx="3558540" cy="393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</a:rPr>
              <a:t>Hàm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 f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050F35DD-4385-40CD-BDCF-16C2B29AB654}"/>
              </a:ext>
            </a:extLst>
          </p:cNvPr>
          <p:cNvSpPr/>
          <p:nvPr/>
        </p:nvSpPr>
        <p:spPr>
          <a:xfrm>
            <a:off x="1272540" y="3536505"/>
            <a:ext cx="548640" cy="393600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f</a:t>
            </a:r>
            <a:endParaRPr lang="en-US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6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778052" y="250598"/>
            <a:ext cx="5631541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a. GIỚI THIỆU CHUẨN DES</a:t>
            </a:r>
            <a:endParaRPr sz="2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DE0D73-3D66-4A20-A4F7-9D48E4639244}"/>
              </a:ext>
            </a:extLst>
          </p:cNvPr>
          <p:cNvSpPr txBox="1"/>
          <p:nvPr/>
        </p:nvSpPr>
        <p:spPr>
          <a:xfrm>
            <a:off x="778052" y="963635"/>
            <a:ext cx="3519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 algn="just">
              <a:buClr>
                <a:srgbClr val="660033"/>
              </a:buClr>
              <a:buFont typeface="iCiel Cadena" panose="02000503000000020004" pitchFamily="2" charset="0"/>
              <a:buChar char="–"/>
            </a:pP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NIST công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năm 1977,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Tiêu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46 (FIPS PUB 46).</a:t>
            </a:r>
          </a:p>
          <a:p>
            <a:pPr indent="228600" algn="just">
              <a:buClr>
                <a:srgbClr val="660033"/>
              </a:buClr>
              <a:buFont typeface="iCiel Cadena" panose="02000503000000020004" pitchFamily="2" charset="0"/>
              <a:buChar char="–"/>
            </a:pP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DES:</a:t>
            </a:r>
          </a:p>
          <a:p>
            <a:pPr marL="685800" lvl="5" indent="-228600" algn="just">
              <a:buClr>
                <a:srgbClr val="660033"/>
              </a:buClr>
              <a:buFont typeface="Arial" panose="020B0604020202020204" pitchFamily="34" charset="0"/>
              <a:buChar char="•"/>
            </a:pP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56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bit</a:t>
            </a:r>
            <a:endParaRPr lang="vi-VN" sz="1800" dirty="0">
              <a:solidFill>
                <a:srgbClr val="660033"/>
              </a:solidFill>
              <a:effectLst/>
              <a:latin typeface="iCiel Cadena" panose="02000503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 indent="-228600" algn="just">
              <a:buClr>
                <a:srgbClr val="660033"/>
              </a:buClr>
              <a:buFont typeface="Arial" panose="020B0604020202020204" pitchFamily="34" charset="0"/>
              <a:buChar char="•"/>
            </a:pP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Inphut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64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bit</a:t>
            </a:r>
            <a:endParaRPr lang="vi-VN" sz="1800" dirty="0">
              <a:solidFill>
                <a:srgbClr val="660033"/>
              </a:solidFill>
              <a:latin typeface="iCiel Cadena" panose="02000503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2" indent="-228600" algn="just">
              <a:buClr>
                <a:srgbClr val="660033"/>
              </a:buClr>
              <a:buFont typeface="Arial" panose="020B0604020202020204" pitchFamily="34" charset="0"/>
              <a:buChar char="•"/>
            </a:pP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vi-VN" sz="18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64 </a:t>
            </a:r>
            <a:r>
              <a:rPr lang="vi-VN" sz="18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bit</a:t>
            </a:r>
            <a:endParaRPr lang="vi-VN" sz="1800" dirty="0">
              <a:solidFill>
                <a:srgbClr val="660033"/>
              </a:solidFill>
              <a:effectLst/>
              <a:latin typeface="iCiel Cadena" panose="02000503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buClr>
                <a:srgbClr val="660033"/>
              </a:buClr>
              <a:buFont typeface="iCiel Cadena" panose="02000503000000020004" pitchFamily="2" charset="0"/>
              <a:buChar char="–"/>
            </a:pPr>
            <a:r>
              <a:rPr lang="vi-VN" sz="1800" b="1" dirty="0" err="1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vi-VN" sz="1800" b="1" dirty="0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1" dirty="0" err="1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vi-VN" sz="1800" b="1" dirty="0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DES: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nhưng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Ki.</a:t>
            </a:r>
            <a:endParaRPr lang="en-US" sz="1800" baseline="-25000" dirty="0">
              <a:solidFill>
                <a:srgbClr val="660033"/>
              </a:solidFill>
              <a:effectLst/>
              <a:latin typeface="iCiel Cadena" panose="02000503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40EDC-1AF0-4E8B-B2CA-112001B1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081" y="713037"/>
            <a:ext cx="2944262" cy="417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2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778052" y="250597"/>
            <a:ext cx="5631541" cy="5531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b. CHI TIẾT 1 VÒNG L</a:t>
            </a:r>
            <a:r>
              <a:rPr lang="vi-VN" sz="2800" dirty="0">
                <a:solidFill>
                  <a:srgbClr val="660033"/>
                </a:solidFill>
                <a:latin typeface="iCiel Soup of Justice" pitchFamily="2" charset="0"/>
              </a:rPr>
              <a:t>Ặ</a:t>
            </a: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P DES</a:t>
            </a:r>
            <a:endParaRPr sz="2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1756A-BF29-4229-AE9E-9B4B1638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21" y="878850"/>
            <a:ext cx="6502158" cy="37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8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778052" y="250597"/>
            <a:ext cx="5631541" cy="5531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c. QUÁ TRÌNH SINH KHÓA CON</a:t>
            </a:r>
            <a:endParaRPr sz="2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0AEAEF7-473B-48CB-B3D1-F5A189E5F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151" y="520055"/>
            <a:ext cx="3920884" cy="3690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4229AF0E-49D6-49FB-B0D9-68A6D816C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66" y="1674235"/>
            <a:ext cx="3071642" cy="17231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24500A-40A5-4379-A01B-63FF81790348}"/>
              </a:ext>
            </a:extLst>
          </p:cNvPr>
          <p:cNvSpPr txBox="1"/>
          <p:nvPr/>
        </p:nvSpPr>
        <p:spPr>
          <a:xfrm>
            <a:off x="773965" y="1121797"/>
            <a:ext cx="2091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err="1">
                <a:solidFill>
                  <a:srgbClr val="660033"/>
                </a:solidFill>
                <a:latin typeface="iCiel Cadena" panose="02000503000000020004" pitchFamily="2" charset="0"/>
              </a:rPr>
              <a:t>Bảng</a:t>
            </a:r>
            <a:r>
              <a:rPr lang="vi-VN" sz="16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600" dirty="0" err="1">
                <a:solidFill>
                  <a:srgbClr val="660033"/>
                </a:solidFill>
                <a:latin typeface="iCiel Cadena" panose="02000503000000020004" pitchFamily="2" charset="0"/>
              </a:rPr>
              <a:t>hoán</a:t>
            </a:r>
            <a:r>
              <a:rPr lang="vi-VN" sz="16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600" dirty="0" err="1">
                <a:solidFill>
                  <a:srgbClr val="660033"/>
                </a:solidFill>
                <a:latin typeface="iCiel Cadena" panose="02000503000000020004" pitchFamily="2" charset="0"/>
              </a:rPr>
              <a:t>vị</a:t>
            </a:r>
            <a:r>
              <a:rPr lang="vi-VN" sz="1600" dirty="0">
                <a:solidFill>
                  <a:srgbClr val="660033"/>
                </a:solidFill>
                <a:latin typeface="iCiel Cadena" panose="02000503000000020004" pitchFamily="2" charset="0"/>
              </a:rPr>
              <a:t> PC-1:</a:t>
            </a:r>
            <a:endParaRPr lang="en-US" sz="16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D8C7BD-A6D7-4FBE-B406-D844814A0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65" y="4299880"/>
            <a:ext cx="5755754" cy="5951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037B61-1872-4C6D-86D2-4F2F7E4C63E4}"/>
              </a:ext>
            </a:extLst>
          </p:cNvPr>
          <p:cNvSpPr txBox="1"/>
          <p:nvPr/>
        </p:nvSpPr>
        <p:spPr>
          <a:xfrm>
            <a:off x="773964" y="3852426"/>
            <a:ext cx="2632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D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ịch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vòng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bit sang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trái</a:t>
            </a:r>
            <a:endParaRPr lang="en-US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9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778052" y="250597"/>
            <a:ext cx="5631541" cy="5531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1. QUÁ TRÌNH SINH KHÓA CON</a:t>
            </a:r>
            <a:endParaRPr sz="2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0AEAEF7-473B-48CB-B3D1-F5A189E5F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151" y="520055"/>
            <a:ext cx="3920884" cy="3690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alendar&#10;&#10;Description automatically generated">
            <a:extLst>
              <a:ext uri="{FF2B5EF4-FFF2-40B4-BE49-F238E27FC236}">
                <a16:creationId xmlns:a16="http://schemas.microsoft.com/office/drawing/2014/main" id="{929FD183-5CE2-4CE3-8135-78FC62A84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65" y="2117314"/>
            <a:ext cx="3118693" cy="16757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BDEC01-1368-43B1-BC6C-B3157A2B3935}"/>
              </a:ext>
            </a:extLst>
          </p:cNvPr>
          <p:cNvSpPr txBox="1"/>
          <p:nvPr/>
        </p:nvSpPr>
        <p:spPr>
          <a:xfrm>
            <a:off x="773965" y="1557968"/>
            <a:ext cx="2030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err="1">
                <a:solidFill>
                  <a:srgbClr val="660033"/>
                </a:solidFill>
                <a:latin typeface="iCiel Cadena" panose="02000503000000020004" pitchFamily="2" charset="0"/>
              </a:rPr>
              <a:t>Bảng</a:t>
            </a:r>
            <a:r>
              <a:rPr lang="vi-VN" sz="16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600" dirty="0" err="1">
                <a:solidFill>
                  <a:srgbClr val="660033"/>
                </a:solidFill>
                <a:latin typeface="iCiel Cadena" panose="02000503000000020004" pitchFamily="2" charset="0"/>
              </a:rPr>
              <a:t>hoán</a:t>
            </a:r>
            <a:r>
              <a:rPr lang="vi-VN" sz="1600" dirty="0">
                <a:solidFill>
                  <a:srgbClr val="660033"/>
                </a:solidFill>
                <a:latin typeface="iCiel Cadena" panose="02000503000000020004" pitchFamily="2" charset="0"/>
              </a:rPr>
              <a:t> </a:t>
            </a:r>
            <a:r>
              <a:rPr lang="vi-VN" sz="1600" dirty="0" err="1">
                <a:solidFill>
                  <a:srgbClr val="660033"/>
                </a:solidFill>
                <a:latin typeface="iCiel Cadena" panose="02000503000000020004" pitchFamily="2" charset="0"/>
              </a:rPr>
              <a:t>vị</a:t>
            </a:r>
            <a:r>
              <a:rPr lang="vi-VN" sz="1600" dirty="0">
                <a:solidFill>
                  <a:srgbClr val="660033"/>
                </a:solidFill>
                <a:latin typeface="iCiel Cadena" panose="02000503000000020004" pitchFamily="2" charset="0"/>
              </a:rPr>
              <a:t> PC-2:</a:t>
            </a:r>
            <a:endParaRPr lang="en-US" sz="16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4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778052" y="250597"/>
            <a:ext cx="5631541" cy="5531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d. QUÁ TRÌNH MÃ HÓA</a:t>
            </a:r>
            <a:endParaRPr sz="2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DEC01-1368-43B1-BC6C-B3157A2B3935}"/>
              </a:ext>
            </a:extLst>
          </p:cNvPr>
          <p:cNvSpPr txBox="1"/>
          <p:nvPr/>
        </p:nvSpPr>
        <p:spPr>
          <a:xfrm>
            <a:off x="4846350" y="1120924"/>
            <a:ext cx="3709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Ciel Cadena" panose="02000503000000020004" pitchFamily="2" charset="0"/>
              <a:buChar char="–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x, 1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xâu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x’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hoán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bit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hoán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IP.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660033"/>
              </a:solidFill>
              <a:effectLst/>
              <a:latin typeface="iCiel Cadena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18D0E0-C3F8-4691-AD93-DEBCFCA9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0" y="1120924"/>
            <a:ext cx="4132259" cy="3400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BF9189-792C-430D-AC21-5B1C629E00F2}"/>
              </a:ext>
            </a:extLst>
          </p:cNvPr>
          <p:cNvSpPr txBox="1"/>
          <p:nvPr/>
        </p:nvSpPr>
        <p:spPr>
          <a:xfrm>
            <a:off x="4846350" y="3690875"/>
            <a:ext cx="3709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 algn="just">
              <a:buFont typeface="iCiel Cadena" panose="02000503000000020004" pitchFamily="2" charset="0"/>
              <a:buChar char="–"/>
            </a:pP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Tiếp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theo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x’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sẽ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được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chia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thành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2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phần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L</a:t>
            </a:r>
            <a:r>
              <a:rPr lang="en-US" sz="1600" kern="1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0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,R</a:t>
            </a:r>
            <a:r>
              <a:rPr lang="en-US" sz="1600" kern="1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0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. x’ = IP(x) = L</a:t>
            </a:r>
            <a:r>
              <a:rPr lang="en-US" sz="1600" kern="1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0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R</a:t>
            </a:r>
            <a:r>
              <a:rPr lang="en-US" sz="1600" kern="1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0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Trong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đó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L</a:t>
            </a:r>
            <a:r>
              <a:rPr lang="en-US" sz="1600" kern="1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0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là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32 bit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đầu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, R</a:t>
            </a:r>
            <a:r>
              <a:rPr lang="en-US" sz="1600" kern="1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0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là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32 bit </a:t>
            </a:r>
            <a:r>
              <a:rPr lang="en-US" sz="1600" kern="1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cuối</a:t>
            </a:r>
            <a:r>
              <a:rPr lang="en-US" sz="1600" kern="1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.</a:t>
            </a:r>
          </a:p>
        </p:txBody>
      </p:sp>
      <p:pic>
        <p:nvPicPr>
          <p:cNvPr id="19" name="Picture 18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0862F413-DF92-49A2-8B94-3C4F52120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098" y="2057839"/>
            <a:ext cx="2357041" cy="163303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B88860-BF1E-4E39-ACFB-68FB48A43227}"/>
              </a:ext>
            </a:extLst>
          </p:cNvPr>
          <p:cNvSpPr txBox="1"/>
          <p:nvPr/>
        </p:nvSpPr>
        <p:spPr>
          <a:xfrm>
            <a:off x="4846350" y="2058419"/>
            <a:ext cx="1200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Hoán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vị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vi-VN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IP:</a:t>
            </a:r>
            <a:endParaRPr lang="en-US" sz="12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BD3921-0999-435B-AACD-24DA57B4BA6E}"/>
              </a:ext>
            </a:extLst>
          </p:cNvPr>
          <p:cNvSpPr txBox="1"/>
          <p:nvPr/>
        </p:nvSpPr>
        <p:spPr>
          <a:xfrm>
            <a:off x="4846350" y="803786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60033"/>
              </a:buClr>
              <a:buFont typeface="Wingdings" panose="05000000000000000000" pitchFamily="2" charset="2"/>
              <a:buChar char="Ø"/>
            </a:pP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GIAI ĐOẠN 1:</a:t>
            </a:r>
            <a:endParaRPr lang="en-US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41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778052" y="250597"/>
            <a:ext cx="5631541" cy="5531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660033"/>
                </a:solidFill>
                <a:latin typeface="iCiel Cadena" panose="02000503000000020004" pitchFamily="2" charset="0"/>
              </a:rPr>
              <a:t>d. QUÁ TRÌNH MÃ HÓA</a:t>
            </a:r>
            <a:endParaRPr sz="2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DEC01-1368-43B1-BC6C-B3157A2B3935}"/>
              </a:ext>
            </a:extLst>
          </p:cNvPr>
          <p:cNvSpPr txBox="1"/>
          <p:nvPr/>
        </p:nvSpPr>
        <p:spPr>
          <a:xfrm>
            <a:off x="4846350" y="1120924"/>
            <a:ext cx="4229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Ciel Cadena" panose="02000503000000020004" pitchFamily="2" charset="0"/>
              <a:buChar char="–"/>
              <a:tabLst/>
            </a:pP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Tính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toán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16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lần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bằng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1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hàm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xác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định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. Ta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sẽ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tính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L</a:t>
            </a:r>
            <a:r>
              <a:rPr lang="en-US" sz="16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i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, R</a:t>
            </a:r>
            <a:r>
              <a:rPr lang="en-US" sz="16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i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(1 ≤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i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≤ 16)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theo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quy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tắc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: L</a:t>
            </a:r>
            <a:r>
              <a:rPr lang="en-US" sz="16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i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= R</a:t>
            </a:r>
            <a:r>
              <a:rPr lang="en-US" sz="16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i-1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. R</a:t>
            </a:r>
            <a:r>
              <a:rPr lang="en-US" sz="16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i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= L</a:t>
            </a:r>
            <a:r>
              <a:rPr lang="en-US" sz="16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i-1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XOR f(R</a:t>
            </a:r>
            <a:r>
              <a:rPr lang="en-US" sz="16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i-1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, K</a:t>
            </a:r>
            <a:r>
              <a:rPr lang="en-US" sz="16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i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).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Với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K</a:t>
            </a:r>
            <a:r>
              <a:rPr lang="en-US" sz="1600" baseline="-250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i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là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khóa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được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sinh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ra ở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quá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trình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tạo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khóa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, f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là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một</a:t>
            </a:r>
            <a:r>
              <a:rPr lang="en-US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vi-VN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hàm</a:t>
            </a:r>
            <a:r>
              <a:rPr lang="vi-VN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Angsana New" panose="02020603050405020304" pitchFamily="18" charset="-34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660033"/>
              </a:solidFill>
              <a:effectLst/>
              <a:latin typeface="iCiel Cadena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18D0E0-C3F8-4691-AD93-DEBCFCA9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0" y="1120924"/>
            <a:ext cx="4132259" cy="3400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B88860-BF1E-4E39-ACFB-68FB48A43227}"/>
              </a:ext>
            </a:extLst>
          </p:cNvPr>
          <p:cNvSpPr txBox="1"/>
          <p:nvPr/>
        </p:nvSpPr>
        <p:spPr>
          <a:xfrm>
            <a:off x="4846350" y="2529010"/>
            <a:ext cx="107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AU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Tính</a:t>
            </a:r>
            <a:r>
              <a:rPr lang="en-AU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 16 </a:t>
            </a:r>
            <a:r>
              <a:rPr lang="en-AU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lần</a:t>
            </a:r>
            <a:r>
              <a:rPr lang="en-AU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vi-VN" sz="1600" dirty="0" err="1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lặp</a:t>
            </a:r>
            <a:r>
              <a:rPr lang="vi-VN" sz="1600" dirty="0">
                <a:solidFill>
                  <a:srgbClr val="660033"/>
                </a:solidFill>
                <a:effectLst/>
                <a:latin typeface="iCiel Cadena" panose="02000503000000020004" pitchFamily="2" charset="0"/>
                <a:ea typeface="Calibri" panose="020F0502020204030204" pitchFamily="34" charset="0"/>
                <a:cs typeface="Cordia New" panose="020B0304020202020204" pitchFamily="34" charset="-34"/>
              </a:rPr>
              <a:t>:</a:t>
            </a:r>
            <a:endParaRPr lang="en-US" sz="1600" dirty="0">
              <a:solidFill>
                <a:srgbClr val="660033"/>
              </a:solidFill>
              <a:effectLst/>
              <a:latin typeface="iCiel Cadena" panose="02000503000000020004" pitchFamily="2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BD3921-0999-435B-AACD-24DA57B4BA6E}"/>
              </a:ext>
            </a:extLst>
          </p:cNvPr>
          <p:cNvSpPr txBox="1"/>
          <p:nvPr/>
        </p:nvSpPr>
        <p:spPr>
          <a:xfrm>
            <a:off x="4846350" y="803786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60033"/>
              </a:buClr>
              <a:buFont typeface="Wingdings" panose="05000000000000000000" pitchFamily="2" charset="2"/>
              <a:buChar char="Ø"/>
            </a:pPr>
            <a:r>
              <a:rPr lang="vi-VN" sz="1800" dirty="0">
                <a:solidFill>
                  <a:srgbClr val="660033"/>
                </a:solidFill>
                <a:latin typeface="iCiel Cadena" panose="02000503000000020004" pitchFamily="2" charset="0"/>
              </a:rPr>
              <a:t>GIAI ĐOẠN 2:</a:t>
            </a:r>
            <a:endParaRPr lang="en-US" sz="1800" dirty="0">
              <a:solidFill>
                <a:srgbClr val="660033"/>
              </a:solidFill>
              <a:latin typeface="iCiel Cadena" panose="02000503000000020004" pitchFamily="2" charset="0"/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F0C1979-BB70-491A-B971-9CA58E2DB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971" y="2198142"/>
            <a:ext cx="2921000" cy="29292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85726F-E100-4DE6-829E-607D7D6FED24}"/>
              </a:ext>
            </a:extLst>
          </p:cNvPr>
          <p:cNvSpPr txBox="1"/>
          <p:nvPr/>
        </p:nvSpPr>
        <p:spPr>
          <a:xfrm>
            <a:off x="4728210" y="221361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65568"/>
      </p:ext>
    </p:extLst>
  </p:cSld>
  <p:clrMapOvr>
    <a:masterClrMapping/>
  </p:clrMapOvr>
</p:sld>
</file>

<file path=ppt/theme/theme1.xml><?xml version="1.0" encoding="utf-8"?>
<a:theme xmlns:a="http://schemas.openxmlformats.org/drawingml/2006/main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996</Words>
  <Application>Microsoft Office PowerPoint</Application>
  <PresentationFormat>On-screen Show (16:9)</PresentationFormat>
  <Paragraphs>112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iCiel Cadena</vt:lpstr>
      <vt:lpstr>iCiel Soup of Justice</vt:lpstr>
      <vt:lpstr>Space Grotesk Light</vt:lpstr>
      <vt:lpstr>Space Grotesk</vt:lpstr>
      <vt:lpstr>Wingdings</vt:lpstr>
      <vt:lpstr>Arial</vt:lpstr>
      <vt:lpstr>Bianca template</vt:lpstr>
      <vt:lpstr>CƠ SỞ BẢO MẬT VÀ AN TOÀN THÔNG TIN</vt:lpstr>
      <vt:lpstr>NỘI DUNG CHÍNH</vt:lpstr>
      <vt:lpstr>1. CHUẨN MÃ HÓA DỮ LIỆU DES</vt:lpstr>
      <vt:lpstr>a. GIỚI THIỆU CHUẨN DES</vt:lpstr>
      <vt:lpstr>b. CHI TIẾT 1 VÒNG LẶP DES</vt:lpstr>
      <vt:lpstr>c. QUÁ TRÌNH SINH KHÓA CON</vt:lpstr>
      <vt:lpstr>1. QUÁ TRÌNH SINH KHÓA CON</vt:lpstr>
      <vt:lpstr>d. QUÁ TRÌNH MÃ HÓA</vt:lpstr>
      <vt:lpstr>d. QUÁ TRÌNH MÃ HÓA</vt:lpstr>
      <vt:lpstr>1. QUÁ TRÌNH MÃ HÓA</vt:lpstr>
      <vt:lpstr>e. QUÁ TRÌNH GIẢI MÃ</vt:lpstr>
      <vt:lpstr>f. HÀM F</vt:lpstr>
      <vt:lpstr>f. HÀM F</vt:lpstr>
      <vt:lpstr>f. HÀM F</vt:lpstr>
      <vt:lpstr>f. HÀM F</vt:lpstr>
      <vt:lpstr>f. HÀM F</vt:lpstr>
      <vt:lpstr>2. CHUẨN MÃ HÓA DỮ LIỆU 3DES</vt:lpstr>
      <vt:lpstr>a. GIỚI THIỆU CHUẨN 3DES</vt:lpstr>
      <vt:lpstr>b. THUẬT TOÁN MÃ HÓA 3DES</vt:lpstr>
      <vt:lpstr>c. THUẬT TOÁN GIẢI MÃ 3DES</vt:lpstr>
      <vt:lpstr>3. TRIỂN KHAI THỰC TẾ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PHẦN MỀM NHÚNG</dc:title>
  <cp:lastModifiedBy>Tran Huy</cp:lastModifiedBy>
  <cp:revision>16</cp:revision>
  <dcterms:modified xsi:type="dcterms:W3CDTF">2022-01-03T16:09:23Z</dcterms:modified>
</cp:coreProperties>
</file>