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7" r:id="rId4"/>
    <p:sldId id="258" r:id="rId5"/>
    <p:sldId id="268" r:id="rId6"/>
    <p:sldId id="259" r:id="rId7"/>
    <p:sldId id="265" r:id="rId8"/>
    <p:sldId id="260" r:id="rId9"/>
    <p:sldId id="261" r:id="rId10"/>
    <p:sldId id="262" r:id="rId11"/>
    <p:sldId id="270" r:id="rId12"/>
    <p:sldId id="263" r:id="rId13"/>
    <p:sldId id="271" r:id="rId14"/>
    <p:sldId id="272" r:id="rId15"/>
    <p:sldId id="273" r:id="rId16"/>
    <p:sldId id="264" r:id="rId17"/>
    <p:sldId id="269"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5C1586-017B-21E6-28F3-071FA9BD292F}" v="11" dt="2024-09-15T01:20:13.816"/>
    <p1510:client id="{41892174-7D35-1752-1D4B-FF1D3D84EA6B}" v="477" dt="2024-09-14T18:45:55.462"/>
    <p1510:client id="{4E4809FF-6F5B-93C5-4B44-25B7E3D0B4C6}" v="7" dt="2024-09-16T01:13:19.756"/>
    <p1510:client id="{5C089104-92FD-CDA3-3209-C17007F33F8F}" v="4" dt="2024-09-15T02:11:28.696"/>
    <p1510:client id="{D7B380D8-BC7E-96B8-B595-3320BA98528B}" v="7" dt="2024-09-15T18:07:56.0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9/15/2024</a:t>
            </a:fld>
            <a:endParaRPr lang="en-US"/>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1444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9/15/2024</a:t>
            </a:fld>
            <a:endParaRPr lang="en-US"/>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221424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9/15/2024</a:t>
            </a:fld>
            <a:endParaRPr lang="en-US"/>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870069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9/15/2024</a:t>
            </a:fld>
            <a:endParaRPr lang="en-US"/>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04321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9/15/2024</a:t>
            </a:fld>
            <a:endParaRPr lang="en-US"/>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957969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9/15/2024</a:t>
            </a:fld>
            <a:endParaRPr lang="en-US"/>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032976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9/15/2024</a:t>
            </a:fld>
            <a:endParaRPr lang="en-US"/>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18812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9/15/2024</a:t>
            </a:fld>
            <a:endParaRPr lang="en-US"/>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47050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9/15/2024</a:t>
            </a:fld>
            <a:endParaRPr lang="en-US"/>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37959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9/15/2024</a:t>
            </a:fld>
            <a:endParaRPr lang="en-US"/>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a:p>
        </p:txBody>
      </p:sp>
    </p:spTree>
    <p:extLst>
      <p:ext uri="{BB962C8B-B14F-4D97-AF65-F5344CB8AC3E}">
        <p14:creationId xmlns:p14="http://schemas.microsoft.com/office/powerpoint/2010/main" val="844467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9/15/2024</a:t>
            </a:fld>
            <a:endParaRPr lang="en-US"/>
          </a:p>
        </p:txBody>
      </p:sp>
      <p:sp>
        <p:nvSpPr>
          <p:cNvPr id="6" name="Footer Placeholder 5"/>
          <p:cNvSpPr>
            <a:spLocks noGrp="1"/>
          </p:cNvSpPr>
          <p:nvPr>
            <p:ph type="ftr" sz="quarter" idx="11"/>
          </p:nvPr>
        </p:nvSpPr>
        <p:spPr>
          <a:xfrm>
            <a:off x="1097279" y="6446838"/>
            <a:ext cx="6818262" cy="365125"/>
          </a:xfr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09911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9/15/2024</a:t>
            </a:fld>
            <a:endParaRPr lang="en-US"/>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1588040"/>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sz="53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descr="Colored pencils inside a pencil holder which is on top of a wood table">
            <a:extLst>
              <a:ext uri="{FF2B5EF4-FFF2-40B4-BE49-F238E27FC236}">
                <a16:creationId xmlns:a16="http://schemas.microsoft.com/office/drawing/2014/main" id="{A3135AEA-7B03-CEB4-8618-C4CF689FCD15}"/>
              </a:ext>
            </a:extLst>
          </p:cNvPr>
          <p:cNvPicPr>
            <a:picLocks noChangeAspect="1"/>
          </p:cNvPicPr>
          <p:nvPr/>
        </p:nvPicPr>
        <p:blipFill>
          <a:blip r:embed="rId2"/>
          <a:srcRect t="15730"/>
          <a:stretch/>
        </p:blipFill>
        <p:spPr>
          <a:xfrm>
            <a:off x="20" y="975"/>
            <a:ext cx="12191980" cy="6858000"/>
          </a:xfrm>
          <a:prstGeom prst="rect">
            <a:avLst/>
          </a:prstGeom>
        </p:spPr>
      </p:pic>
      <p:sp>
        <p:nvSpPr>
          <p:cNvPr id="34" name="Rectangle 33">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1238442"/>
            <a:ext cx="3635926" cy="43557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99BD26-A36B-59D3-3840-59AEDEA45D2B}"/>
              </a:ext>
            </a:extLst>
          </p:cNvPr>
          <p:cNvSpPr>
            <a:spLocks noGrp="1"/>
          </p:cNvSpPr>
          <p:nvPr>
            <p:ph type="ctrTitle"/>
          </p:nvPr>
        </p:nvSpPr>
        <p:spPr>
          <a:xfrm>
            <a:off x="787041" y="1531262"/>
            <a:ext cx="3494454" cy="2988626"/>
          </a:xfrm>
        </p:spPr>
        <p:txBody>
          <a:bodyPr anchor="b">
            <a:normAutofit/>
          </a:bodyPr>
          <a:lstStyle/>
          <a:p>
            <a:r>
              <a:rPr lang="en-US" sz="4800">
                <a:solidFill>
                  <a:schemeClr val="tx1"/>
                </a:solidFill>
                <a:latin typeface="Consolas"/>
              </a:rPr>
              <a:t>Library</a:t>
            </a:r>
            <a:br>
              <a:rPr lang="en-US" sz="4800">
                <a:latin typeface="Consolas"/>
              </a:rPr>
            </a:br>
            <a:r>
              <a:rPr lang="en-US" sz="4800">
                <a:solidFill>
                  <a:schemeClr val="tx1"/>
                </a:solidFill>
                <a:latin typeface="Consolas"/>
              </a:rPr>
              <a:t>Management</a:t>
            </a:r>
            <a:br>
              <a:rPr lang="en-US" sz="4800">
                <a:latin typeface="Consolas"/>
              </a:rPr>
            </a:br>
            <a:r>
              <a:rPr lang="en-US" sz="4800">
                <a:solidFill>
                  <a:schemeClr val="tx1"/>
                </a:solidFill>
                <a:latin typeface="Consolas"/>
              </a:rPr>
              <a:t>System</a:t>
            </a:r>
          </a:p>
        </p:txBody>
      </p:sp>
      <p:cxnSp>
        <p:nvCxnSpPr>
          <p:cNvPr id="35" name="!!Straight Connector">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950" y="4508519"/>
            <a:ext cx="3108960" cy="0"/>
          </a:xfrm>
          <a:prstGeom prst="line">
            <a:avLst/>
          </a:prstGeom>
          <a:ln w="12700">
            <a:solidFill>
              <a:schemeClr val="tx1">
                <a:lumMod val="75000"/>
                <a:lumOff val="25000"/>
                <a:alpha val="90000"/>
              </a:schemeClr>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E239D8CC-16F4-4B2B-80F0-203C56D0D2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18334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descr="Colored pencils inside a pencil holder which is on top of a wood table">
            <a:extLst>
              <a:ext uri="{FF2B5EF4-FFF2-40B4-BE49-F238E27FC236}">
                <a16:creationId xmlns:a16="http://schemas.microsoft.com/office/drawing/2014/main" id="{A3135AEA-7B03-CEB4-8618-C4CF689FCD15}"/>
              </a:ext>
            </a:extLst>
          </p:cNvPr>
          <p:cNvPicPr>
            <a:picLocks noChangeAspect="1"/>
          </p:cNvPicPr>
          <p:nvPr/>
        </p:nvPicPr>
        <p:blipFill>
          <a:blip r:embed="rId2">
            <a:alphaModFix amt="3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A99BD26-A36B-59D3-3840-59AEDEA45D2B}"/>
              </a:ext>
            </a:extLst>
          </p:cNvPr>
          <p:cNvSpPr>
            <a:spLocks noGrp="1"/>
          </p:cNvSpPr>
          <p:nvPr>
            <p:ph type="title"/>
          </p:nvPr>
        </p:nvSpPr>
        <p:spPr>
          <a:xfrm>
            <a:off x="1097280" y="286603"/>
            <a:ext cx="10058400" cy="1450757"/>
          </a:xfrm>
        </p:spPr>
        <p:txBody>
          <a:bodyPr>
            <a:normAutofit/>
          </a:bodyPr>
          <a:lstStyle/>
          <a:p>
            <a:r>
              <a:rPr lang="en-US" sz="4000">
                <a:latin typeface="Consolas"/>
              </a:rPr>
              <a:t>Add a new member</a:t>
            </a:r>
          </a:p>
        </p:txBody>
      </p:sp>
      <p:pic>
        <p:nvPicPr>
          <p:cNvPr id="4" name="Content Placeholder 3" descr="A screenshot of a diagram&#10;&#10;Description automatically generated">
            <a:extLst>
              <a:ext uri="{FF2B5EF4-FFF2-40B4-BE49-F238E27FC236}">
                <a16:creationId xmlns:a16="http://schemas.microsoft.com/office/drawing/2014/main" id="{60B0D4B4-411C-6434-0B48-8400B888AE81}"/>
              </a:ext>
            </a:extLst>
          </p:cNvPr>
          <p:cNvPicPr>
            <a:picLocks noGrp="1" noChangeAspect="1"/>
          </p:cNvPicPr>
          <p:nvPr>
            <p:ph idx="1"/>
          </p:nvPr>
        </p:nvPicPr>
        <p:blipFill>
          <a:blip r:embed="rId3"/>
          <a:stretch>
            <a:fillRect/>
          </a:stretch>
        </p:blipFill>
        <p:spPr>
          <a:xfrm>
            <a:off x="1504741" y="1995312"/>
            <a:ext cx="9187033" cy="4675291"/>
          </a:xfrm>
        </p:spPr>
      </p:pic>
    </p:spTree>
    <p:extLst>
      <p:ext uri="{BB962C8B-B14F-4D97-AF65-F5344CB8AC3E}">
        <p14:creationId xmlns:p14="http://schemas.microsoft.com/office/powerpoint/2010/main" val="4060719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40" name="Straight Connector 39">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0AF4F2BA-3C03-4E2C-8ABC-0949B61B3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Content Placeholder 32" descr="Colored pencils inside a pencil holder which is on top of a wood table">
            <a:extLst>
              <a:ext uri="{FF2B5EF4-FFF2-40B4-BE49-F238E27FC236}">
                <a16:creationId xmlns:a16="http://schemas.microsoft.com/office/drawing/2014/main" id="{A3135AEA-7B03-CEB4-8618-C4CF689FCD15}"/>
              </a:ext>
            </a:extLst>
          </p:cNvPr>
          <p:cNvPicPr>
            <a:picLocks noGrp="1" noChangeAspect="1"/>
          </p:cNvPicPr>
          <p:nvPr>
            <p:ph idx="1"/>
          </p:nvPr>
        </p:nvPicPr>
        <p:blipFill>
          <a:blip r:embed="rId2">
            <a:alphaModFix amt="3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A99BD26-A36B-59D3-3840-59AEDEA45D2B}"/>
              </a:ext>
            </a:extLst>
          </p:cNvPr>
          <p:cNvSpPr>
            <a:spLocks noGrp="1"/>
          </p:cNvSpPr>
          <p:nvPr>
            <p:ph type="title"/>
          </p:nvPr>
        </p:nvSpPr>
        <p:spPr>
          <a:xfrm>
            <a:off x="1097280" y="758952"/>
            <a:ext cx="10663517" cy="3566160"/>
          </a:xfrm>
        </p:spPr>
        <p:txBody>
          <a:bodyPr vert="horz" lIns="91440" tIns="45720" rIns="91440" bIns="45720" rtlCol="0" anchor="b">
            <a:normAutofit/>
          </a:bodyPr>
          <a:lstStyle/>
          <a:p>
            <a:r>
              <a:rPr lang="en-US" sz="5000">
                <a:solidFill>
                  <a:srgbClr val="FFFFFF"/>
                </a:solidFill>
                <a:latin typeface="Consolas"/>
              </a:rPr>
              <a:t>Validation Rules of Windows UI</a:t>
            </a:r>
          </a:p>
        </p:txBody>
      </p:sp>
      <p:cxnSp>
        <p:nvCxnSpPr>
          <p:cNvPr id="44" name="Straight Connector 43">
            <a:extLst>
              <a:ext uri="{FF2B5EF4-FFF2-40B4-BE49-F238E27FC236}">
                <a16:creationId xmlns:a16="http://schemas.microsoft.com/office/drawing/2014/main" id="{A07787ED-5EDC-4C54-AD87-55B60D0FE3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46" name="!!footer rectangle">
            <a:extLst>
              <a:ext uri="{FF2B5EF4-FFF2-40B4-BE49-F238E27FC236}">
                <a16:creationId xmlns:a16="http://schemas.microsoft.com/office/drawing/2014/main" id="{B40A8CA7-7D5A-43B0-A1A0-B558ECA9E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496690624"/>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A99BD26-A36B-59D3-3840-59AEDEA45D2B}"/>
              </a:ext>
            </a:extLst>
          </p:cNvPr>
          <p:cNvSpPr>
            <a:spLocks noGrp="1"/>
          </p:cNvSpPr>
          <p:nvPr>
            <p:ph type="title"/>
          </p:nvPr>
        </p:nvSpPr>
        <p:spPr>
          <a:xfrm>
            <a:off x="5116783" y="516835"/>
            <a:ext cx="5977937" cy="1666501"/>
          </a:xfrm>
        </p:spPr>
        <p:txBody>
          <a:bodyPr>
            <a:normAutofit fontScale="90000"/>
          </a:bodyPr>
          <a:lstStyle/>
          <a:p>
            <a:r>
              <a:rPr lang="en-US" sz="4000">
                <a:solidFill>
                  <a:srgbClr val="FFFFFF"/>
                </a:solidFill>
                <a:latin typeface="Consolas"/>
              </a:rPr>
              <a:t>Regex-Based Validation</a:t>
            </a:r>
            <a:br>
              <a:rPr lang="en-US" sz="4000">
                <a:latin typeface="Consolas"/>
              </a:rPr>
            </a:br>
            <a:r>
              <a:rPr lang="en-US" sz="4000">
                <a:solidFill>
                  <a:srgbClr val="FFFFFF"/>
                </a:solidFill>
                <a:latin typeface="Consolas"/>
              </a:rPr>
              <a:t>Format Validation</a:t>
            </a:r>
          </a:p>
        </p:txBody>
      </p:sp>
      <p:pic>
        <p:nvPicPr>
          <p:cNvPr id="33" name="Picture 32" descr="Colored pencils inside a pencil holder which is on top of a wood table">
            <a:extLst>
              <a:ext uri="{FF2B5EF4-FFF2-40B4-BE49-F238E27FC236}">
                <a16:creationId xmlns:a16="http://schemas.microsoft.com/office/drawing/2014/main" id="{A3135AEA-7B03-CEB4-8618-C4CF689FCD15}"/>
              </a:ext>
            </a:extLst>
          </p:cNvPr>
          <p:cNvPicPr>
            <a:picLocks noChangeAspect="1"/>
          </p:cNvPicPr>
          <p:nvPr/>
        </p:nvPicPr>
        <p:blipFill>
          <a:blip r:embed="rId2"/>
          <a:srcRect l="49899" r="5521" b="-1"/>
          <a:stretch/>
        </p:blipFill>
        <p:spPr>
          <a:xfrm>
            <a:off x="20" y="10"/>
            <a:ext cx="4580077" cy="6857990"/>
          </a:xfrm>
          <a:prstGeom prst="rect">
            <a:avLst/>
          </a:prstGeom>
        </p:spPr>
      </p:pic>
      <p:cxnSp>
        <p:nvCxnSpPr>
          <p:cNvPr id="36" name="Straight Connector 35">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00864" y="2353592"/>
            <a:ext cx="5669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849900ED-9DE2-B0CC-3938-44126C3CA12B}"/>
              </a:ext>
            </a:extLst>
          </p:cNvPr>
          <p:cNvSpPr>
            <a:spLocks noGrp="1"/>
          </p:cNvSpPr>
          <p:nvPr>
            <p:ph idx="1"/>
          </p:nvPr>
        </p:nvSpPr>
        <p:spPr>
          <a:xfrm>
            <a:off x="5116784" y="2546224"/>
            <a:ext cx="5977938" cy="3342747"/>
          </a:xfrm>
        </p:spPr>
        <p:txBody>
          <a:bodyPr vert="horz" lIns="0" tIns="45720" rIns="0" bIns="45720" rtlCol="0" anchor="t">
            <a:normAutofit/>
          </a:bodyPr>
          <a:lstStyle/>
          <a:p>
            <a:pPr>
              <a:buChar char="-"/>
            </a:pPr>
            <a:r>
              <a:rPr lang="en-US" sz="1800">
                <a:solidFill>
                  <a:srgbClr val="FFFFFF"/>
                </a:solidFill>
                <a:latin typeface="Consolas"/>
                <a:ea typeface="+mn-lt"/>
                <a:cs typeface="+mn-lt"/>
              </a:rPr>
              <a:t>This type of validation is usually used when the input value should have specific pattern or format.</a:t>
            </a:r>
          </a:p>
          <a:p>
            <a:pPr>
              <a:buChar char="-"/>
            </a:pPr>
            <a:r>
              <a:rPr lang="en-US" sz="1800">
                <a:solidFill>
                  <a:srgbClr val="FFFFFF"/>
                </a:solidFill>
                <a:latin typeface="Consolas"/>
                <a:ea typeface="+mn-lt"/>
                <a:cs typeface="+mn-lt"/>
              </a:rPr>
              <a:t>Example: An email field should contain @ and a domain (example@domain.com), or a credit card field should follow a specific numerical pattern.</a:t>
            </a:r>
            <a:endParaRPr lang="en-US" sz="1800">
              <a:latin typeface="Consolas"/>
            </a:endParaRPr>
          </a:p>
          <a:p>
            <a:pPr>
              <a:buChar char="-"/>
            </a:pPr>
            <a:r>
              <a:rPr lang="en-US" sz="1800">
                <a:solidFill>
                  <a:srgbClr val="FFFFFF"/>
                </a:solidFill>
                <a:latin typeface="Consolas"/>
                <a:ea typeface="+mn-lt"/>
                <a:cs typeface="+mn-lt"/>
              </a:rPr>
              <a:t>Apply this for ISBN.</a:t>
            </a:r>
          </a:p>
          <a:p>
            <a:pPr>
              <a:buChar char="-"/>
            </a:pPr>
            <a:endParaRPr lang="en-US" sz="1800">
              <a:solidFill>
                <a:srgbClr val="FFFFFF"/>
              </a:solidFill>
              <a:latin typeface="Consolas"/>
              <a:ea typeface="+mn-lt"/>
              <a:cs typeface="+mn-lt"/>
            </a:endParaRPr>
          </a:p>
        </p:txBody>
      </p:sp>
    </p:spTree>
    <p:extLst>
      <p:ext uri="{BB962C8B-B14F-4D97-AF65-F5344CB8AC3E}">
        <p14:creationId xmlns:p14="http://schemas.microsoft.com/office/powerpoint/2010/main" val="2404655653"/>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A99BD26-A36B-59D3-3840-59AEDEA45D2B}"/>
              </a:ext>
            </a:extLst>
          </p:cNvPr>
          <p:cNvSpPr>
            <a:spLocks noGrp="1"/>
          </p:cNvSpPr>
          <p:nvPr>
            <p:ph type="title"/>
          </p:nvPr>
        </p:nvSpPr>
        <p:spPr>
          <a:xfrm>
            <a:off x="5116783" y="516835"/>
            <a:ext cx="5977937" cy="1666501"/>
          </a:xfrm>
        </p:spPr>
        <p:txBody>
          <a:bodyPr>
            <a:normAutofit/>
          </a:bodyPr>
          <a:lstStyle/>
          <a:p>
            <a:r>
              <a:rPr lang="en-US" sz="4000">
                <a:solidFill>
                  <a:srgbClr val="FFFFFF"/>
                </a:solidFill>
                <a:latin typeface="Consolas"/>
              </a:rPr>
              <a:t>Required Fields Validation</a:t>
            </a:r>
          </a:p>
        </p:txBody>
      </p:sp>
      <p:pic>
        <p:nvPicPr>
          <p:cNvPr id="33" name="Picture 32" descr="Colored pencils inside a pencil holder which is on top of a wood table">
            <a:extLst>
              <a:ext uri="{FF2B5EF4-FFF2-40B4-BE49-F238E27FC236}">
                <a16:creationId xmlns:a16="http://schemas.microsoft.com/office/drawing/2014/main" id="{A3135AEA-7B03-CEB4-8618-C4CF689FCD15}"/>
              </a:ext>
            </a:extLst>
          </p:cNvPr>
          <p:cNvPicPr>
            <a:picLocks noChangeAspect="1"/>
          </p:cNvPicPr>
          <p:nvPr/>
        </p:nvPicPr>
        <p:blipFill>
          <a:blip r:embed="rId2"/>
          <a:srcRect l="49899" r="5521" b="-1"/>
          <a:stretch/>
        </p:blipFill>
        <p:spPr>
          <a:xfrm>
            <a:off x="20" y="10"/>
            <a:ext cx="4580077" cy="6857990"/>
          </a:xfrm>
          <a:prstGeom prst="rect">
            <a:avLst/>
          </a:prstGeom>
        </p:spPr>
      </p:pic>
      <p:cxnSp>
        <p:nvCxnSpPr>
          <p:cNvPr id="36" name="Straight Connector 35">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00864" y="2353592"/>
            <a:ext cx="5669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849900ED-9DE2-B0CC-3938-44126C3CA12B}"/>
              </a:ext>
            </a:extLst>
          </p:cNvPr>
          <p:cNvSpPr>
            <a:spLocks noGrp="1"/>
          </p:cNvSpPr>
          <p:nvPr>
            <p:ph idx="1"/>
          </p:nvPr>
        </p:nvSpPr>
        <p:spPr>
          <a:xfrm>
            <a:off x="5116784" y="2546224"/>
            <a:ext cx="5977938" cy="3342747"/>
          </a:xfrm>
        </p:spPr>
        <p:txBody>
          <a:bodyPr vert="horz" lIns="0" tIns="45720" rIns="0" bIns="45720" rtlCol="0" anchor="t">
            <a:normAutofit/>
          </a:bodyPr>
          <a:lstStyle/>
          <a:p>
            <a:pPr marL="0" indent="0">
              <a:buNone/>
            </a:pPr>
            <a:r>
              <a:rPr lang="en-US" sz="1800">
                <a:solidFill>
                  <a:srgbClr val="FFFFFF"/>
                </a:solidFill>
                <a:latin typeface="Consolas"/>
                <a:ea typeface="+mn-lt"/>
                <a:cs typeface="+mn-lt"/>
              </a:rPr>
              <a:t>Certain fields are mandatory, and users cannot proceed without entering data in these fields.</a:t>
            </a:r>
          </a:p>
          <a:p>
            <a:pPr>
              <a:buChar char="-"/>
            </a:pPr>
            <a:r>
              <a:rPr lang="en-US" sz="1800">
                <a:latin typeface="Consolas"/>
              </a:rPr>
              <a:t>We should apply this validation for both front-end and back-end.</a:t>
            </a:r>
          </a:p>
        </p:txBody>
      </p:sp>
    </p:spTree>
    <p:extLst>
      <p:ext uri="{BB962C8B-B14F-4D97-AF65-F5344CB8AC3E}">
        <p14:creationId xmlns:p14="http://schemas.microsoft.com/office/powerpoint/2010/main" val="837833216"/>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A99BD26-A36B-59D3-3840-59AEDEA45D2B}"/>
              </a:ext>
            </a:extLst>
          </p:cNvPr>
          <p:cNvSpPr>
            <a:spLocks noGrp="1"/>
          </p:cNvSpPr>
          <p:nvPr>
            <p:ph type="title"/>
          </p:nvPr>
        </p:nvSpPr>
        <p:spPr>
          <a:xfrm>
            <a:off x="5116783" y="516835"/>
            <a:ext cx="5977937" cy="1666501"/>
          </a:xfrm>
        </p:spPr>
        <p:txBody>
          <a:bodyPr>
            <a:normAutofit/>
          </a:bodyPr>
          <a:lstStyle/>
          <a:p>
            <a:r>
              <a:rPr lang="en-US" sz="4000">
                <a:solidFill>
                  <a:srgbClr val="FFFFFF"/>
                </a:solidFill>
                <a:latin typeface="Consolas"/>
              </a:rPr>
              <a:t>Data Type Validation</a:t>
            </a:r>
            <a:endParaRPr lang="en-US">
              <a:latin typeface="Consolas"/>
            </a:endParaRPr>
          </a:p>
        </p:txBody>
      </p:sp>
      <p:pic>
        <p:nvPicPr>
          <p:cNvPr id="33" name="Picture 32" descr="Colored pencils inside a pencil holder which is on top of a wood table">
            <a:extLst>
              <a:ext uri="{FF2B5EF4-FFF2-40B4-BE49-F238E27FC236}">
                <a16:creationId xmlns:a16="http://schemas.microsoft.com/office/drawing/2014/main" id="{A3135AEA-7B03-CEB4-8618-C4CF689FCD15}"/>
              </a:ext>
            </a:extLst>
          </p:cNvPr>
          <p:cNvPicPr>
            <a:picLocks noChangeAspect="1"/>
          </p:cNvPicPr>
          <p:nvPr/>
        </p:nvPicPr>
        <p:blipFill>
          <a:blip r:embed="rId2"/>
          <a:srcRect l="49899" r="5521" b="-1"/>
          <a:stretch/>
        </p:blipFill>
        <p:spPr>
          <a:xfrm>
            <a:off x="20" y="10"/>
            <a:ext cx="4580077" cy="6857990"/>
          </a:xfrm>
          <a:prstGeom prst="rect">
            <a:avLst/>
          </a:prstGeom>
        </p:spPr>
      </p:pic>
      <p:cxnSp>
        <p:nvCxnSpPr>
          <p:cNvPr id="36" name="Straight Connector 35">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00864" y="2353592"/>
            <a:ext cx="5669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849900ED-9DE2-B0CC-3938-44126C3CA12B}"/>
              </a:ext>
            </a:extLst>
          </p:cNvPr>
          <p:cNvSpPr>
            <a:spLocks noGrp="1"/>
          </p:cNvSpPr>
          <p:nvPr>
            <p:ph idx="1"/>
          </p:nvPr>
        </p:nvSpPr>
        <p:spPr>
          <a:xfrm>
            <a:off x="5116784" y="2546224"/>
            <a:ext cx="5977938" cy="3342747"/>
          </a:xfrm>
        </p:spPr>
        <p:txBody>
          <a:bodyPr vert="horz" lIns="0" tIns="45720" rIns="0" bIns="45720" rtlCol="0" anchor="t">
            <a:normAutofit/>
          </a:bodyPr>
          <a:lstStyle/>
          <a:p>
            <a:pPr marL="0" indent="0">
              <a:buNone/>
            </a:pPr>
            <a:r>
              <a:rPr lang="en-US" sz="1800">
                <a:solidFill>
                  <a:srgbClr val="FFFFFF"/>
                </a:solidFill>
                <a:latin typeface="Consolas"/>
                <a:ea typeface="+mn-lt"/>
                <a:cs typeface="+mn-lt"/>
              </a:rPr>
              <a:t>Input must match the expected data type (e.g., string, number, date).</a:t>
            </a:r>
          </a:p>
          <a:p>
            <a:pPr>
              <a:buChar char="-"/>
            </a:pPr>
            <a:r>
              <a:rPr lang="en-US" sz="1800">
                <a:solidFill>
                  <a:srgbClr val="FFFFFF"/>
                </a:solidFill>
                <a:latin typeface="Consolas"/>
                <a:ea typeface="+mn-lt"/>
                <a:cs typeface="+mn-lt"/>
              </a:rPr>
              <a:t>Apply for Phone number, Zip code, etc.</a:t>
            </a:r>
          </a:p>
        </p:txBody>
      </p:sp>
    </p:spTree>
    <p:extLst>
      <p:ext uri="{BB962C8B-B14F-4D97-AF65-F5344CB8AC3E}">
        <p14:creationId xmlns:p14="http://schemas.microsoft.com/office/powerpoint/2010/main" val="3285228874"/>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A99BD26-A36B-59D3-3840-59AEDEA45D2B}"/>
              </a:ext>
            </a:extLst>
          </p:cNvPr>
          <p:cNvSpPr>
            <a:spLocks noGrp="1"/>
          </p:cNvSpPr>
          <p:nvPr>
            <p:ph type="title"/>
          </p:nvPr>
        </p:nvSpPr>
        <p:spPr>
          <a:xfrm>
            <a:off x="5116783" y="516835"/>
            <a:ext cx="5977937" cy="1666501"/>
          </a:xfrm>
        </p:spPr>
        <p:txBody>
          <a:bodyPr>
            <a:normAutofit/>
          </a:bodyPr>
          <a:lstStyle/>
          <a:p>
            <a:r>
              <a:rPr lang="en-US" sz="4000">
                <a:solidFill>
                  <a:srgbClr val="FFFFFF"/>
                </a:solidFill>
                <a:latin typeface="Consolas"/>
              </a:rPr>
              <a:t>Length Validation</a:t>
            </a:r>
            <a:endParaRPr lang="en-US">
              <a:latin typeface="Consolas"/>
            </a:endParaRPr>
          </a:p>
        </p:txBody>
      </p:sp>
      <p:pic>
        <p:nvPicPr>
          <p:cNvPr id="33" name="Picture 32" descr="Colored pencils inside a pencil holder which is on top of a wood table">
            <a:extLst>
              <a:ext uri="{FF2B5EF4-FFF2-40B4-BE49-F238E27FC236}">
                <a16:creationId xmlns:a16="http://schemas.microsoft.com/office/drawing/2014/main" id="{A3135AEA-7B03-CEB4-8618-C4CF689FCD15}"/>
              </a:ext>
            </a:extLst>
          </p:cNvPr>
          <p:cNvPicPr>
            <a:picLocks noChangeAspect="1"/>
          </p:cNvPicPr>
          <p:nvPr/>
        </p:nvPicPr>
        <p:blipFill>
          <a:blip r:embed="rId2"/>
          <a:srcRect l="49899" r="5521" b="-1"/>
          <a:stretch/>
        </p:blipFill>
        <p:spPr>
          <a:xfrm>
            <a:off x="20" y="10"/>
            <a:ext cx="4580077" cy="6857990"/>
          </a:xfrm>
          <a:prstGeom prst="rect">
            <a:avLst/>
          </a:prstGeom>
        </p:spPr>
      </p:pic>
      <p:cxnSp>
        <p:nvCxnSpPr>
          <p:cNvPr id="36" name="Straight Connector 35">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00864" y="2353592"/>
            <a:ext cx="5669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849900ED-9DE2-B0CC-3938-44126C3CA12B}"/>
              </a:ext>
            </a:extLst>
          </p:cNvPr>
          <p:cNvSpPr>
            <a:spLocks noGrp="1"/>
          </p:cNvSpPr>
          <p:nvPr>
            <p:ph idx="1"/>
          </p:nvPr>
        </p:nvSpPr>
        <p:spPr>
          <a:xfrm>
            <a:off x="5116784" y="2546224"/>
            <a:ext cx="5977938" cy="3342747"/>
          </a:xfrm>
        </p:spPr>
        <p:txBody>
          <a:bodyPr vert="horz" lIns="0" tIns="45720" rIns="0" bIns="45720" rtlCol="0" anchor="t">
            <a:normAutofit/>
          </a:bodyPr>
          <a:lstStyle/>
          <a:p>
            <a:pPr marL="0" indent="0">
              <a:buNone/>
            </a:pPr>
            <a:r>
              <a:rPr lang="en-US" sz="1800">
                <a:solidFill>
                  <a:srgbClr val="FFFFFF"/>
                </a:solidFill>
                <a:latin typeface="Consolas"/>
                <a:ea typeface="+mn-lt"/>
                <a:cs typeface="+mn-lt"/>
              </a:rPr>
              <a:t>Ensures that the input falls within a specified minimum and/or maximum length.</a:t>
            </a:r>
            <a:endParaRPr lang="en-US" sz="1800">
              <a:latin typeface="Consolas"/>
              <a:ea typeface="+mn-lt"/>
              <a:cs typeface="+mn-lt"/>
            </a:endParaRPr>
          </a:p>
          <a:p>
            <a:pPr>
              <a:buChar char="-"/>
            </a:pPr>
            <a:r>
              <a:rPr lang="en-US" sz="1800">
                <a:solidFill>
                  <a:srgbClr val="FFFFFF"/>
                </a:solidFill>
                <a:latin typeface="Consolas"/>
                <a:ea typeface="+mn-lt"/>
                <a:cs typeface="+mn-lt"/>
              </a:rPr>
              <a:t>Apply for Phone number, Zip code, etc.</a:t>
            </a:r>
          </a:p>
          <a:p>
            <a:pPr>
              <a:buChar char="-"/>
            </a:pPr>
            <a:endParaRPr lang="en-US" sz="1800">
              <a:solidFill>
                <a:srgbClr val="FFFFFF"/>
              </a:solidFill>
              <a:latin typeface="Consolas"/>
              <a:ea typeface="+mn-lt"/>
              <a:cs typeface="+mn-lt"/>
            </a:endParaRPr>
          </a:p>
        </p:txBody>
      </p:sp>
    </p:spTree>
    <p:extLst>
      <p:ext uri="{BB962C8B-B14F-4D97-AF65-F5344CB8AC3E}">
        <p14:creationId xmlns:p14="http://schemas.microsoft.com/office/powerpoint/2010/main" val="1680440801"/>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40" name="Straight Connector 39">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0AF4F2BA-3C03-4E2C-8ABC-0949B61B3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Content Placeholder 32" descr="Colored pencils inside a pencil holder which is on top of a wood table">
            <a:extLst>
              <a:ext uri="{FF2B5EF4-FFF2-40B4-BE49-F238E27FC236}">
                <a16:creationId xmlns:a16="http://schemas.microsoft.com/office/drawing/2014/main" id="{A3135AEA-7B03-CEB4-8618-C4CF689FCD15}"/>
              </a:ext>
            </a:extLst>
          </p:cNvPr>
          <p:cNvPicPr>
            <a:picLocks noGrp="1" noChangeAspect="1"/>
          </p:cNvPicPr>
          <p:nvPr>
            <p:ph idx="1"/>
          </p:nvPr>
        </p:nvPicPr>
        <p:blipFill>
          <a:blip r:embed="rId2">
            <a:alphaModFix amt="3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A99BD26-A36B-59D3-3840-59AEDEA45D2B}"/>
              </a:ext>
            </a:extLst>
          </p:cNvPr>
          <p:cNvSpPr>
            <a:spLocks noGrp="1"/>
          </p:cNvSpPr>
          <p:nvPr>
            <p:ph type="title"/>
          </p:nvPr>
        </p:nvSpPr>
        <p:spPr>
          <a:xfrm>
            <a:off x="1097280" y="758952"/>
            <a:ext cx="10058400" cy="3566160"/>
          </a:xfrm>
        </p:spPr>
        <p:txBody>
          <a:bodyPr vert="horz" lIns="91440" tIns="45720" rIns="91440" bIns="45720" rtlCol="0" anchor="b">
            <a:normAutofit/>
          </a:bodyPr>
          <a:lstStyle/>
          <a:p>
            <a:r>
              <a:rPr lang="en-US" sz="5000">
                <a:solidFill>
                  <a:srgbClr val="FFFFFF"/>
                </a:solidFill>
                <a:latin typeface="Consolas"/>
              </a:rPr>
              <a:t>Conclusion</a:t>
            </a:r>
          </a:p>
        </p:txBody>
      </p:sp>
      <p:cxnSp>
        <p:nvCxnSpPr>
          <p:cNvPr id="44" name="Straight Connector 43">
            <a:extLst>
              <a:ext uri="{FF2B5EF4-FFF2-40B4-BE49-F238E27FC236}">
                <a16:creationId xmlns:a16="http://schemas.microsoft.com/office/drawing/2014/main" id="{A07787ED-5EDC-4C54-AD87-55B60D0FE3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46" name="!!footer rectangle">
            <a:extLst>
              <a:ext uri="{FF2B5EF4-FFF2-40B4-BE49-F238E27FC236}">
                <a16:creationId xmlns:a16="http://schemas.microsoft.com/office/drawing/2014/main" id="{B40A8CA7-7D5A-43B0-A1A0-B558ECA9E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762975302"/>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B0E58038-8ACE-4AD9-B404-25C603550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Content Placeholder 32" descr="Colored pencils inside a pencil holder which is on top of a wood table">
            <a:extLst>
              <a:ext uri="{FF2B5EF4-FFF2-40B4-BE49-F238E27FC236}">
                <a16:creationId xmlns:a16="http://schemas.microsoft.com/office/drawing/2014/main" id="{A3135AEA-7B03-CEB4-8618-C4CF689FCD15}"/>
              </a:ext>
            </a:extLst>
          </p:cNvPr>
          <p:cNvPicPr>
            <a:picLocks noChangeAspect="1"/>
          </p:cNvPicPr>
          <p:nvPr/>
        </p:nvPicPr>
        <p:blipFill>
          <a:blip r:embed="rId2">
            <a:alphaModFix amt="3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A99BD26-A36B-59D3-3840-59AEDEA45D2B}"/>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sz="4000">
                <a:latin typeface="Consolas"/>
                <a:ea typeface="+mj-lt"/>
                <a:cs typeface="+mj-lt"/>
              </a:rPr>
              <a:t>Input Validation and Clean Data: </a:t>
            </a:r>
            <a:br>
              <a:rPr lang="en-US" sz="4000">
                <a:latin typeface="Consolas"/>
                <a:ea typeface="+mj-lt"/>
                <a:cs typeface="+mj-lt"/>
              </a:rPr>
            </a:br>
            <a:r>
              <a:rPr lang="en-US" sz="4000">
                <a:latin typeface="Consolas"/>
                <a:ea typeface="+mj-lt"/>
                <a:cs typeface="+mj-lt"/>
              </a:rPr>
              <a:t>The Mind and Clarity</a:t>
            </a:r>
            <a:endParaRPr lang="en-US" sz="4000">
              <a:latin typeface="Consolas"/>
            </a:endParaRPr>
          </a:p>
        </p:txBody>
      </p:sp>
      <p:cxnSp>
        <p:nvCxnSpPr>
          <p:cNvPr id="58" name="Straight Connector 57">
            <a:extLst>
              <a:ext uri="{FF2B5EF4-FFF2-40B4-BE49-F238E27FC236}">
                <a16:creationId xmlns:a16="http://schemas.microsoft.com/office/drawing/2014/main" id="{38A34772-9011-42B5-AA63-FD6DEC92EE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910746"/>
            <a:ext cx="99669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Content Placeholder 36">
            <a:extLst>
              <a:ext uri="{FF2B5EF4-FFF2-40B4-BE49-F238E27FC236}">
                <a16:creationId xmlns:a16="http://schemas.microsoft.com/office/drawing/2014/main" id="{F892D91B-22B3-C38F-434F-FAA852169899}"/>
              </a:ext>
            </a:extLst>
          </p:cNvPr>
          <p:cNvSpPr>
            <a:spLocks noGrp="1"/>
          </p:cNvSpPr>
          <p:nvPr>
            <p:ph idx="1"/>
          </p:nvPr>
        </p:nvSpPr>
        <p:spPr>
          <a:xfrm>
            <a:off x="1097280" y="2108201"/>
            <a:ext cx="10058400" cy="4287567"/>
          </a:xfrm>
        </p:spPr>
        <p:txBody>
          <a:bodyPr vert="horz" lIns="0" tIns="45720" rIns="0" bIns="45720" rtlCol="0" anchor="t">
            <a:normAutofit fontScale="85000" lnSpcReduction="10000"/>
          </a:bodyPr>
          <a:lstStyle/>
          <a:p>
            <a:r>
              <a:rPr lang="en-US" b="1">
                <a:latin typeface="Consolas"/>
                <a:ea typeface="+mn-lt"/>
                <a:cs typeface="+mn-lt"/>
              </a:rPr>
              <a:t>Concept</a:t>
            </a:r>
            <a:r>
              <a:rPr lang="en-US">
                <a:latin typeface="Consolas"/>
                <a:ea typeface="+mn-lt"/>
                <a:cs typeface="+mn-lt"/>
              </a:rPr>
              <a:t>: Input validation ensures that the data entered into a system is accurate, precise, and free from error. This process mirrors the mind’s ability to filter and refine information, ensuring clarity and correctness before any decision-making or deeper processing.</a:t>
            </a:r>
            <a:endParaRPr lang="en-US">
              <a:latin typeface="Consolas"/>
            </a:endParaRPr>
          </a:p>
          <a:p>
            <a:r>
              <a:rPr lang="en-US" b="1">
                <a:latin typeface="Consolas"/>
                <a:ea typeface="+mn-lt"/>
                <a:cs typeface="+mn-lt"/>
              </a:rPr>
              <a:t>Relation to Consciousness</a:t>
            </a:r>
            <a:r>
              <a:rPr lang="en-US">
                <a:latin typeface="Consolas"/>
                <a:ea typeface="+mn-lt"/>
                <a:cs typeface="+mn-lt"/>
              </a:rPr>
              <a:t>: In the </a:t>
            </a:r>
            <a:r>
              <a:rPr lang="en-US" i="1">
                <a:latin typeface="Consolas"/>
                <a:ea typeface="+mn-lt"/>
                <a:cs typeface="+mn-lt"/>
              </a:rPr>
              <a:t>Science of Consciousness</a:t>
            </a:r>
            <a:r>
              <a:rPr lang="en-US">
                <a:latin typeface="Consolas"/>
                <a:ea typeface="+mn-lt"/>
                <a:cs typeface="+mn-lt"/>
              </a:rPr>
              <a:t>, a clear and focused mind allows for higher-quality thoughts, decisions, and actions. Just as validation ensures clean data for better outputs in a system, mental clarity ensures more productive and meaningful experiences in life.</a:t>
            </a:r>
            <a:endParaRPr lang="en-US">
              <a:latin typeface="Consolas"/>
            </a:endParaRPr>
          </a:p>
          <a:p>
            <a:r>
              <a:rPr lang="en-US" b="1">
                <a:latin typeface="Consolas"/>
                <a:ea typeface="+mn-lt"/>
                <a:cs typeface="+mn-lt"/>
              </a:rPr>
              <a:t>Technology Parallel</a:t>
            </a:r>
            <a:r>
              <a:rPr lang="en-US">
                <a:latin typeface="Consolas"/>
                <a:ea typeface="+mn-lt"/>
                <a:cs typeface="+mn-lt"/>
              </a:rPr>
              <a:t>: Meditation or mindfulness techniques could be seen as a form of "validation" for the mind—filtering distractions, thoughts, and emotional noise to focus on the essential, true inputs that align with personal goals or awareness.</a:t>
            </a:r>
            <a:endParaRPr lang="en-US">
              <a:latin typeface="Consolas"/>
            </a:endParaRPr>
          </a:p>
          <a:p>
            <a:endParaRPr lang="en-US">
              <a:latin typeface="Consolas"/>
            </a:endParaRPr>
          </a:p>
        </p:txBody>
      </p:sp>
      <p:sp>
        <p:nvSpPr>
          <p:cNvPr id="60" name="Rectangle 59">
            <a:extLst>
              <a:ext uri="{FF2B5EF4-FFF2-40B4-BE49-F238E27FC236}">
                <a16:creationId xmlns:a16="http://schemas.microsoft.com/office/drawing/2014/main" id="{82BCDE19-2810-4337-9C49-8589C42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2043217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B0E58038-8ACE-4AD9-B404-25C603550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Content Placeholder 32" descr="Colored pencils inside a pencil holder which is on top of a wood table">
            <a:extLst>
              <a:ext uri="{FF2B5EF4-FFF2-40B4-BE49-F238E27FC236}">
                <a16:creationId xmlns:a16="http://schemas.microsoft.com/office/drawing/2014/main" id="{A3135AEA-7B03-CEB4-8618-C4CF689FCD15}"/>
              </a:ext>
            </a:extLst>
          </p:cNvPr>
          <p:cNvPicPr>
            <a:picLocks noChangeAspect="1"/>
          </p:cNvPicPr>
          <p:nvPr/>
        </p:nvPicPr>
        <p:blipFill>
          <a:blip r:embed="rId2">
            <a:alphaModFix amt="3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A99BD26-A36B-59D3-3840-59AEDEA45D2B}"/>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sz="4000">
                <a:latin typeface="Consolas"/>
                <a:ea typeface="+mj-lt"/>
                <a:cs typeface="+mj-lt"/>
              </a:rPr>
              <a:t>Clean Source Code: Organized Thought and Structure</a:t>
            </a:r>
            <a:endParaRPr lang="en-US" sz="4000">
              <a:latin typeface="Consolas"/>
            </a:endParaRPr>
          </a:p>
        </p:txBody>
      </p:sp>
      <p:cxnSp>
        <p:nvCxnSpPr>
          <p:cNvPr id="58" name="Straight Connector 57">
            <a:extLst>
              <a:ext uri="{FF2B5EF4-FFF2-40B4-BE49-F238E27FC236}">
                <a16:creationId xmlns:a16="http://schemas.microsoft.com/office/drawing/2014/main" id="{38A34772-9011-42B5-AA63-FD6DEC92EE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910746"/>
            <a:ext cx="99669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Content Placeholder 36">
            <a:extLst>
              <a:ext uri="{FF2B5EF4-FFF2-40B4-BE49-F238E27FC236}">
                <a16:creationId xmlns:a16="http://schemas.microsoft.com/office/drawing/2014/main" id="{F892D91B-22B3-C38F-434F-FAA852169899}"/>
              </a:ext>
            </a:extLst>
          </p:cNvPr>
          <p:cNvSpPr>
            <a:spLocks noGrp="1"/>
          </p:cNvSpPr>
          <p:nvPr>
            <p:ph idx="1"/>
          </p:nvPr>
        </p:nvSpPr>
        <p:spPr>
          <a:xfrm>
            <a:off x="1097280" y="2108201"/>
            <a:ext cx="10058400" cy="4455655"/>
          </a:xfrm>
        </p:spPr>
        <p:txBody>
          <a:bodyPr vert="horz" lIns="0" tIns="45720" rIns="0" bIns="45720" rtlCol="0" anchor="t">
            <a:normAutofit fontScale="85000" lnSpcReduction="20000"/>
          </a:bodyPr>
          <a:lstStyle/>
          <a:p>
            <a:r>
              <a:rPr lang="en-US" b="1">
                <a:latin typeface="Consolas"/>
                <a:ea typeface="+mn-lt"/>
                <a:cs typeface="+mn-lt"/>
              </a:rPr>
              <a:t>Concept</a:t>
            </a:r>
            <a:r>
              <a:rPr lang="en-US">
                <a:latin typeface="Consolas"/>
                <a:ea typeface="+mn-lt"/>
                <a:cs typeface="+mn-lt"/>
              </a:rPr>
              <a:t>: A well-organized codebase with clean structure is crucial for development, especially in collaborative environments. It enables easy understanding, maintenance, and extension of the system by various developers. Clean code represents simplicity, order, and efficiency.</a:t>
            </a:r>
          </a:p>
          <a:p>
            <a:r>
              <a:rPr lang="en-US" b="1">
                <a:latin typeface="Consolas"/>
                <a:ea typeface="+mn-lt"/>
                <a:cs typeface="+mn-lt"/>
              </a:rPr>
              <a:t>Relation to Consciousness</a:t>
            </a:r>
            <a:r>
              <a:rPr lang="en-US">
                <a:latin typeface="Consolas"/>
                <a:ea typeface="+mn-lt"/>
                <a:cs typeface="+mn-lt"/>
              </a:rPr>
              <a:t>: In the </a:t>
            </a:r>
            <a:r>
              <a:rPr lang="en-US" i="1">
                <a:latin typeface="Consolas"/>
                <a:ea typeface="+mn-lt"/>
                <a:cs typeface="+mn-lt"/>
              </a:rPr>
              <a:t>Science of Consciousness</a:t>
            </a:r>
            <a:r>
              <a:rPr lang="en-US">
                <a:latin typeface="Consolas"/>
                <a:ea typeface="+mn-lt"/>
                <a:cs typeface="+mn-lt"/>
              </a:rPr>
              <a:t>, mental organization, logical reasoning, and structured thought processes are key for higher cognitive functions. Just as clean code allows for smooth operation and collaboration in programming, a structured and organized mind allows for smooth interaction, creativity, and problem-solving in life.</a:t>
            </a:r>
          </a:p>
          <a:p>
            <a:r>
              <a:rPr lang="en-US" b="1">
                <a:latin typeface="Consolas"/>
                <a:ea typeface="+mn-lt"/>
                <a:cs typeface="+mn-lt"/>
              </a:rPr>
              <a:t>Technology Parallel</a:t>
            </a:r>
            <a:r>
              <a:rPr lang="en-US">
                <a:latin typeface="Consolas"/>
                <a:ea typeface="+mn-lt"/>
                <a:cs typeface="+mn-lt"/>
              </a:rPr>
              <a:t>: Practices like mental discipline, self-awareness, and structured thinking could be seen as "mental architecture"—ensuring thoughts and ideas are aligned with broader goals, similar to how developers align code with project objectives. A mind cluttered with disorganized thoughts can be likened to a codebase filled with inefficiencies and bugs.</a:t>
            </a:r>
          </a:p>
          <a:p>
            <a:endParaRPr lang="en-US">
              <a:latin typeface="Consolas"/>
            </a:endParaRPr>
          </a:p>
        </p:txBody>
      </p:sp>
      <p:sp>
        <p:nvSpPr>
          <p:cNvPr id="60" name="Rectangle 59">
            <a:extLst>
              <a:ext uri="{FF2B5EF4-FFF2-40B4-BE49-F238E27FC236}">
                <a16:creationId xmlns:a16="http://schemas.microsoft.com/office/drawing/2014/main" id="{82BCDE19-2810-4337-9C49-8589C42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3158970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B0E58038-8ACE-4AD9-B404-25C603550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Content Placeholder 32" descr="Colored pencils inside a pencil holder which is on top of a wood table">
            <a:extLst>
              <a:ext uri="{FF2B5EF4-FFF2-40B4-BE49-F238E27FC236}">
                <a16:creationId xmlns:a16="http://schemas.microsoft.com/office/drawing/2014/main" id="{A3135AEA-7B03-CEB4-8618-C4CF689FCD15}"/>
              </a:ext>
            </a:extLst>
          </p:cNvPr>
          <p:cNvPicPr>
            <a:picLocks noChangeAspect="1"/>
          </p:cNvPicPr>
          <p:nvPr/>
        </p:nvPicPr>
        <p:blipFill>
          <a:blip r:embed="rId2">
            <a:alphaModFix amt="3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A99BD26-A36B-59D3-3840-59AEDEA45D2B}"/>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sz="4000">
                <a:latin typeface="Consolas"/>
                <a:ea typeface="+mj-lt"/>
                <a:cs typeface="+mj-lt"/>
              </a:rPr>
              <a:t>Consciousness as the Ultimate Validation and Structure</a:t>
            </a:r>
          </a:p>
        </p:txBody>
      </p:sp>
      <p:cxnSp>
        <p:nvCxnSpPr>
          <p:cNvPr id="58" name="Straight Connector 57">
            <a:extLst>
              <a:ext uri="{FF2B5EF4-FFF2-40B4-BE49-F238E27FC236}">
                <a16:creationId xmlns:a16="http://schemas.microsoft.com/office/drawing/2014/main" id="{38A34772-9011-42B5-AA63-FD6DEC92EE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910746"/>
            <a:ext cx="99669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Content Placeholder 36">
            <a:extLst>
              <a:ext uri="{FF2B5EF4-FFF2-40B4-BE49-F238E27FC236}">
                <a16:creationId xmlns:a16="http://schemas.microsoft.com/office/drawing/2014/main" id="{F892D91B-22B3-C38F-434F-FAA852169899}"/>
              </a:ext>
            </a:extLst>
          </p:cNvPr>
          <p:cNvSpPr>
            <a:spLocks noGrp="1"/>
          </p:cNvSpPr>
          <p:nvPr>
            <p:ph idx="1"/>
          </p:nvPr>
        </p:nvSpPr>
        <p:spPr>
          <a:xfrm>
            <a:off x="1097280" y="2108201"/>
            <a:ext cx="10058400" cy="4287567"/>
          </a:xfrm>
        </p:spPr>
        <p:txBody>
          <a:bodyPr vert="horz" lIns="0" tIns="45720" rIns="0" bIns="45720" rtlCol="0" anchor="t">
            <a:normAutofit/>
          </a:bodyPr>
          <a:lstStyle/>
          <a:p>
            <a:r>
              <a:rPr lang="en-US">
                <a:latin typeface="Consolas"/>
                <a:ea typeface="+mn-lt"/>
                <a:cs typeface="+mn-lt"/>
              </a:rPr>
              <a:t>In both cases, the underlying theme is about </a:t>
            </a:r>
            <a:r>
              <a:rPr lang="en-US" b="1">
                <a:latin typeface="Consolas"/>
                <a:ea typeface="+mn-lt"/>
                <a:cs typeface="+mn-lt"/>
              </a:rPr>
              <a:t>order</a:t>
            </a:r>
            <a:r>
              <a:rPr lang="en-US">
                <a:latin typeface="Consolas"/>
                <a:ea typeface="+mn-lt"/>
                <a:cs typeface="+mn-lt"/>
              </a:rPr>
              <a:t>, </a:t>
            </a:r>
            <a:r>
              <a:rPr lang="en-US" b="1">
                <a:latin typeface="Consolas"/>
                <a:ea typeface="+mn-lt"/>
                <a:cs typeface="+mn-lt"/>
              </a:rPr>
              <a:t>clarity</a:t>
            </a:r>
            <a:r>
              <a:rPr lang="en-US">
                <a:latin typeface="Consolas"/>
                <a:ea typeface="+mn-lt"/>
                <a:cs typeface="+mn-lt"/>
              </a:rPr>
              <a:t>, and </a:t>
            </a:r>
            <a:r>
              <a:rPr lang="en-US" b="1">
                <a:latin typeface="Consolas"/>
                <a:ea typeface="+mn-lt"/>
                <a:cs typeface="+mn-lt"/>
              </a:rPr>
              <a:t>efficiency</a:t>
            </a:r>
            <a:r>
              <a:rPr lang="en-US">
                <a:latin typeface="Consolas"/>
                <a:ea typeface="+mn-lt"/>
                <a:cs typeface="+mn-lt"/>
              </a:rPr>
              <a:t>. Input validation cleanses data before it’s processed, while clean code organizes structure before collaboration. Similarly, the </a:t>
            </a:r>
            <a:r>
              <a:rPr lang="en-US" i="1">
                <a:latin typeface="Consolas"/>
                <a:ea typeface="+mn-lt"/>
                <a:cs typeface="+mn-lt"/>
              </a:rPr>
              <a:t>Science and Technology of Consciousness</a:t>
            </a:r>
            <a:r>
              <a:rPr lang="en-US">
                <a:latin typeface="Consolas"/>
                <a:ea typeface="+mn-lt"/>
                <a:cs typeface="+mn-lt"/>
              </a:rPr>
              <a:t> seeks to cleanse and organize the mind for higher awareness, decision-making, and harmonious living. Whether in code or consciousness, clarity and structure are fundamental to achieving optimized outcomes.</a:t>
            </a:r>
          </a:p>
        </p:txBody>
      </p:sp>
      <p:sp>
        <p:nvSpPr>
          <p:cNvPr id="60" name="Rectangle 59">
            <a:extLst>
              <a:ext uri="{FF2B5EF4-FFF2-40B4-BE49-F238E27FC236}">
                <a16:creationId xmlns:a16="http://schemas.microsoft.com/office/drawing/2014/main" id="{82BCDE19-2810-4337-9C49-8589C42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4901093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B0E58038-8ACE-4AD9-B404-25C603550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descr="Colored pencils inside a pencil holder which is on top of a wood table">
            <a:extLst>
              <a:ext uri="{FF2B5EF4-FFF2-40B4-BE49-F238E27FC236}">
                <a16:creationId xmlns:a16="http://schemas.microsoft.com/office/drawing/2014/main" id="{A3135AEA-7B03-CEB4-8618-C4CF689FCD15}"/>
              </a:ext>
            </a:extLst>
          </p:cNvPr>
          <p:cNvPicPr>
            <a:picLocks noChangeAspect="1"/>
          </p:cNvPicPr>
          <p:nvPr/>
        </p:nvPicPr>
        <p:blipFill>
          <a:blip r:embed="rId2">
            <a:alphaModFix amt="3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A99BD26-A36B-59D3-3840-59AEDEA45D2B}"/>
              </a:ext>
            </a:extLst>
          </p:cNvPr>
          <p:cNvSpPr>
            <a:spLocks noGrp="1"/>
          </p:cNvSpPr>
          <p:nvPr>
            <p:ph type="title"/>
          </p:nvPr>
        </p:nvSpPr>
        <p:spPr>
          <a:xfrm>
            <a:off x="1097280" y="286603"/>
            <a:ext cx="10058400" cy="1450757"/>
          </a:xfrm>
        </p:spPr>
        <p:txBody>
          <a:bodyPr>
            <a:normAutofit/>
          </a:bodyPr>
          <a:lstStyle/>
          <a:p>
            <a:r>
              <a:rPr lang="en-US" sz="4000">
                <a:latin typeface="Consolas"/>
              </a:rPr>
              <a:t>Group 5</a:t>
            </a:r>
          </a:p>
        </p:txBody>
      </p:sp>
      <p:cxnSp>
        <p:nvCxnSpPr>
          <p:cNvPr id="48" name="Straight Connector 47">
            <a:extLst>
              <a:ext uri="{FF2B5EF4-FFF2-40B4-BE49-F238E27FC236}">
                <a16:creationId xmlns:a16="http://schemas.microsoft.com/office/drawing/2014/main" id="{38A34772-9011-42B5-AA63-FD6DEC92EE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910746"/>
            <a:ext cx="99669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F3766D60-A84E-F6E9-6B96-88BC2491C609}"/>
              </a:ext>
            </a:extLst>
          </p:cNvPr>
          <p:cNvSpPr>
            <a:spLocks noGrp="1"/>
          </p:cNvSpPr>
          <p:nvPr>
            <p:ph idx="1"/>
          </p:nvPr>
        </p:nvSpPr>
        <p:spPr>
          <a:xfrm>
            <a:off x="1097280" y="2108201"/>
            <a:ext cx="10058400" cy="1640839"/>
          </a:xfrm>
        </p:spPr>
        <p:txBody>
          <a:bodyPr vert="horz" lIns="0" tIns="45720" rIns="0" bIns="45720" rtlCol="0" anchor="t">
            <a:normAutofit/>
          </a:bodyPr>
          <a:lstStyle/>
          <a:p>
            <a:r>
              <a:rPr lang="en-US">
                <a:latin typeface="Consolas"/>
              </a:rPr>
              <a:t>Xuan Loc, Le</a:t>
            </a:r>
          </a:p>
          <a:p>
            <a:r>
              <a:rPr lang="en-US">
                <a:latin typeface="Consolas"/>
              </a:rPr>
              <a:t>Ngoc Cuong, Nguyen</a:t>
            </a:r>
          </a:p>
          <a:p>
            <a:r>
              <a:rPr lang="en-US">
                <a:latin typeface="Consolas"/>
              </a:rPr>
              <a:t>Duy Tien, Duong</a:t>
            </a:r>
          </a:p>
        </p:txBody>
      </p:sp>
      <p:sp>
        <p:nvSpPr>
          <p:cNvPr id="49" name="Rectangle 48">
            <a:extLst>
              <a:ext uri="{FF2B5EF4-FFF2-40B4-BE49-F238E27FC236}">
                <a16:creationId xmlns:a16="http://schemas.microsoft.com/office/drawing/2014/main" id="{82BCDE19-2810-4337-9C49-8589C42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57125558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Content Placeholder 32" descr="Colored pencils inside a pencil holder which is on top of a wood table">
            <a:extLst>
              <a:ext uri="{FF2B5EF4-FFF2-40B4-BE49-F238E27FC236}">
                <a16:creationId xmlns:a16="http://schemas.microsoft.com/office/drawing/2014/main" id="{A3135AEA-7B03-CEB4-8618-C4CF689FCD15}"/>
              </a:ext>
            </a:extLst>
          </p:cNvPr>
          <p:cNvPicPr>
            <a:picLocks noGrp="1" noChangeAspect="1"/>
          </p:cNvPicPr>
          <p:nvPr>
            <p:ph idx="1"/>
          </p:nvPr>
        </p:nvPicPr>
        <p:blipFill>
          <a:blip r:embed="rId2">
            <a:alphaModFix/>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A99BD26-A36B-59D3-3840-59AEDEA45D2B}"/>
              </a:ext>
            </a:extLst>
          </p:cNvPr>
          <p:cNvSpPr>
            <a:spLocks noGrp="1"/>
          </p:cNvSpPr>
          <p:nvPr>
            <p:ph type="title"/>
          </p:nvPr>
        </p:nvSpPr>
        <p:spPr>
          <a:xfrm>
            <a:off x="1097280" y="758952"/>
            <a:ext cx="10058400" cy="3566160"/>
          </a:xfrm>
        </p:spPr>
        <p:txBody>
          <a:bodyPr vert="horz" lIns="91440" tIns="45720" rIns="91440" bIns="45720" rtlCol="0" anchor="b">
            <a:normAutofit/>
          </a:bodyPr>
          <a:lstStyle/>
          <a:p>
            <a:r>
              <a:rPr lang="en-US" sz="5000">
                <a:solidFill>
                  <a:srgbClr val="FFFFFF"/>
                </a:solidFill>
                <a:latin typeface="Consolas"/>
              </a:rPr>
              <a:t>Use cases</a:t>
            </a:r>
          </a:p>
        </p:txBody>
      </p:sp>
    </p:spTree>
    <p:extLst>
      <p:ext uri="{BB962C8B-B14F-4D97-AF65-F5344CB8AC3E}">
        <p14:creationId xmlns:p14="http://schemas.microsoft.com/office/powerpoint/2010/main" val="3137396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 name="Rectangle 88">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1" name="Rectangle 90">
            <a:extLst>
              <a:ext uri="{FF2B5EF4-FFF2-40B4-BE49-F238E27FC236}">
                <a16:creationId xmlns:a16="http://schemas.microsoft.com/office/drawing/2014/main" id="{5014DE1B-FD50-40B1-A8A5-304666E7C6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91B41FE9-4F8F-4675-8668-D3330B371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diagram of a diagram&#10;&#10;Description automatically generated">
            <a:extLst>
              <a:ext uri="{FF2B5EF4-FFF2-40B4-BE49-F238E27FC236}">
                <a16:creationId xmlns:a16="http://schemas.microsoft.com/office/drawing/2014/main" id="{38570020-8EE7-12F3-6BE2-33CFC69F96C1}"/>
              </a:ext>
            </a:extLst>
          </p:cNvPr>
          <p:cNvPicPr>
            <a:picLocks noChangeAspect="1"/>
          </p:cNvPicPr>
          <p:nvPr/>
        </p:nvPicPr>
        <p:blipFill>
          <a:blip r:embed="rId2"/>
          <a:stretch>
            <a:fillRect/>
          </a:stretch>
        </p:blipFill>
        <p:spPr>
          <a:xfrm>
            <a:off x="473776" y="1486973"/>
            <a:ext cx="5618239" cy="3891488"/>
          </a:xfrm>
          <a:prstGeom prst="rect">
            <a:avLst/>
          </a:prstGeom>
        </p:spPr>
      </p:pic>
      <p:cxnSp>
        <p:nvCxnSpPr>
          <p:cNvPr id="95" name="Straight Connector 94">
            <a:extLst>
              <a:ext uri="{FF2B5EF4-FFF2-40B4-BE49-F238E27FC236}">
                <a16:creationId xmlns:a16="http://schemas.microsoft.com/office/drawing/2014/main" id="{E230929C-760C-4746-B0AE-0D09A78A88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038225"/>
            <a:ext cx="0" cy="47625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33" name="Picture 32" descr="Colored pencils inside a pencil holder which is on top of a wood table">
            <a:extLst>
              <a:ext uri="{FF2B5EF4-FFF2-40B4-BE49-F238E27FC236}">
                <a16:creationId xmlns:a16="http://schemas.microsoft.com/office/drawing/2014/main" id="{A3135AEA-7B03-CEB4-8618-C4CF689FCD15}"/>
              </a:ext>
            </a:extLst>
          </p:cNvPr>
          <p:cNvPicPr>
            <a:picLocks noChangeAspect="1"/>
          </p:cNvPicPr>
          <p:nvPr/>
        </p:nvPicPr>
        <p:blipFill>
          <a:blip r:embed="rId3"/>
          <a:srcRect l="41429"/>
          <a:stretch/>
        </p:blipFill>
        <p:spPr>
          <a:xfrm>
            <a:off x="6511590" y="801793"/>
            <a:ext cx="4626940" cy="5273056"/>
          </a:xfrm>
          <a:prstGeom prst="rect">
            <a:avLst/>
          </a:prstGeom>
        </p:spPr>
      </p:pic>
    </p:spTree>
    <p:extLst>
      <p:ext uri="{BB962C8B-B14F-4D97-AF65-F5344CB8AC3E}">
        <p14:creationId xmlns:p14="http://schemas.microsoft.com/office/powerpoint/2010/main" val="1324635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Content Placeholder 32" descr="Colored pencils inside a pencil holder which is on top of a wood table">
            <a:extLst>
              <a:ext uri="{FF2B5EF4-FFF2-40B4-BE49-F238E27FC236}">
                <a16:creationId xmlns:a16="http://schemas.microsoft.com/office/drawing/2014/main" id="{A3135AEA-7B03-CEB4-8618-C4CF689FCD15}"/>
              </a:ext>
            </a:extLst>
          </p:cNvPr>
          <p:cNvPicPr>
            <a:picLocks noGrp="1" noChangeAspect="1"/>
          </p:cNvPicPr>
          <p:nvPr>
            <p:ph idx="1"/>
          </p:nvPr>
        </p:nvPicPr>
        <p:blipFill>
          <a:blip r:embed="rId2">
            <a:alphaModFix/>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A99BD26-A36B-59D3-3840-59AEDEA45D2B}"/>
              </a:ext>
            </a:extLst>
          </p:cNvPr>
          <p:cNvSpPr>
            <a:spLocks noGrp="1"/>
          </p:cNvSpPr>
          <p:nvPr>
            <p:ph type="title"/>
          </p:nvPr>
        </p:nvSpPr>
        <p:spPr>
          <a:xfrm>
            <a:off x="1097280" y="758952"/>
            <a:ext cx="10058400" cy="3566160"/>
          </a:xfrm>
        </p:spPr>
        <p:txBody>
          <a:bodyPr vert="horz" lIns="91440" tIns="45720" rIns="91440" bIns="45720" rtlCol="0" anchor="b">
            <a:normAutofit/>
          </a:bodyPr>
          <a:lstStyle/>
          <a:p>
            <a:r>
              <a:rPr lang="en-US" sz="5000">
                <a:solidFill>
                  <a:srgbClr val="FFFFFF"/>
                </a:solidFill>
                <a:latin typeface="Consolas"/>
              </a:rPr>
              <a:t>Structure</a:t>
            </a:r>
          </a:p>
        </p:txBody>
      </p:sp>
    </p:spTree>
    <p:extLst>
      <p:ext uri="{BB962C8B-B14F-4D97-AF65-F5344CB8AC3E}">
        <p14:creationId xmlns:p14="http://schemas.microsoft.com/office/powerpoint/2010/main" val="1829488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A99BD26-A36B-59D3-3840-59AEDEA45D2B}"/>
              </a:ext>
            </a:extLst>
          </p:cNvPr>
          <p:cNvSpPr>
            <a:spLocks noGrp="1"/>
          </p:cNvSpPr>
          <p:nvPr>
            <p:ph type="title"/>
          </p:nvPr>
        </p:nvSpPr>
        <p:spPr>
          <a:xfrm>
            <a:off x="721907" y="516835"/>
            <a:ext cx="6278139" cy="1666501"/>
          </a:xfrm>
        </p:spPr>
        <p:txBody>
          <a:bodyPr>
            <a:normAutofit/>
          </a:bodyPr>
          <a:lstStyle/>
          <a:p>
            <a:r>
              <a:rPr lang="en-US" sz="4000">
                <a:solidFill>
                  <a:schemeClr val="tx1"/>
                </a:solidFill>
                <a:latin typeface="Consolas"/>
              </a:rPr>
              <a:t>Add new library member</a:t>
            </a:r>
          </a:p>
        </p:txBody>
      </p:sp>
      <p:cxnSp>
        <p:nvCxnSpPr>
          <p:cNvPr id="55" name="Straight Connector 54">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28346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 name="Content Placeholder 2" descr="A screenshot of a computer program&#10;&#10;Description automatically generated">
            <a:extLst>
              <a:ext uri="{FF2B5EF4-FFF2-40B4-BE49-F238E27FC236}">
                <a16:creationId xmlns:a16="http://schemas.microsoft.com/office/drawing/2014/main" id="{5CE0BCB9-4C90-7443-659E-7FD12163C3F7}"/>
              </a:ext>
            </a:extLst>
          </p:cNvPr>
          <p:cNvPicPr>
            <a:picLocks noChangeAspect="1"/>
          </p:cNvPicPr>
          <p:nvPr/>
        </p:nvPicPr>
        <p:blipFill>
          <a:blip r:embed="rId2"/>
          <a:srcRect r="11819"/>
          <a:stretch/>
        </p:blipFill>
        <p:spPr>
          <a:xfrm>
            <a:off x="8172481" y="10"/>
            <a:ext cx="4021571" cy="6857990"/>
          </a:xfrm>
          <a:prstGeom prst="rect">
            <a:avLst/>
          </a:prstGeom>
        </p:spPr>
      </p:pic>
    </p:spTree>
    <p:extLst>
      <p:ext uri="{BB962C8B-B14F-4D97-AF65-F5344CB8AC3E}">
        <p14:creationId xmlns:p14="http://schemas.microsoft.com/office/powerpoint/2010/main" val="124788284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36" name="Straight Connector 35">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AF4F2BA-3C03-4E2C-8ABC-0949B61B3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Content Placeholder 32" descr="Colored pencils inside a pencil holder which is on top of a wood table">
            <a:extLst>
              <a:ext uri="{FF2B5EF4-FFF2-40B4-BE49-F238E27FC236}">
                <a16:creationId xmlns:a16="http://schemas.microsoft.com/office/drawing/2014/main" id="{A3135AEA-7B03-CEB4-8618-C4CF689FCD15}"/>
              </a:ext>
            </a:extLst>
          </p:cNvPr>
          <p:cNvPicPr>
            <a:picLocks noGrp="1" noChangeAspect="1"/>
          </p:cNvPicPr>
          <p:nvPr>
            <p:ph idx="1"/>
          </p:nvPr>
        </p:nvPicPr>
        <p:blipFill>
          <a:blip r:embed="rId2">
            <a:alphaModFix/>
          </a:blip>
          <a:srcRect t="15730"/>
          <a:stretch/>
        </p:blipFill>
        <p:spPr>
          <a:xfrm>
            <a:off x="20" y="10"/>
            <a:ext cx="12191980" cy="6857990"/>
          </a:xfrm>
          <a:prstGeom prst="rect">
            <a:avLst/>
          </a:prstGeom>
        </p:spPr>
      </p:pic>
      <p:sp>
        <p:nvSpPr>
          <p:cNvPr id="39" name="Rectangle 38">
            <a:extLst>
              <a:ext uri="{FF2B5EF4-FFF2-40B4-BE49-F238E27FC236}">
                <a16:creationId xmlns:a16="http://schemas.microsoft.com/office/drawing/2014/main" id="{4B986F88-1433-4AF7-AF71-41A89DC93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46064">
                <a:srgbClr val="000000">
                  <a:alpha val="30000"/>
                </a:srgbClr>
              </a:gs>
              <a:gs pos="68000">
                <a:srgbClr val="000000">
                  <a:alpha val="20000"/>
                </a:srgbClr>
              </a:gs>
              <a:gs pos="0">
                <a:schemeClr val="tx1">
                  <a:alpha val="0"/>
                </a:schemeClr>
              </a:gs>
              <a:gs pos="26000">
                <a:schemeClr val="tx1">
                  <a:alpha val="20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99BD26-A36B-59D3-3840-59AEDEA45D2B}"/>
              </a:ext>
            </a:extLst>
          </p:cNvPr>
          <p:cNvSpPr>
            <a:spLocks noGrp="1"/>
          </p:cNvSpPr>
          <p:nvPr>
            <p:ph type="title"/>
          </p:nvPr>
        </p:nvSpPr>
        <p:spPr>
          <a:xfrm>
            <a:off x="1097280" y="758952"/>
            <a:ext cx="10058400" cy="3566160"/>
          </a:xfrm>
        </p:spPr>
        <p:txBody>
          <a:bodyPr vert="horz" lIns="91440" tIns="45720" rIns="91440" bIns="45720" rtlCol="0" anchor="b">
            <a:normAutofit/>
          </a:bodyPr>
          <a:lstStyle/>
          <a:p>
            <a:r>
              <a:rPr lang="en-US" sz="5000">
                <a:solidFill>
                  <a:srgbClr val="FFFFFF"/>
                </a:solidFill>
                <a:latin typeface="Consolas"/>
              </a:rPr>
              <a:t>Feature flow</a:t>
            </a:r>
          </a:p>
        </p:txBody>
      </p:sp>
      <p:cxnSp>
        <p:nvCxnSpPr>
          <p:cNvPr id="41" name="Straight Connector 40">
            <a:extLst>
              <a:ext uri="{FF2B5EF4-FFF2-40B4-BE49-F238E27FC236}">
                <a16:creationId xmlns:a16="http://schemas.microsoft.com/office/drawing/2014/main" id="{A07787ED-5EDC-4C54-AD87-55B60D0FE3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A44FFD5D-B985-4624-BBCD-50AD2E1686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6400798"/>
            <a:ext cx="12188952" cy="457201"/>
          </a:xfrm>
          <a:prstGeom prst="rect">
            <a:avLst/>
          </a:prstGeom>
          <a:gradFill>
            <a:gsLst>
              <a:gs pos="61000">
                <a:srgbClr val="000000">
                  <a:alpha val="10000"/>
                </a:srgbClr>
              </a:gs>
              <a:gs pos="7000">
                <a:schemeClr val="tx1">
                  <a:alpha val="0"/>
                </a:schemeClr>
              </a:gs>
              <a:gs pos="100000">
                <a:schemeClr val="tx1">
                  <a:alpha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140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descr="Colored pencils inside a pencil holder which is on top of a wood table">
            <a:extLst>
              <a:ext uri="{FF2B5EF4-FFF2-40B4-BE49-F238E27FC236}">
                <a16:creationId xmlns:a16="http://schemas.microsoft.com/office/drawing/2014/main" id="{A3135AEA-7B03-CEB4-8618-C4CF689FCD15}"/>
              </a:ext>
            </a:extLst>
          </p:cNvPr>
          <p:cNvPicPr>
            <a:picLocks noChangeAspect="1"/>
          </p:cNvPicPr>
          <p:nvPr/>
        </p:nvPicPr>
        <p:blipFill>
          <a:blip r:embed="rId2">
            <a:alphaModFix amt="3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A99BD26-A36B-59D3-3840-59AEDEA45D2B}"/>
              </a:ext>
            </a:extLst>
          </p:cNvPr>
          <p:cNvSpPr>
            <a:spLocks noGrp="1"/>
          </p:cNvSpPr>
          <p:nvPr>
            <p:ph type="title"/>
          </p:nvPr>
        </p:nvSpPr>
        <p:spPr>
          <a:xfrm>
            <a:off x="1097280" y="286603"/>
            <a:ext cx="10058400" cy="1450757"/>
          </a:xfrm>
        </p:spPr>
        <p:txBody>
          <a:bodyPr>
            <a:normAutofit/>
          </a:bodyPr>
          <a:lstStyle/>
          <a:p>
            <a:r>
              <a:rPr lang="en-US" sz="4000">
                <a:latin typeface="Consolas"/>
              </a:rPr>
              <a:t>Checkout Book</a:t>
            </a:r>
          </a:p>
        </p:txBody>
      </p:sp>
      <p:pic>
        <p:nvPicPr>
          <p:cNvPr id="4" name="Chỗ dành sẵn cho Nội dung 3" descr="Ảnh có chứa văn bản, ảnh chụp màn hình, số, biểu đồ">
            <a:extLst>
              <a:ext uri="{FF2B5EF4-FFF2-40B4-BE49-F238E27FC236}">
                <a16:creationId xmlns:a16="http://schemas.microsoft.com/office/drawing/2014/main" id="{87711B17-AA3F-E026-EDFF-2AE8E2C815D9}"/>
              </a:ext>
            </a:extLst>
          </p:cNvPr>
          <p:cNvPicPr>
            <a:picLocks noGrp="1" noChangeAspect="1"/>
          </p:cNvPicPr>
          <p:nvPr>
            <p:ph idx="1"/>
          </p:nvPr>
        </p:nvPicPr>
        <p:blipFill>
          <a:blip r:embed="rId3"/>
          <a:stretch>
            <a:fillRect/>
          </a:stretch>
        </p:blipFill>
        <p:spPr>
          <a:xfrm>
            <a:off x="1254193" y="2026497"/>
            <a:ext cx="8534340" cy="4450976"/>
          </a:xfrm>
        </p:spPr>
      </p:pic>
    </p:spTree>
    <p:extLst>
      <p:ext uri="{BB962C8B-B14F-4D97-AF65-F5344CB8AC3E}">
        <p14:creationId xmlns:p14="http://schemas.microsoft.com/office/powerpoint/2010/main" val="1727618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descr="Colored pencils inside a pencil holder which is on top of a wood table">
            <a:extLst>
              <a:ext uri="{FF2B5EF4-FFF2-40B4-BE49-F238E27FC236}">
                <a16:creationId xmlns:a16="http://schemas.microsoft.com/office/drawing/2014/main" id="{A3135AEA-7B03-CEB4-8618-C4CF689FCD15}"/>
              </a:ext>
            </a:extLst>
          </p:cNvPr>
          <p:cNvPicPr>
            <a:picLocks noChangeAspect="1"/>
          </p:cNvPicPr>
          <p:nvPr/>
        </p:nvPicPr>
        <p:blipFill>
          <a:blip r:embed="rId2">
            <a:alphaModFix amt="3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A99BD26-A36B-59D3-3840-59AEDEA45D2B}"/>
              </a:ext>
            </a:extLst>
          </p:cNvPr>
          <p:cNvSpPr>
            <a:spLocks noGrp="1"/>
          </p:cNvSpPr>
          <p:nvPr>
            <p:ph type="title"/>
          </p:nvPr>
        </p:nvSpPr>
        <p:spPr>
          <a:xfrm>
            <a:off x="1097280" y="286603"/>
            <a:ext cx="10058400" cy="1450757"/>
          </a:xfrm>
        </p:spPr>
        <p:txBody>
          <a:bodyPr>
            <a:normAutofit/>
          </a:bodyPr>
          <a:lstStyle/>
          <a:p>
            <a:r>
              <a:rPr lang="en-US" sz="4000">
                <a:latin typeface="Consolas"/>
              </a:rPr>
              <a:t>Add a copy</a:t>
            </a:r>
          </a:p>
        </p:txBody>
      </p:sp>
      <p:pic>
        <p:nvPicPr>
          <p:cNvPr id="6" name="Content Placeholder 5" descr="A screenshot of a diagram&#10;&#10;Description automatically generated">
            <a:extLst>
              <a:ext uri="{FF2B5EF4-FFF2-40B4-BE49-F238E27FC236}">
                <a16:creationId xmlns:a16="http://schemas.microsoft.com/office/drawing/2014/main" id="{A2FB1BB3-D589-5229-3465-18A02656B16E}"/>
              </a:ext>
            </a:extLst>
          </p:cNvPr>
          <p:cNvPicPr>
            <a:picLocks noGrp="1" noChangeAspect="1"/>
          </p:cNvPicPr>
          <p:nvPr>
            <p:ph idx="1"/>
          </p:nvPr>
        </p:nvPicPr>
        <p:blipFill>
          <a:blip r:embed="rId3"/>
          <a:stretch>
            <a:fillRect/>
          </a:stretch>
        </p:blipFill>
        <p:spPr>
          <a:xfrm>
            <a:off x="1189013" y="1920310"/>
            <a:ext cx="8371810" cy="4940425"/>
          </a:xfrm>
        </p:spPr>
      </p:pic>
    </p:spTree>
    <p:extLst>
      <p:ext uri="{BB962C8B-B14F-4D97-AF65-F5344CB8AC3E}">
        <p14:creationId xmlns:p14="http://schemas.microsoft.com/office/powerpoint/2010/main" val="597643346"/>
      </p:ext>
    </p:extLst>
  </p:cSld>
  <p:clrMapOvr>
    <a:masterClrMapping/>
  </p:clrMapOvr>
</p:sld>
</file>

<file path=ppt/theme/theme1.xml><?xml version="1.0" encoding="utf-8"?>
<a:theme xmlns:a="http://schemas.openxmlformats.org/drawingml/2006/main" name="RetrospectVTI">
  <a:themeElements>
    <a:clrScheme name="AnalogousFromRegularSeed_2SEEDS">
      <a:dk1>
        <a:srgbClr val="000000"/>
      </a:dk1>
      <a:lt1>
        <a:srgbClr val="FFFFFF"/>
      </a:lt1>
      <a:dk2>
        <a:srgbClr val="1B2F2E"/>
      </a:dk2>
      <a:lt2>
        <a:srgbClr val="F3F1F0"/>
      </a:lt2>
      <a:accent1>
        <a:srgbClr val="3B9EB1"/>
      </a:accent1>
      <a:accent2>
        <a:srgbClr val="46B196"/>
      </a:accent2>
      <a:accent3>
        <a:srgbClr val="4D7EC3"/>
      </a:accent3>
      <a:accent4>
        <a:srgbClr val="B13B3E"/>
      </a:accent4>
      <a:accent5>
        <a:srgbClr val="C37B4D"/>
      </a:accent5>
      <a:accent6>
        <a:srgbClr val="B19A3B"/>
      </a:accent6>
      <a:hlink>
        <a:srgbClr val="C05944"/>
      </a:hlink>
      <a:folHlink>
        <a:srgbClr val="7F7F7F"/>
      </a:folHlink>
    </a:clrScheme>
    <a:fontScheme name="Retrospect">
      <a:majorFont>
        <a:latin typeface="Garamond"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05"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12409D93-6D74-4914-8510-BE7A980BC2D8}">
  <we:reference id="22ff87a5-132f-4d52-9e97-94d888e4dd91" version="3.8.0.0" store="EXCatalog" storeType="EXCatalog"/>
  <we:alternateReferences>
    <we:reference id="WA104380050" version="3.8.0.0" store="en-US"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19</Slides>
  <Notes>0</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RetrospectVTI</vt:lpstr>
      <vt:lpstr>Library Management System</vt:lpstr>
      <vt:lpstr>Group 5</vt:lpstr>
      <vt:lpstr>Use cases</vt:lpstr>
      <vt:lpstr>PowerPoint Presentation</vt:lpstr>
      <vt:lpstr>Structure</vt:lpstr>
      <vt:lpstr>Add new library member</vt:lpstr>
      <vt:lpstr>Feature flow</vt:lpstr>
      <vt:lpstr>Checkout Book</vt:lpstr>
      <vt:lpstr>Add a copy</vt:lpstr>
      <vt:lpstr>Add a new member</vt:lpstr>
      <vt:lpstr>Validation Rules of Windows UI</vt:lpstr>
      <vt:lpstr>Regex-Based Validation Format Validation</vt:lpstr>
      <vt:lpstr>Required Fields Validation</vt:lpstr>
      <vt:lpstr>Data Type Validation</vt:lpstr>
      <vt:lpstr>Length Validation</vt:lpstr>
      <vt:lpstr>Conclusion</vt:lpstr>
      <vt:lpstr>Input Validation and Clean Data:  The Mind and Clarity</vt:lpstr>
      <vt:lpstr>Clean Source Code: Organized Thought and Structure</vt:lpstr>
      <vt:lpstr>Consciousness as the Ultimate Validation and Structure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Duy Tien Duong</dc:creator>
  <cp:revision>14</cp:revision>
  <dcterms:created xsi:type="dcterms:W3CDTF">2024-09-12T21:49:50Z</dcterms:created>
  <dcterms:modified xsi:type="dcterms:W3CDTF">2024-09-16T01:16:01Z</dcterms:modified>
</cp:coreProperties>
</file>