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64" autoAdjust="0"/>
  </p:normalViewPr>
  <p:slideViewPr>
    <p:cSldViewPr>
      <p:cViewPr>
        <p:scale>
          <a:sx n="70" d="100"/>
          <a:sy n="70" d="100"/>
        </p:scale>
        <p:origin x="-113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5547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88900" algn="l" rtl="0">
              <a:spcBef>
                <a:spcPts val="0"/>
              </a:spcBef>
              <a:spcAft>
                <a:spcPts val="0"/>
              </a:spcAft>
              <a:buClr>
                <a:schemeClr val="dk1"/>
              </a:buClr>
              <a:buSzPts val="1400"/>
              <a:buFont typeface="Calibri"/>
              <a:buNone/>
            </a:pPr>
            <a:r>
              <a:rPr lang="en-US" sz="1200" b="0" i="0" u="none" strike="noStrike" cap="none" dirty="0">
                <a:solidFill>
                  <a:schemeClr val="dk1"/>
                </a:solidFill>
                <a:latin typeface="Calibri"/>
                <a:ea typeface="Calibri"/>
                <a:cs typeface="Calibri"/>
                <a:sym typeface="Calibri"/>
              </a:rPr>
              <a:t>- Talent group : should be about 20% resource. It is NOT must be only for Supervisor/Expert/Lead or Senior -&gt; it is for the guys who has high </a:t>
            </a:r>
            <a:r>
              <a:rPr lang="en-US" sz="1200" b="0" i="0" u="none" strike="noStrike" cap="none" dirty="0" smtClean="0">
                <a:solidFill>
                  <a:schemeClr val="dk1"/>
                </a:solidFill>
                <a:latin typeface="Calibri"/>
                <a:ea typeface="Calibri"/>
                <a:cs typeface="Calibri"/>
                <a:sym typeface="Calibri"/>
              </a:rPr>
              <a:t>contribution/motivation </a:t>
            </a:r>
            <a:r>
              <a:rPr lang="en-US" sz="1200" b="0" i="0" u="none" strike="noStrike" cap="none" dirty="0">
                <a:solidFill>
                  <a:schemeClr val="dk1"/>
                </a:solidFill>
                <a:latin typeface="Calibri"/>
                <a:ea typeface="Calibri"/>
                <a:cs typeface="Calibri"/>
                <a:sym typeface="Calibri"/>
              </a:rPr>
              <a:t>for team/project, playing an important role (you imagine without those guys =&gt; the project is not going as expected) or even for the junior guy who has high possibility to grow up fast </a:t>
            </a:r>
          </a:p>
          <a:p>
            <a:pPr marL="171450" marR="0" lvl="0" indent="-17145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Normal group : should be about 60% resource, include the guys who is replaceable (meaning if he/she leave, we can replace by someone in team)</a:t>
            </a:r>
          </a:p>
          <a:p>
            <a:pPr marL="171450" marR="0" lvl="0" indent="-171450" algn="l" rtl="0">
              <a:spcBef>
                <a:spcPts val="0"/>
              </a:spcBef>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Weak group : should be about 20% resource, include the guys who have low contribution to the project, working under expectation</a:t>
            </a:r>
          </a:p>
        </p:txBody>
      </p:sp>
      <p:sp>
        <p:nvSpPr>
          <p:cNvPr id="149" name="Shape 149"/>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58" name="Shape 15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228600" marR="0" lvl="0" indent="-228600" algn="l" rtl="0">
              <a:spcBef>
                <a:spcPts val="0"/>
              </a:spcBef>
              <a:buClr>
                <a:schemeClr val="dk1"/>
              </a:buClr>
              <a:buSzPts val="1400"/>
              <a:buFont typeface="Calibri"/>
              <a:buNone/>
            </a:pPr>
            <a:endParaRPr sz="1200" b="0" i="0" u="none" strike="noStrike" cap="none" dirty="0">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228600" marR="0" lvl="0" indent="-228600" algn="l" rtl="0">
              <a:spcBef>
                <a:spcPts val="0"/>
              </a:spcBef>
              <a:buClr>
                <a:schemeClr val="dk1"/>
              </a:buClr>
              <a:buSzPts val="1400"/>
              <a:buFont typeface="Calibri"/>
              <a:buNone/>
            </a:pPr>
            <a:endParaRPr sz="1200" b="0" i="0" u="none" strike="noStrike" cap="none" dirty="0">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228600" marR="0" lvl="0" indent="-228600" algn="l" rtl="0">
              <a:spcBef>
                <a:spcPts val="0"/>
              </a:spcBef>
              <a:buClr>
                <a:schemeClr val="dk1"/>
              </a:buClr>
              <a:buSzPts val="1400"/>
              <a:buFont typeface="Calibri"/>
              <a:buNone/>
            </a:pPr>
            <a:endParaRPr sz="1200" b="0" i="0" u="none" strike="noStrike" cap="none" dirty="0">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76200" marR="0" lvl="0" indent="-15240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How about the back-up for Studio Lead on general matters?</a:t>
            </a:r>
          </a:p>
          <a:p>
            <a:pPr marL="247650" marR="0" lvl="0" indent="-17145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Confirm for master list (select a lead or trainer lead?)</a:t>
            </a:r>
          </a:p>
          <a:p>
            <a:pPr marL="247650" marR="0" lvl="0" indent="-17145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Confirm recruitment plan (trainer lead?)</a:t>
            </a:r>
          </a:p>
          <a:p>
            <a:pPr marL="247650" marR="0" lvl="0" indent="-17145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Salary matter : HR to reach by phone.</a:t>
            </a:r>
          </a:p>
          <a:p>
            <a:pPr marL="247650" marR="0" lvl="0" indent="-17145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Division matters : fully in-charge by division lead</a:t>
            </a:r>
          </a:p>
          <a:p>
            <a:pPr marL="247650" marR="0" lvl="0" indent="-24765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76200" marR="0" lvl="0" indent="-15240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How about the back-up for Studio Lead on general matters?</a:t>
            </a:r>
          </a:p>
          <a:p>
            <a:pPr marL="247650" marR="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latin typeface="Calibri"/>
                <a:ea typeface="Calibri"/>
                <a:cs typeface="Calibri"/>
                <a:sym typeface="Calibri"/>
              </a:rPr>
              <a:t>Confirm for master list (select a lead or trainer lead?)</a:t>
            </a:r>
          </a:p>
          <a:p>
            <a:pPr marL="247650" marR="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latin typeface="Calibri"/>
                <a:ea typeface="Calibri"/>
                <a:cs typeface="Calibri"/>
                <a:sym typeface="Calibri"/>
              </a:rPr>
              <a:t>Confirm recruitment plan (trainer lead?)</a:t>
            </a:r>
          </a:p>
          <a:p>
            <a:pPr marL="247650" marR="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latin typeface="Calibri"/>
                <a:ea typeface="Calibri"/>
                <a:cs typeface="Calibri"/>
                <a:sym typeface="Calibri"/>
              </a:rPr>
              <a:t>Salary matter : HR to reach by phone.</a:t>
            </a:r>
          </a:p>
          <a:p>
            <a:pPr marL="247650" marR="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latin typeface="Calibri"/>
                <a:ea typeface="Calibri"/>
                <a:cs typeface="Calibri"/>
                <a:sym typeface="Calibri"/>
              </a:rPr>
              <a:t>Division matters : fully in-charge by division </a:t>
            </a:r>
            <a:r>
              <a:rPr lang="en-US" sz="1200" b="0" i="0" u="none" strike="noStrike" cap="none" dirty="0" smtClean="0">
                <a:solidFill>
                  <a:schemeClr val="dk1"/>
                </a:solidFill>
                <a:latin typeface="Calibri"/>
                <a:ea typeface="Calibri"/>
                <a:cs typeface="Calibri"/>
                <a:sym typeface="Calibri"/>
              </a:rPr>
              <a:t>lead</a:t>
            </a:r>
          </a:p>
          <a:p>
            <a:pPr marL="76200" marR="0" lvl="0" indent="0" algn="l" rtl="0">
              <a:spcBef>
                <a:spcPts val="0"/>
              </a:spcBef>
              <a:spcAft>
                <a:spcPts val="0"/>
              </a:spcAft>
              <a:buClr>
                <a:schemeClr val="dk1"/>
              </a:buClr>
              <a:buSzPts val="1200"/>
              <a:buFont typeface="Calibri"/>
              <a:buNone/>
            </a:pPr>
            <a:endParaRPr lang="en-US" sz="1200" b="0" i="0" u="none" strike="noStrike" cap="none" dirty="0">
              <a:solidFill>
                <a:schemeClr val="dk1"/>
              </a:solidFill>
              <a:latin typeface="Calibri"/>
              <a:ea typeface="Calibri"/>
              <a:cs typeface="Calibri"/>
              <a:sym typeface="Calibri"/>
            </a:endParaRPr>
          </a:p>
          <a:p>
            <a:pPr marL="247650" marR="0" lvl="0" indent="-247650" algn="l" rtl="0">
              <a:spcBef>
                <a:spcPts val="0"/>
              </a:spcBef>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88900" algn="l" rtl="0">
              <a:spcBef>
                <a:spcPts val="0"/>
              </a:spcBef>
              <a:spcAft>
                <a:spcPts val="0"/>
              </a:spcAft>
              <a:buClr>
                <a:schemeClr val="dk1"/>
              </a:buClr>
              <a:buSzPts val="1400"/>
              <a:buFont typeface="Calibri"/>
              <a:buNone/>
            </a:pPr>
            <a:r>
              <a:rPr lang="en-US" sz="1200" b="0" i="0" u="none" strike="noStrike" cap="none">
                <a:solidFill>
                  <a:schemeClr val="dk1"/>
                </a:solidFill>
                <a:latin typeface="Calibri"/>
                <a:ea typeface="Calibri"/>
                <a:cs typeface="Calibri"/>
                <a:sym typeface="Calibri"/>
              </a:rPr>
              <a:t>Innovation : a must need for software company (</a:t>
            </a:r>
            <a:r>
              <a:rPr lang="en-US" sz="1200" b="0" i="1" u="none" strike="noStrike" cap="none">
                <a:solidFill>
                  <a:schemeClr val="dk1"/>
                </a:solidFill>
                <a:latin typeface="Calibri"/>
                <a:ea typeface="Calibri"/>
                <a:cs typeface="Calibri"/>
                <a:sym typeface="Calibri"/>
              </a:rPr>
              <a:t>Innovation Is the Key to Survival</a:t>
            </a:r>
            <a:r>
              <a:rPr lang="en-US" sz="1200" b="0" i="0" u="none" strike="noStrike" cap="none">
                <a:solidFill>
                  <a:schemeClr val="dk1"/>
                </a:solidFill>
                <a:latin typeface="Calibri"/>
                <a:ea typeface="Calibri"/>
                <a:cs typeface="Calibri"/>
                <a:sym typeface="Calibri"/>
              </a:rPr>
              <a:t>)</a:t>
            </a:r>
          </a:p>
          <a:p>
            <a:pPr marL="0" marR="0" lvl="0" indent="-88900" algn="l" rtl="0">
              <a:spcBef>
                <a:spcPts val="0"/>
              </a:spcBef>
              <a:buClr>
                <a:schemeClr val="dk1"/>
              </a:buClr>
              <a:buSzPts val="1400"/>
              <a:buFont typeface="Calibri"/>
              <a:buNone/>
            </a:pPr>
            <a:r>
              <a:rPr lang="en-US" sz="1200" b="0" i="0" u="none" strike="noStrike" cap="none">
                <a:solidFill>
                  <a:schemeClr val="dk1"/>
                </a:solidFill>
                <a:latin typeface="Calibri"/>
                <a:ea typeface="Calibri"/>
                <a:cs typeface="Calibri"/>
                <a:sym typeface="Calibri"/>
              </a:rPr>
              <a:t>Motivation : the main point to let people do best job</a:t>
            </a:r>
          </a:p>
        </p:txBody>
      </p:sp>
      <p:sp>
        <p:nvSpPr>
          <p:cNvPr id="125" name="Shape 125"/>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dk1"/>
              </a:buClr>
              <a:buSzPts val="1400"/>
              <a:buFont typeface="Calibri"/>
              <a:buNone/>
            </a:pPr>
            <a:r>
              <a:rPr lang="en-US" sz="1200" b="0" i="0" u="none" strike="noStrike" cap="none" dirty="0">
                <a:solidFill>
                  <a:schemeClr val="dk1"/>
                </a:solidFill>
                <a:latin typeface="Calibri"/>
                <a:ea typeface="Calibri"/>
                <a:cs typeface="Calibri"/>
                <a:sym typeface="Calibri"/>
              </a:rPr>
              <a:t>Reference : Management 3.0 book (page 51 : The Information-Innovation System</a:t>
            </a:r>
            <a:r>
              <a:rPr lang="en-US" sz="1200" b="0" i="0" u="none" strike="noStrike" cap="none" dirty="0" smtClean="0">
                <a:solidFill>
                  <a:schemeClr val="dk1"/>
                </a:solidFill>
                <a:latin typeface="Calibri"/>
                <a:ea typeface="Calibri"/>
                <a:cs typeface="Calibri"/>
                <a:sym typeface="Calibri"/>
              </a:rPr>
              <a:t>)</a:t>
            </a:r>
          </a:p>
          <a:p>
            <a:pPr marL="0" marR="0" lvl="0" indent="-88900" algn="l" rtl="0">
              <a:spcBef>
                <a:spcPts val="0"/>
              </a:spcBef>
              <a:buClr>
                <a:schemeClr val="dk1"/>
              </a:buClr>
              <a:buSzPts val="14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88900" algn="l" rtl="0">
              <a:spcBef>
                <a:spcPts val="0"/>
              </a:spcBef>
              <a:buClr>
                <a:schemeClr val="dk1"/>
              </a:buClr>
              <a:buSzPts val="1400"/>
              <a:buFont typeface="Calibri"/>
              <a:buNone/>
            </a:pPr>
            <a:r>
              <a:rPr lang="en-US" sz="1200" b="1" i="1" u="none" strike="noStrike" cap="none" dirty="0" smtClean="0">
                <a:solidFill>
                  <a:schemeClr val="dk1"/>
                </a:solidFill>
                <a:latin typeface="Calibri"/>
                <a:ea typeface="Calibri"/>
                <a:cs typeface="Calibri"/>
                <a:sym typeface="Calibri"/>
              </a:rPr>
              <a:t>Knowledge</a:t>
            </a:r>
            <a:r>
              <a:rPr lang="en-US" sz="1200" b="0" i="1" u="none" strike="noStrike" cap="none" dirty="0" smtClean="0">
                <a:solidFill>
                  <a:schemeClr val="dk1"/>
                </a:solidFill>
                <a:latin typeface="Calibri"/>
                <a:ea typeface="Calibri"/>
                <a:cs typeface="Calibri"/>
                <a:sym typeface="Calibri"/>
              </a:rPr>
              <a:t> : knowledge worker  (built</a:t>
            </a:r>
            <a:r>
              <a:rPr lang="en-US" sz="1200" b="0" i="1" u="none" strike="noStrike" cap="none" baseline="0" dirty="0" smtClean="0">
                <a:solidFill>
                  <a:schemeClr val="dk1"/>
                </a:solidFill>
                <a:latin typeface="Calibri"/>
                <a:ea typeface="Calibri"/>
                <a:cs typeface="Calibri"/>
                <a:sym typeface="Calibri"/>
              </a:rPr>
              <a:t> from information of environment, education, learning, request, feedback…)</a:t>
            </a:r>
          </a:p>
          <a:p>
            <a:pPr marL="0" marR="0" lvl="0" indent="-88900" algn="l" rtl="0">
              <a:spcBef>
                <a:spcPts val="0"/>
              </a:spcBef>
              <a:buClr>
                <a:schemeClr val="dk1"/>
              </a:buClr>
              <a:buSzPts val="1400"/>
              <a:buFont typeface="Calibri"/>
              <a:buNone/>
            </a:pPr>
            <a:r>
              <a:rPr lang="en-US" sz="1200" b="1" i="1" u="none" strike="noStrike" cap="none" dirty="0" smtClean="0">
                <a:solidFill>
                  <a:schemeClr val="dk1"/>
                </a:solidFill>
                <a:latin typeface="Calibri"/>
                <a:ea typeface="Calibri"/>
                <a:cs typeface="Calibri"/>
                <a:sym typeface="Calibri"/>
              </a:rPr>
              <a:t>Creativity</a:t>
            </a:r>
            <a:r>
              <a:rPr lang="en-US" sz="1200" b="0" i="1" u="none" strike="noStrike" cap="none" dirty="0" smtClean="0">
                <a:solidFill>
                  <a:schemeClr val="dk1"/>
                </a:solidFill>
                <a:latin typeface="Calibri"/>
                <a:ea typeface="Calibri"/>
                <a:cs typeface="Calibri"/>
                <a:sym typeface="Calibri"/>
              </a:rPr>
              <a:t> : should be original and useful</a:t>
            </a:r>
            <a:r>
              <a:rPr lang="en-US" sz="1200" b="0" i="1" u="none" strike="noStrike" cap="none" baseline="0" dirty="0" smtClean="0">
                <a:solidFill>
                  <a:schemeClr val="dk1"/>
                </a:solidFill>
                <a:latin typeface="Calibri"/>
                <a:ea typeface="Calibri"/>
                <a:cs typeface="Calibri"/>
                <a:sym typeface="Calibri"/>
              </a:rPr>
              <a:t> </a:t>
            </a:r>
            <a:r>
              <a:rPr lang="en-US" sz="1200" b="0" i="1" u="none" strike="noStrike" cap="none" baseline="0" dirty="0" smtClean="0">
                <a:solidFill>
                  <a:schemeClr val="dk1"/>
                </a:solidFill>
                <a:latin typeface="Calibri"/>
                <a:ea typeface="Calibri"/>
                <a:cs typeface="Calibri"/>
                <a:sym typeface="Wingdings" pitchFamily="2" charset="2"/>
              </a:rPr>
              <a:t> try to do something new and useful (it also is solving old problem by new way)</a:t>
            </a:r>
          </a:p>
          <a:p>
            <a:pPr marL="0" marR="0" lvl="0" indent="-88900" algn="l" rtl="0">
              <a:spcBef>
                <a:spcPts val="0"/>
              </a:spcBef>
              <a:buClr>
                <a:schemeClr val="dk1"/>
              </a:buClr>
              <a:buSzPts val="1400"/>
              <a:buFont typeface="Calibri"/>
              <a:buNone/>
            </a:pPr>
            <a:r>
              <a:rPr lang="en-US" sz="1200" b="1" i="1" u="none" strike="noStrike" cap="none" baseline="0" dirty="0" smtClean="0">
                <a:solidFill>
                  <a:schemeClr val="dk1"/>
                </a:solidFill>
                <a:latin typeface="Calibri"/>
                <a:ea typeface="Calibri"/>
                <a:cs typeface="Calibri"/>
                <a:sym typeface="Wingdings" pitchFamily="2" charset="2"/>
              </a:rPr>
              <a:t>Motivation</a:t>
            </a:r>
            <a:r>
              <a:rPr lang="en-US" sz="1200" b="0" i="1" u="none" strike="noStrike" cap="none" baseline="0" dirty="0" smtClean="0">
                <a:solidFill>
                  <a:schemeClr val="dk1"/>
                </a:solidFill>
                <a:latin typeface="Calibri"/>
                <a:ea typeface="Calibri"/>
                <a:cs typeface="Calibri"/>
                <a:sym typeface="Wingdings" pitchFamily="2" charset="2"/>
              </a:rPr>
              <a:t> : people want to do the job and put energy into</a:t>
            </a:r>
          </a:p>
          <a:p>
            <a:pPr marL="0" marR="0" lvl="0" indent="-88900" algn="l" rtl="0">
              <a:spcBef>
                <a:spcPts val="0"/>
              </a:spcBef>
              <a:buClr>
                <a:schemeClr val="dk1"/>
              </a:buClr>
              <a:buSzPts val="1400"/>
              <a:buFont typeface="Calibri"/>
              <a:buNone/>
            </a:pPr>
            <a:r>
              <a:rPr lang="en-US" sz="1200" b="1" i="1" u="none" strike="noStrike" cap="none" baseline="0" dirty="0" smtClean="0">
                <a:solidFill>
                  <a:schemeClr val="dk1"/>
                </a:solidFill>
                <a:latin typeface="Calibri"/>
                <a:ea typeface="Calibri"/>
                <a:cs typeface="Calibri"/>
                <a:sym typeface="Wingdings" pitchFamily="2" charset="2"/>
              </a:rPr>
              <a:t>Diversity</a:t>
            </a:r>
            <a:r>
              <a:rPr lang="en-US" sz="1200" b="0" i="1" u="none" strike="noStrike" cap="none" baseline="0" dirty="0" smtClean="0">
                <a:solidFill>
                  <a:schemeClr val="dk1"/>
                </a:solidFill>
                <a:latin typeface="Calibri"/>
                <a:ea typeface="Calibri"/>
                <a:cs typeface="Calibri"/>
                <a:sym typeface="Wingdings" pitchFamily="2" charset="2"/>
              </a:rPr>
              <a:t> : include different people with different properties (of course still adapt with the requirement) --&gt; to be flexible and adapt to change easily</a:t>
            </a:r>
          </a:p>
          <a:p>
            <a:pPr marL="0" marR="0" lvl="0" indent="-88900" algn="l" rtl="0">
              <a:spcBef>
                <a:spcPts val="0"/>
              </a:spcBef>
              <a:buClr>
                <a:schemeClr val="dk1"/>
              </a:buClr>
              <a:buSzPts val="1400"/>
              <a:buFont typeface="Calibri"/>
              <a:buNone/>
            </a:pPr>
            <a:r>
              <a:rPr lang="en-US" sz="1200" b="1" i="1" u="none" strike="noStrike" cap="none" baseline="0" dirty="0" smtClean="0">
                <a:solidFill>
                  <a:schemeClr val="dk1"/>
                </a:solidFill>
                <a:latin typeface="Calibri"/>
                <a:ea typeface="Calibri"/>
                <a:cs typeface="Calibri"/>
                <a:sym typeface="Wingdings" pitchFamily="2" charset="2"/>
              </a:rPr>
              <a:t>Personality</a:t>
            </a:r>
            <a:r>
              <a:rPr lang="en-US" sz="1200" b="0" i="1" u="none" strike="noStrike" cap="none" baseline="0" dirty="0" smtClean="0">
                <a:solidFill>
                  <a:schemeClr val="dk1"/>
                </a:solidFill>
                <a:latin typeface="Calibri"/>
                <a:ea typeface="Calibri"/>
                <a:cs typeface="Calibri"/>
                <a:sym typeface="Wingdings" pitchFamily="2" charset="2"/>
              </a:rPr>
              <a:t> : should have some virtues being shared with all team members (example : trust, openness, commitment, focus, </a:t>
            </a:r>
            <a:r>
              <a:rPr lang="en-US" sz="1200" b="0" i="1" u="none" strike="noStrike" kern="1200" cap="none" baseline="0" dirty="0" smtClean="0">
                <a:solidFill>
                  <a:schemeClr val="dk1"/>
                </a:solidFill>
                <a:latin typeface="Calibri"/>
                <a:ea typeface="Calibri"/>
                <a:cs typeface="Calibri"/>
                <a:sym typeface="Calibri"/>
              </a:rPr>
              <a:t>courage…)</a:t>
            </a:r>
            <a:endParaRPr lang="en-US" sz="1200" b="0" i="1" u="none" strike="noStrike" cap="none" baseline="0" dirty="0" smtClean="0">
              <a:solidFill>
                <a:schemeClr val="dk1"/>
              </a:solidFill>
              <a:latin typeface="Calibri"/>
              <a:ea typeface="Calibri"/>
              <a:cs typeface="Calibri"/>
              <a:sym typeface="Wingdings" pitchFamily="2" charset="2"/>
            </a:endParaRPr>
          </a:p>
          <a:p>
            <a:pPr marL="0" marR="0" lvl="0" indent="-88900" algn="l" rtl="0">
              <a:spcBef>
                <a:spcPts val="0"/>
              </a:spcBef>
              <a:buClr>
                <a:schemeClr val="dk1"/>
              </a:buClr>
              <a:buSzPts val="1400"/>
              <a:buFont typeface="Calibri"/>
              <a:buNone/>
            </a:pPr>
            <a:endParaRPr lang="en-US" sz="1200" b="0" i="1" u="none" strike="noStrike" cap="none" dirty="0" smtClean="0">
              <a:solidFill>
                <a:schemeClr val="dk1"/>
              </a:solidFill>
              <a:latin typeface="Calibri"/>
              <a:ea typeface="Calibri"/>
              <a:cs typeface="Calibri"/>
              <a:sym typeface="Calibri"/>
            </a:endParaRPr>
          </a:p>
          <a:p>
            <a:pPr marL="0" marR="0" lvl="0" indent="-88900" algn="l" rtl="0">
              <a:spcBef>
                <a:spcPts val="0"/>
              </a:spcBef>
              <a:buClr>
                <a:schemeClr val="dk1"/>
              </a:buClr>
              <a:buSzPts val="14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88900" algn="l" rtl="0">
              <a:spcBef>
                <a:spcPts val="0"/>
              </a:spcBef>
              <a:buClr>
                <a:schemeClr val="dk1"/>
              </a:buClr>
              <a:buSzPts val="1400"/>
              <a:buFont typeface="Calibri"/>
              <a:buNone/>
            </a:pPr>
            <a:endParaRPr lang="en-US" sz="1200" b="0" i="0" u="none" strike="noStrike" cap="none" dirty="0">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r>
              <a:rPr lang="en-US" sz="1200" b="1" dirty="0" smtClean="0">
                <a:solidFill>
                  <a:schemeClr val="dk1"/>
                </a:solidFill>
                <a:latin typeface="Calibri"/>
                <a:ea typeface="Calibri"/>
                <a:cs typeface="Calibri"/>
                <a:sym typeface="Calibri"/>
              </a:rPr>
              <a:t>E</a:t>
            </a:r>
            <a:r>
              <a:rPr lang="en-US" sz="1200" b="1" i="0" u="none" strike="noStrike" cap="none" dirty="0" smtClean="0">
                <a:solidFill>
                  <a:schemeClr val="dk1"/>
                </a:solidFill>
                <a:latin typeface="Calibri"/>
                <a:ea typeface="Calibri"/>
                <a:cs typeface="Calibri"/>
                <a:sym typeface="Calibri"/>
              </a:rPr>
              <a:t>xtrinsic Motivation : </a:t>
            </a:r>
            <a:r>
              <a:rPr lang="en-US" sz="1200" b="0" i="0" u="none" strike="noStrike" cap="none" dirty="0" smtClean="0">
                <a:solidFill>
                  <a:schemeClr val="dk1"/>
                </a:solidFill>
                <a:latin typeface="Calibri"/>
                <a:ea typeface="Calibri"/>
                <a:cs typeface="Calibri"/>
                <a:sym typeface="Calibri"/>
              </a:rPr>
              <a:t>motivator</a:t>
            </a:r>
            <a:r>
              <a:rPr lang="en-US" sz="1200" b="0" i="0" u="none" strike="noStrike" cap="none" baseline="0" dirty="0" smtClean="0">
                <a:solidFill>
                  <a:schemeClr val="dk1"/>
                </a:solidFill>
                <a:latin typeface="Calibri"/>
                <a:ea typeface="Calibri"/>
                <a:cs typeface="Calibri"/>
                <a:sym typeface="Calibri"/>
              </a:rPr>
              <a:t> factors from outside of people such as : salary &amp; bonus, also include </a:t>
            </a:r>
            <a:r>
              <a:rPr lang="en-US" sz="1200" b="0" i="0" u="none" strike="noStrike" kern="1200" cap="none" baseline="0" dirty="0" smtClean="0">
                <a:solidFill>
                  <a:schemeClr val="dk1"/>
                </a:solidFill>
                <a:latin typeface="Calibri"/>
                <a:ea typeface="Calibri"/>
                <a:cs typeface="Calibri"/>
                <a:sym typeface="Calibri"/>
              </a:rPr>
              <a:t>praise and compliments .</a:t>
            </a:r>
            <a:r>
              <a:rPr lang="en-US" sz="1200" b="0" i="0" u="none" strike="noStrike" cap="none" baseline="0" dirty="0" smtClean="0">
                <a:solidFill>
                  <a:schemeClr val="dk1"/>
                </a:solidFill>
                <a:latin typeface="Calibri"/>
                <a:ea typeface="Calibri"/>
                <a:cs typeface="Calibri"/>
                <a:sym typeface="Calibri"/>
              </a:rPr>
              <a:t>It sometime works and hard to control, complex to be foreseen</a:t>
            </a:r>
          </a:p>
          <a:p>
            <a:pPr marL="0" marR="0" lvl="0" indent="-88900" algn="l" rtl="0">
              <a:spcBef>
                <a:spcPts val="0"/>
              </a:spcBef>
              <a:buClr>
                <a:schemeClr val="dk1"/>
              </a:buClr>
              <a:buSzPts val="1400"/>
              <a:buFont typeface="Calibri"/>
              <a:buNone/>
            </a:pPr>
            <a:r>
              <a:rPr lang="en-US" sz="1200" b="1" i="0" u="none" strike="noStrike" cap="none" dirty="0" smtClean="0">
                <a:solidFill>
                  <a:schemeClr val="dk1"/>
                </a:solidFill>
                <a:latin typeface="Calibri"/>
                <a:ea typeface="Calibri"/>
                <a:cs typeface="Calibri"/>
                <a:sym typeface="Calibri"/>
              </a:rPr>
              <a:t>Intrinsic Motivation : </a:t>
            </a:r>
            <a:r>
              <a:rPr lang="en-US" sz="1200" b="0" i="0" u="none" strike="noStrike" cap="none" dirty="0" smtClean="0">
                <a:solidFill>
                  <a:schemeClr val="dk1"/>
                </a:solidFill>
                <a:latin typeface="Calibri"/>
                <a:ea typeface="Calibri"/>
                <a:cs typeface="Calibri"/>
                <a:sym typeface="Calibri"/>
              </a:rPr>
              <a:t>motivator</a:t>
            </a:r>
            <a:r>
              <a:rPr lang="en-US" sz="1200" b="0" i="0" u="none" strike="noStrike" cap="none" baseline="0" dirty="0" smtClean="0">
                <a:solidFill>
                  <a:schemeClr val="dk1"/>
                </a:solidFill>
                <a:latin typeface="Calibri"/>
                <a:ea typeface="Calibri"/>
                <a:cs typeface="Calibri"/>
                <a:sym typeface="Calibri"/>
              </a:rPr>
              <a:t> factors from inside of people due to they like the job, feeling working as playing.</a:t>
            </a:r>
          </a:p>
          <a:p>
            <a:pPr marL="0" marR="0" lvl="0" indent="-88900" algn="l" rtl="0">
              <a:spcBef>
                <a:spcPts val="0"/>
              </a:spcBef>
              <a:buClr>
                <a:schemeClr val="dk1"/>
              </a:buClr>
              <a:buSzPts val="1400"/>
              <a:buFont typeface="Calibri"/>
              <a:buNone/>
            </a:pPr>
            <a:endParaRPr lang="en-US" sz="1200" b="0" i="0" u="none" strike="noStrike" cap="none" baseline="0" dirty="0" smtClean="0">
              <a:solidFill>
                <a:schemeClr val="dk1"/>
              </a:solidFill>
              <a:latin typeface="Calibri"/>
              <a:ea typeface="Calibri"/>
              <a:cs typeface="Calibri"/>
              <a:sym typeface="Calibri"/>
            </a:endParaRPr>
          </a:p>
          <a:p>
            <a:r>
              <a:rPr lang="en-US" sz="1200" b="0" i="0" u="none" strike="noStrike" kern="1200" cap="none" baseline="0" dirty="0" smtClean="0">
                <a:solidFill>
                  <a:schemeClr val="dk1"/>
                </a:solidFill>
                <a:latin typeface="Calibri"/>
                <a:ea typeface="Calibri"/>
                <a:cs typeface="Calibri"/>
                <a:sym typeface="Calibri"/>
              </a:rPr>
              <a:t>We have identified two important reasons for managers to focus on intrinsic motivation. It turns out that, in complex systems, the side effects of extrinsic motivation are unpredictable and often outweigh the benefits. Furthermore, researchers have found that creativity, that crucial link between knowledge and innovation, is best served by intrinsic motivation, not by extrinsic motivation.</a:t>
            </a:r>
            <a:endParaRPr lang="en-US" sz="1200" b="0" i="0" u="none" strike="noStrike" cap="none" baseline="0" dirty="0" smtClean="0">
              <a:solidFill>
                <a:schemeClr val="dk1"/>
              </a:solidFill>
              <a:latin typeface="Calibri"/>
              <a:ea typeface="Calibri"/>
              <a:cs typeface="Calibri"/>
              <a:sym typeface="Calibri"/>
            </a:endParaRPr>
          </a:p>
          <a:p>
            <a:pPr marL="0" marR="0" lvl="0" indent="-88900" algn="l" rtl="0">
              <a:spcBef>
                <a:spcPts val="0"/>
              </a:spcBef>
              <a:buClr>
                <a:schemeClr val="dk1"/>
              </a:buClr>
              <a:buSzPts val="1400"/>
              <a:buFont typeface="Calibri"/>
              <a:buNone/>
            </a:pPr>
            <a:endParaRPr sz="1200" b="0" i="0" u="none" strike="noStrike" cap="none" dirty="0">
              <a:solidFill>
                <a:schemeClr val="dk1"/>
              </a:solidFill>
              <a:latin typeface="Calibri"/>
              <a:ea typeface="Calibri"/>
              <a:cs typeface="Calibri"/>
              <a:sym typeface="Calibri"/>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29" name="Shape 29"/>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35" name="Shape 35"/>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fluence.gameloft.org/pages/viewpage.action?pageId=11984155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5800" y="2514600"/>
            <a:ext cx="7772400" cy="16002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ts val="4400"/>
              <a:buFont typeface="Calibri"/>
              <a:buNone/>
            </a:pPr>
            <a:r>
              <a:rPr lang="en-US" sz="4400" b="1" i="0" u="none" strike="noStrike" cap="none" dirty="0" smtClean="0">
                <a:solidFill>
                  <a:schemeClr val="dk1"/>
                </a:solidFill>
                <a:latin typeface="Calibri"/>
                <a:ea typeface="Calibri"/>
                <a:cs typeface="Calibri"/>
                <a:sym typeface="Calibri"/>
              </a:rPr>
              <a:t>PRG </a:t>
            </a:r>
            <a:r>
              <a:rPr lang="en-US" sz="4400" b="1" i="0" u="none" strike="noStrike" cap="none" dirty="0">
                <a:solidFill>
                  <a:schemeClr val="dk1"/>
                </a:solidFill>
                <a:latin typeface="Calibri"/>
                <a:ea typeface="Calibri"/>
                <a:cs typeface="Calibri"/>
                <a:sym typeface="Calibri"/>
              </a:rPr>
              <a:t>Lead – Meeting – 3.1.2018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Shape 151"/>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52" name="Shape 152"/>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5. </a:t>
            </a:r>
            <a:r>
              <a:rPr lang="en-US" sz="2800" b="1" i="0" u="none" strike="noStrike" cap="none">
                <a:solidFill>
                  <a:schemeClr val="dk1"/>
                </a:solidFill>
                <a:latin typeface="Calibri"/>
                <a:ea typeface="Calibri"/>
                <a:cs typeface="Calibri"/>
                <a:sym typeface="Calibri"/>
              </a:rPr>
              <a:t>Resource classification</a:t>
            </a:r>
          </a:p>
        </p:txBody>
      </p:sp>
      <p:sp>
        <p:nvSpPr>
          <p:cNvPr id="153" name="Shape 153"/>
          <p:cNvSpPr txBox="1"/>
          <p:nvPr/>
        </p:nvSpPr>
        <p:spPr>
          <a:xfrm>
            <a:off x="381000" y="1173540"/>
            <a:ext cx="7086600" cy="1569660"/>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Classify the resource to be 3 parts:</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20% talents  </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60% normal people</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20% weak people</a:t>
            </a:r>
          </a:p>
        </p:txBody>
      </p:sp>
      <p:sp>
        <p:nvSpPr>
          <p:cNvPr id="154" name="Shape 154"/>
          <p:cNvSpPr txBox="1"/>
          <p:nvPr/>
        </p:nvSpPr>
        <p:spPr>
          <a:xfrm>
            <a:off x="381000" y="3307140"/>
            <a:ext cx="7086600" cy="461665"/>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What do you think?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cxnSp>
        <p:nvCxnSpPr>
          <p:cNvPr id="160" name="Shape 160"/>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61" name="Shape 161"/>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6. </a:t>
            </a:r>
            <a:r>
              <a:rPr lang="en-US" sz="2800" b="1" i="0" u="none" strike="noStrike" cap="none">
                <a:solidFill>
                  <a:schemeClr val="dk1"/>
                </a:solidFill>
                <a:latin typeface="Calibri"/>
                <a:ea typeface="Calibri"/>
                <a:cs typeface="Calibri"/>
                <a:sym typeface="Calibri"/>
              </a:rPr>
              <a:t>PRG Survey S1 2018</a:t>
            </a:r>
          </a:p>
        </p:txBody>
      </p:sp>
      <p:sp>
        <p:nvSpPr>
          <p:cNvPr id="162" name="Shape 162"/>
          <p:cNvSpPr txBox="1"/>
          <p:nvPr/>
        </p:nvSpPr>
        <p:spPr>
          <a:xfrm>
            <a:off x="838200" y="1219200"/>
            <a:ext cx="7086600" cy="1938992"/>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PRG Survey : why we need it? </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dirty="0">
                <a:solidFill>
                  <a:schemeClr val="dk1"/>
                </a:solidFill>
                <a:latin typeface="Calibri"/>
                <a:ea typeface="Calibri"/>
                <a:cs typeface="Calibri"/>
                <a:sym typeface="Calibri"/>
              </a:rPr>
              <a:t>To know clearly team members</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dirty="0">
                <a:solidFill>
                  <a:schemeClr val="dk1"/>
                </a:solidFill>
                <a:latin typeface="Calibri"/>
                <a:ea typeface="Calibri"/>
                <a:cs typeface="Calibri"/>
                <a:sym typeface="Calibri"/>
              </a:rPr>
              <a:t>Team members to review themselves </a:t>
            </a:r>
          </a:p>
          <a:p>
            <a:pPr marL="342900" marR="0" lvl="0" indent="-342900" algn="l" rtl="0">
              <a:lnSpc>
                <a:spcPct val="100000"/>
              </a:lnSpc>
              <a:spcBef>
                <a:spcPts val="0"/>
              </a:spcBef>
              <a:spcAft>
                <a:spcPts val="0"/>
              </a:spcAft>
              <a:buClr>
                <a:schemeClr val="dk1"/>
              </a:buClr>
              <a:buSzPts val="2400"/>
              <a:buFont typeface="Calibri"/>
              <a:buChar char="-"/>
            </a:pPr>
            <a:r>
              <a:rPr lang="en-US" sz="2400" b="0" i="0" u="none" strike="noStrike" cap="none" dirty="0">
                <a:solidFill>
                  <a:schemeClr val="dk1"/>
                </a:solidFill>
                <a:latin typeface="Calibri"/>
                <a:ea typeface="Calibri"/>
                <a:cs typeface="Calibri"/>
                <a:sym typeface="Calibri"/>
              </a:rPr>
              <a:t>To </a:t>
            </a:r>
            <a:r>
              <a:rPr lang="en-US" sz="2400" dirty="0" smtClean="0">
                <a:solidFill>
                  <a:schemeClr val="dk1"/>
                </a:solidFill>
                <a:latin typeface="Calibri"/>
                <a:ea typeface="Calibri"/>
                <a:cs typeface="Calibri"/>
                <a:sym typeface="Calibri"/>
              </a:rPr>
              <a:t>take</a:t>
            </a:r>
            <a:r>
              <a:rPr lang="en-US" sz="2400" b="0" i="0" u="none" strike="noStrike" cap="none" dirty="0" smtClean="0">
                <a:solidFill>
                  <a:schemeClr val="dk1"/>
                </a:solidFill>
                <a:latin typeface="Calibri"/>
                <a:ea typeface="Calibri"/>
                <a:cs typeface="Calibri"/>
                <a:sym typeface="Calibri"/>
              </a:rPr>
              <a:t> the </a:t>
            </a:r>
            <a:r>
              <a:rPr lang="en-US" sz="2400" b="0" i="0" u="none" strike="noStrike" cap="none" dirty="0">
                <a:solidFill>
                  <a:schemeClr val="dk1"/>
                </a:solidFill>
                <a:latin typeface="Calibri"/>
                <a:ea typeface="Calibri"/>
                <a:cs typeface="Calibri"/>
                <a:sym typeface="Calibri"/>
              </a:rPr>
              <a:t>actions to be fit </a:t>
            </a:r>
            <a:r>
              <a:rPr lang="en-US" sz="2400" b="0" i="0" u="none" strike="noStrike" cap="none" dirty="0" err="1">
                <a:solidFill>
                  <a:schemeClr val="dk1"/>
                </a:solidFill>
                <a:latin typeface="Calibri"/>
                <a:ea typeface="Calibri"/>
                <a:cs typeface="Calibri"/>
                <a:sym typeface="Calibri"/>
              </a:rPr>
              <a:t>dev</a:t>
            </a:r>
            <a:r>
              <a:rPr lang="en-US" sz="2400" b="0" i="0" u="none" strike="noStrike" cap="none" dirty="0">
                <a:solidFill>
                  <a:schemeClr val="dk1"/>
                </a:solidFill>
                <a:latin typeface="Calibri"/>
                <a:ea typeface="Calibri"/>
                <a:cs typeface="Calibri"/>
                <a:sym typeface="Calibri"/>
              </a:rPr>
              <a:t> properties &amp; company strategy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Shape 168"/>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69" name="Shape 169"/>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6. </a:t>
            </a:r>
            <a:r>
              <a:rPr lang="en-US" sz="2800" b="1" i="0" u="none" strike="noStrike" cap="none" dirty="0">
                <a:solidFill>
                  <a:schemeClr val="dk1"/>
                </a:solidFill>
                <a:latin typeface="Calibri"/>
                <a:ea typeface="Calibri"/>
                <a:cs typeface="Calibri"/>
                <a:sym typeface="Calibri"/>
              </a:rPr>
              <a:t>PRG Survey S1 </a:t>
            </a:r>
            <a:r>
              <a:rPr lang="en-US" sz="2800" b="1" i="0" u="none" strike="noStrike" cap="none" dirty="0" smtClean="0">
                <a:solidFill>
                  <a:schemeClr val="dk1"/>
                </a:solidFill>
                <a:latin typeface="Calibri"/>
                <a:ea typeface="Calibri"/>
                <a:cs typeface="Calibri"/>
                <a:sym typeface="Calibri"/>
              </a:rPr>
              <a:t>2018 (</a:t>
            </a:r>
            <a:r>
              <a:rPr lang="en-US" sz="2800" b="1" i="1" u="none" strike="noStrike" cap="none" dirty="0" smtClean="0">
                <a:solidFill>
                  <a:schemeClr val="dk1"/>
                </a:solidFill>
                <a:latin typeface="Calibri"/>
                <a:ea typeface="Calibri"/>
                <a:cs typeface="Calibri"/>
                <a:sym typeface="Calibri"/>
              </a:rPr>
              <a:t>cont.</a:t>
            </a:r>
            <a:r>
              <a:rPr lang="en-US" sz="2800" b="1" i="0" u="none" strike="noStrike" cap="none" dirty="0" smtClean="0">
                <a:solidFill>
                  <a:schemeClr val="dk1"/>
                </a:solidFill>
                <a:latin typeface="Calibri"/>
                <a:ea typeface="Calibri"/>
                <a:cs typeface="Calibri"/>
                <a:sym typeface="Calibri"/>
              </a:rPr>
              <a:t>)</a:t>
            </a:r>
            <a:endParaRPr lang="en-US" sz="2800" b="1" i="0" u="none" strike="noStrike" cap="none" dirty="0">
              <a:solidFill>
                <a:schemeClr val="dk1"/>
              </a:solidFill>
              <a:latin typeface="Calibri"/>
              <a:ea typeface="Calibri"/>
              <a:cs typeface="Calibri"/>
              <a:sym typeface="Calibri"/>
            </a:endParaRPr>
          </a:p>
        </p:txBody>
      </p:sp>
      <p:sp>
        <p:nvSpPr>
          <p:cNvPr id="170" name="Shape 170"/>
          <p:cNvSpPr txBox="1"/>
          <p:nvPr/>
        </p:nvSpPr>
        <p:spPr>
          <a:xfrm>
            <a:off x="381000" y="1173540"/>
            <a:ext cx="7696200" cy="4154984"/>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smtClean="0">
                <a:solidFill>
                  <a:schemeClr val="dk1"/>
                </a:solidFill>
                <a:latin typeface="Calibri"/>
                <a:ea typeface="Calibri"/>
                <a:cs typeface="Calibri"/>
                <a:sym typeface="Calibri"/>
              </a:rPr>
              <a:t>Focus on some parts:</a:t>
            </a:r>
          </a:p>
          <a:p>
            <a:pPr lvl="0">
              <a:buClr>
                <a:schemeClr val="dk1"/>
              </a:buClr>
              <a:buSzPts val="1400"/>
            </a:pPr>
            <a:r>
              <a:rPr lang="en-US" sz="2400" dirty="0" smtClean="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1. Ability </a:t>
            </a:r>
            <a:r>
              <a:rPr lang="en-US" sz="2400" b="1" dirty="0">
                <a:solidFill>
                  <a:schemeClr val="dk1"/>
                </a:solidFill>
                <a:latin typeface="Calibri"/>
                <a:ea typeface="Calibri"/>
                <a:cs typeface="Calibri"/>
                <a:sym typeface="Calibri"/>
              </a:rPr>
              <a:t>– tech skill</a:t>
            </a:r>
            <a:r>
              <a:rPr lang="en-US" sz="2400" dirty="0">
                <a:solidFill>
                  <a:schemeClr val="dk1"/>
                </a:solidFill>
                <a:latin typeface="Calibri"/>
                <a:ea typeface="Calibri"/>
                <a:cs typeface="Calibri"/>
                <a:sym typeface="Calibri"/>
              </a:rPr>
              <a:t> : help them to realize what they </a:t>
            </a:r>
            <a:r>
              <a:rPr lang="en-US" sz="2400" dirty="0" smtClean="0">
                <a:solidFill>
                  <a:schemeClr val="dk1"/>
                </a:solidFill>
                <a:latin typeface="Calibri"/>
                <a:ea typeface="Calibri"/>
                <a:cs typeface="Calibri"/>
                <a:sym typeface="Calibri"/>
              </a:rPr>
              <a:t>have </a:t>
            </a:r>
            <a:r>
              <a:rPr lang="en-US" sz="2400" dirty="0">
                <a:solidFill>
                  <a:schemeClr val="dk1"/>
                </a:solidFill>
                <a:latin typeface="Calibri"/>
                <a:ea typeface="Calibri"/>
                <a:cs typeface="Calibri"/>
                <a:sym typeface="Calibri"/>
              </a:rPr>
              <a:t>and what need to improve</a:t>
            </a:r>
          </a:p>
          <a:p>
            <a:pPr lvl="0">
              <a:buClr>
                <a:schemeClr val="dk1"/>
              </a:buClr>
              <a:buSzPts val="1400"/>
            </a:pPr>
            <a:r>
              <a:rPr lang="en-US" sz="2400" dirty="0" smtClean="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2. Ability </a:t>
            </a:r>
            <a:r>
              <a:rPr lang="en-US" sz="2400" b="1" dirty="0">
                <a:solidFill>
                  <a:schemeClr val="dk1"/>
                </a:solidFill>
                <a:latin typeface="Calibri"/>
                <a:ea typeface="Calibri"/>
                <a:cs typeface="Calibri"/>
                <a:sym typeface="Calibri"/>
              </a:rPr>
              <a:t>– soft skill</a:t>
            </a:r>
            <a:r>
              <a:rPr lang="en-US" sz="2400" dirty="0">
                <a:solidFill>
                  <a:schemeClr val="dk1"/>
                </a:solidFill>
                <a:latin typeface="Calibri"/>
                <a:ea typeface="Calibri"/>
                <a:cs typeface="Calibri"/>
                <a:sym typeface="Calibri"/>
              </a:rPr>
              <a:t> : help them to realize what they have and what need to improve</a:t>
            </a:r>
          </a:p>
          <a:p>
            <a:pPr lvl="0">
              <a:buClr>
                <a:schemeClr val="dk1"/>
              </a:buClr>
              <a:buSzPts val="1400"/>
            </a:pPr>
            <a:r>
              <a:rPr lang="en-US" sz="2400" dirty="0" smtClean="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3. Motivation</a:t>
            </a: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to see the main their motivation (from extrinsic or intrinsic)</a:t>
            </a:r>
          </a:p>
          <a:p>
            <a:pPr lvl="0">
              <a:buClr>
                <a:schemeClr val="dk1"/>
              </a:buClr>
              <a:buSzPts val="1400"/>
            </a:pPr>
            <a:r>
              <a:rPr lang="en-US" sz="2400" dirty="0" smtClean="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4. Comments </a:t>
            </a:r>
            <a:r>
              <a:rPr lang="en-US" sz="2400" b="1" dirty="0">
                <a:solidFill>
                  <a:schemeClr val="dk1"/>
                </a:solidFill>
                <a:latin typeface="Calibri"/>
                <a:ea typeface="Calibri"/>
                <a:cs typeface="Calibri"/>
                <a:sym typeface="Calibri"/>
              </a:rPr>
              <a:t>&amp; Ideas</a:t>
            </a:r>
            <a:r>
              <a:rPr lang="en-US" sz="2400" dirty="0">
                <a:solidFill>
                  <a:schemeClr val="dk1"/>
                </a:solidFill>
                <a:latin typeface="Calibri"/>
                <a:ea typeface="Calibri"/>
                <a:cs typeface="Calibri"/>
                <a:sym typeface="Calibri"/>
              </a:rPr>
              <a:t> : comment for activity and what they expect from department/company to focus </a:t>
            </a:r>
            <a:r>
              <a:rPr lang="en-US" sz="2400" dirty="0" smtClean="0">
                <a:solidFill>
                  <a:schemeClr val="dk1"/>
                </a:solidFill>
                <a:latin typeface="Calibri"/>
                <a:ea typeface="Calibri"/>
                <a:cs typeface="Calibri"/>
                <a:sym typeface="Calibri"/>
              </a:rPr>
              <a:t>on</a:t>
            </a:r>
            <a:endParaRPr lang="en-US" sz="24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Shape 168"/>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69" name="Shape 169"/>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dirty="0">
                <a:latin typeface="Calibri"/>
                <a:ea typeface="Calibri"/>
                <a:cs typeface="Calibri"/>
                <a:sym typeface="Calibri"/>
              </a:rPr>
              <a:t>7</a:t>
            </a:r>
            <a:r>
              <a:rPr lang="en-US" sz="2800" b="1" i="0" u="none" strike="noStrike" cap="none" dirty="0" smtClean="0">
                <a:solidFill>
                  <a:srgbClr val="000000"/>
                </a:solidFill>
                <a:latin typeface="Calibri"/>
                <a:ea typeface="Calibri"/>
                <a:cs typeface="Calibri"/>
                <a:sym typeface="Calibri"/>
              </a:rPr>
              <a:t>. </a:t>
            </a:r>
            <a:r>
              <a:rPr lang="en-US" sz="2800" b="1" i="0" u="none" strike="noStrike" cap="none" dirty="0" smtClean="0">
                <a:solidFill>
                  <a:schemeClr val="dk1"/>
                </a:solidFill>
                <a:latin typeface="Calibri"/>
                <a:ea typeface="Calibri"/>
                <a:cs typeface="Calibri"/>
                <a:sym typeface="Calibri"/>
              </a:rPr>
              <a:t>Last thing</a:t>
            </a:r>
            <a:endParaRPr lang="en-US" sz="2800" b="1" i="0" u="none" strike="noStrike" cap="none" dirty="0">
              <a:solidFill>
                <a:schemeClr val="dk1"/>
              </a:solidFill>
              <a:latin typeface="Calibri"/>
              <a:ea typeface="Calibri"/>
              <a:cs typeface="Calibri"/>
              <a:sym typeface="Calibri"/>
            </a:endParaRPr>
          </a:p>
        </p:txBody>
      </p:sp>
      <p:sp>
        <p:nvSpPr>
          <p:cNvPr id="170" name="Shape 170"/>
          <p:cNvSpPr txBox="1"/>
          <p:nvPr/>
        </p:nvSpPr>
        <p:spPr>
          <a:xfrm>
            <a:off x="1066800" y="1173540"/>
            <a:ext cx="7696200" cy="1188660"/>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endParaRPr lang="en-US" sz="2400" b="0" i="0" u="none" strike="noStrike" cap="none" dirty="0" smtClean="0">
              <a:solidFill>
                <a:schemeClr val="dk1"/>
              </a:solidFill>
              <a:latin typeface="Calibri"/>
              <a:ea typeface="Calibri"/>
              <a:cs typeface="Calibri"/>
              <a:sym typeface="Calibri"/>
            </a:endParaRPr>
          </a:p>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smtClean="0">
                <a:solidFill>
                  <a:schemeClr val="dk1"/>
                </a:solidFill>
                <a:latin typeface="Calibri"/>
                <a:ea typeface="Calibri"/>
                <a:cs typeface="Calibri"/>
                <a:sym typeface="Calibri"/>
              </a:rPr>
              <a:t>Do you think WHAT I Should focus to do in S1 2018?</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870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8" name="Shape 166"/>
          <p:cNvSpPr/>
          <p:nvPr/>
        </p:nvSpPr>
        <p:spPr>
          <a:xfrm>
            <a:off x="100585" y="820420"/>
            <a:ext cx="1808606" cy="1998980"/>
          </a:xfrm>
          <a:prstGeom prst="ellipse">
            <a:avLst/>
          </a:prstGeom>
          <a:no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1" dirty="0">
                <a:solidFill>
                  <a:srgbClr val="FF0000"/>
                </a:solidFill>
                <a:latin typeface="Calibri"/>
                <a:ea typeface="Calibri"/>
                <a:cs typeface="Calibri"/>
                <a:sym typeface="Calibri"/>
              </a:rPr>
              <a:t>1. Involve directly to studio challenge </a:t>
            </a:r>
            <a:r>
              <a:rPr lang="en-US" sz="1800" b="1" dirty="0" smtClean="0">
                <a:solidFill>
                  <a:srgbClr val="FF0000"/>
                </a:solidFill>
                <a:latin typeface="Calibri"/>
                <a:ea typeface="Calibri"/>
                <a:cs typeface="Calibri"/>
                <a:sym typeface="Calibri"/>
              </a:rPr>
              <a:t>projects</a:t>
            </a:r>
            <a:endParaRPr lang="en-US" sz="1800" b="1" dirty="0">
              <a:solidFill>
                <a:srgbClr val="FF0000"/>
              </a:solidFill>
              <a:latin typeface="Calibri"/>
              <a:ea typeface="Calibri"/>
              <a:cs typeface="Calibri"/>
              <a:sym typeface="Calibri"/>
            </a:endParaRPr>
          </a:p>
        </p:txBody>
      </p:sp>
      <p:sp>
        <p:nvSpPr>
          <p:cNvPr id="9" name="Shape 167"/>
          <p:cNvSpPr/>
          <p:nvPr/>
        </p:nvSpPr>
        <p:spPr>
          <a:xfrm>
            <a:off x="128207" y="3352800"/>
            <a:ext cx="1700593" cy="30480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600" i="1" dirty="0" smtClean="0">
                <a:solidFill>
                  <a:schemeClr val="dk1"/>
                </a:solidFill>
                <a:latin typeface="Calibri"/>
                <a:ea typeface="Calibri"/>
                <a:cs typeface="Calibri"/>
                <a:sym typeface="Calibri"/>
              </a:rPr>
              <a:t>1. PHD 3D Training</a:t>
            </a:r>
          </a:p>
          <a:p>
            <a:pPr marL="0" marR="0" lvl="0" indent="0" algn="ctr" rtl="0">
              <a:spcBef>
                <a:spcPts val="0"/>
              </a:spcBef>
              <a:buNone/>
            </a:pPr>
            <a:endParaRPr lang="en-US" sz="1600" i="1" dirty="0" smtClean="0">
              <a:solidFill>
                <a:schemeClr val="dk1"/>
              </a:solidFill>
              <a:latin typeface="Calibri"/>
              <a:ea typeface="Calibri"/>
              <a:cs typeface="Calibri"/>
              <a:sym typeface="Calibri"/>
            </a:endParaRPr>
          </a:p>
          <a:p>
            <a:pPr marL="0" marR="0" lvl="0" indent="0" algn="ctr" rtl="0">
              <a:spcBef>
                <a:spcPts val="0"/>
              </a:spcBef>
              <a:buNone/>
            </a:pPr>
            <a:r>
              <a:rPr lang="en-US" sz="1600" i="1" dirty="0" smtClean="0">
                <a:solidFill>
                  <a:schemeClr val="dk1"/>
                </a:solidFill>
                <a:latin typeface="Calibri"/>
                <a:ea typeface="Calibri"/>
                <a:cs typeface="Calibri"/>
                <a:sym typeface="Calibri"/>
              </a:rPr>
              <a:t>2.Prototype Lab</a:t>
            </a:r>
          </a:p>
          <a:p>
            <a:pPr marL="0" marR="0" lvl="0" indent="0" algn="ctr" rtl="0">
              <a:spcBef>
                <a:spcPts val="0"/>
              </a:spcBef>
              <a:buNone/>
            </a:pPr>
            <a:endParaRPr lang="en-US" sz="1600" i="1" dirty="0" smtClean="0">
              <a:solidFill>
                <a:schemeClr val="dk1"/>
              </a:solidFill>
              <a:latin typeface="Calibri"/>
              <a:ea typeface="Calibri"/>
              <a:cs typeface="Calibri"/>
              <a:sym typeface="Calibri"/>
            </a:endParaRPr>
          </a:p>
          <a:p>
            <a:pPr marL="0" marR="0" lvl="0" indent="0" algn="ctr" rtl="0">
              <a:spcBef>
                <a:spcPts val="0"/>
              </a:spcBef>
              <a:buNone/>
            </a:pPr>
            <a:r>
              <a:rPr lang="en-US" sz="1600" i="1" dirty="0" smtClean="0">
                <a:solidFill>
                  <a:schemeClr val="dk1"/>
                </a:solidFill>
                <a:latin typeface="Calibri"/>
                <a:ea typeface="Calibri"/>
                <a:cs typeface="Calibri"/>
                <a:sym typeface="Calibri"/>
              </a:rPr>
              <a:t>3. Setup </a:t>
            </a:r>
            <a:r>
              <a:rPr lang="en-US" sz="1600" i="1" dirty="0" err="1" smtClean="0">
                <a:solidFill>
                  <a:schemeClr val="dk1"/>
                </a:solidFill>
                <a:latin typeface="Calibri"/>
                <a:ea typeface="Calibri"/>
                <a:cs typeface="Calibri"/>
                <a:sym typeface="Calibri"/>
              </a:rPr>
              <a:t>AndroidHD</a:t>
            </a:r>
            <a:r>
              <a:rPr lang="en-US" sz="1600" i="1" dirty="0" smtClean="0">
                <a:solidFill>
                  <a:schemeClr val="dk1"/>
                </a:solidFill>
                <a:latin typeface="Calibri"/>
                <a:ea typeface="Calibri"/>
                <a:cs typeface="Calibri"/>
                <a:sym typeface="Calibri"/>
              </a:rPr>
              <a:t> </a:t>
            </a:r>
            <a:r>
              <a:rPr lang="en-US" sz="1600" i="1" dirty="0" err="1" smtClean="0">
                <a:solidFill>
                  <a:schemeClr val="dk1"/>
                </a:solidFill>
                <a:latin typeface="Calibri"/>
                <a:ea typeface="Calibri"/>
                <a:cs typeface="Calibri"/>
                <a:sym typeface="Calibri"/>
              </a:rPr>
              <a:t>RnD</a:t>
            </a:r>
            <a:endParaRPr lang="en-US" sz="1600" i="1" dirty="0" smtClean="0">
              <a:solidFill>
                <a:schemeClr val="dk1"/>
              </a:solidFill>
              <a:latin typeface="Calibri"/>
              <a:ea typeface="Calibri"/>
              <a:cs typeface="Calibri"/>
              <a:sym typeface="Calibri"/>
            </a:endParaRPr>
          </a:p>
          <a:p>
            <a:pPr marL="0" marR="0" lvl="0" indent="0" algn="ctr" rtl="0">
              <a:spcBef>
                <a:spcPts val="0"/>
              </a:spcBef>
              <a:buNone/>
            </a:pPr>
            <a:endParaRPr lang="en-US" sz="1600" i="1" dirty="0" smtClean="0">
              <a:solidFill>
                <a:schemeClr val="dk1"/>
              </a:solidFill>
              <a:latin typeface="Calibri"/>
              <a:ea typeface="Calibri"/>
              <a:cs typeface="Calibri"/>
              <a:sym typeface="Calibri"/>
            </a:endParaRPr>
          </a:p>
          <a:p>
            <a:pPr marL="0" marR="0" lvl="0" indent="0" algn="ctr" rtl="0">
              <a:spcBef>
                <a:spcPts val="0"/>
              </a:spcBef>
              <a:buNone/>
            </a:pPr>
            <a:r>
              <a:rPr lang="en-US" sz="1600" i="1" dirty="0" smtClean="0">
                <a:solidFill>
                  <a:schemeClr val="dk1"/>
                </a:solidFill>
                <a:latin typeface="Calibri"/>
                <a:ea typeface="Calibri"/>
                <a:cs typeface="Calibri"/>
                <a:sym typeface="Calibri"/>
              </a:rPr>
              <a:t>4. Android &amp; Windows merging projects</a:t>
            </a:r>
            <a:endParaRPr lang="en-US" sz="1600" i="1" dirty="0">
              <a:solidFill>
                <a:schemeClr val="dk1"/>
              </a:solidFill>
              <a:latin typeface="Calibri"/>
              <a:ea typeface="Calibri"/>
              <a:cs typeface="Calibri"/>
              <a:sym typeface="Calibri"/>
            </a:endParaRPr>
          </a:p>
        </p:txBody>
      </p:sp>
      <p:sp>
        <p:nvSpPr>
          <p:cNvPr id="10" name="Shape 166"/>
          <p:cNvSpPr/>
          <p:nvPr/>
        </p:nvSpPr>
        <p:spPr>
          <a:xfrm>
            <a:off x="2153794" y="838200"/>
            <a:ext cx="2189606" cy="1998980"/>
          </a:xfrm>
          <a:prstGeom prst="ellipse">
            <a:avLst/>
          </a:prstGeom>
          <a:no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lvl="0" algn="ctr"/>
            <a:r>
              <a:rPr lang="en-US" sz="1800" b="1" dirty="0">
                <a:solidFill>
                  <a:srgbClr val="FF0000"/>
                </a:solidFill>
                <a:latin typeface="Calibri"/>
                <a:ea typeface="Calibri"/>
                <a:cs typeface="Calibri"/>
                <a:sym typeface="Calibri"/>
              </a:rPr>
              <a:t>2</a:t>
            </a:r>
            <a:r>
              <a:rPr lang="en-US" sz="1800" b="1" dirty="0">
                <a:solidFill>
                  <a:srgbClr val="FF0000"/>
                </a:solidFill>
                <a:latin typeface="Calibri"/>
                <a:ea typeface="Calibri"/>
                <a:cs typeface="Calibri"/>
                <a:sym typeface="Calibri"/>
              </a:rPr>
              <a:t>. Build </a:t>
            </a:r>
            <a:r>
              <a:rPr lang="en-US" sz="1800" b="1" dirty="0" smtClean="0">
                <a:solidFill>
                  <a:srgbClr val="FF0000"/>
                </a:solidFill>
                <a:latin typeface="Calibri"/>
                <a:ea typeface="Calibri"/>
                <a:cs typeface="Calibri"/>
                <a:sym typeface="Calibri"/>
              </a:rPr>
              <a:t>DAD Programmer </a:t>
            </a:r>
            <a:r>
              <a:rPr lang="en-US" sz="1800" b="1" dirty="0">
                <a:solidFill>
                  <a:srgbClr val="FF0000"/>
                </a:solidFill>
                <a:latin typeface="Calibri"/>
                <a:ea typeface="Calibri"/>
                <a:cs typeface="Calibri"/>
                <a:sym typeface="Calibri"/>
              </a:rPr>
              <a:t>to be </a:t>
            </a:r>
            <a:r>
              <a:rPr lang="en-US" sz="1800" b="1" u="sng" dirty="0">
                <a:solidFill>
                  <a:srgbClr val="FF0000"/>
                </a:solidFill>
                <a:latin typeface="Calibri"/>
                <a:ea typeface="Calibri"/>
                <a:cs typeface="Calibri"/>
                <a:sym typeface="Calibri"/>
              </a:rPr>
              <a:t>more visibility</a:t>
            </a:r>
            <a:r>
              <a:rPr lang="en-US" sz="1800" b="1" dirty="0">
                <a:solidFill>
                  <a:srgbClr val="FF0000"/>
                </a:solidFill>
                <a:latin typeface="Calibri"/>
                <a:ea typeface="Calibri"/>
                <a:cs typeface="Calibri"/>
                <a:sym typeface="Calibri"/>
              </a:rPr>
              <a:t> to Managers and Worldwide</a:t>
            </a:r>
            <a:endParaRPr lang="en-US" sz="1800" b="1" dirty="0">
              <a:solidFill>
                <a:srgbClr val="FF0000"/>
              </a:solidFill>
              <a:latin typeface="Calibri"/>
              <a:ea typeface="Calibri"/>
              <a:cs typeface="Calibri"/>
              <a:sym typeface="Calibri"/>
            </a:endParaRPr>
          </a:p>
        </p:txBody>
      </p:sp>
      <p:sp>
        <p:nvSpPr>
          <p:cNvPr id="11" name="Shape 167"/>
          <p:cNvSpPr/>
          <p:nvPr/>
        </p:nvSpPr>
        <p:spPr>
          <a:xfrm>
            <a:off x="1981200" y="3352800"/>
            <a:ext cx="2438400" cy="34290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R="0" lvl="0" algn="ctr" rtl="0">
              <a:spcBef>
                <a:spcPts val="0"/>
              </a:spcBef>
            </a:pPr>
            <a:r>
              <a:rPr lang="en-US" sz="1600" i="1" dirty="0" smtClean="0">
                <a:solidFill>
                  <a:schemeClr val="dk1"/>
                </a:solidFill>
                <a:latin typeface="Calibri"/>
                <a:ea typeface="Calibri"/>
                <a:cs typeface="Calibri"/>
                <a:sym typeface="Calibri"/>
              </a:rPr>
              <a:t>1. Build relationship with world technical directors &amp; more involve in worldwide discussion</a:t>
            </a:r>
          </a:p>
          <a:p>
            <a:pPr marR="0" lvl="0" algn="ctr" rtl="0">
              <a:spcBef>
                <a:spcPts val="0"/>
              </a:spcBef>
            </a:pPr>
            <a:endParaRPr lang="en-US" sz="1600" i="1" dirty="0" smtClean="0">
              <a:solidFill>
                <a:schemeClr val="dk1"/>
              </a:solidFill>
              <a:latin typeface="Calibri"/>
              <a:ea typeface="Calibri"/>
              <a:cs typeface="Calibri"/>
              <a:sym typeface="Calibri"/>
            </a:endParaRPr>
          </a:p>
          <a:p>
            <a:pPr marR="0" lvl="0" algn="ctr" rtl="0">
              <a:spcBef>
                <a:spcPts val="0"/>
              </a:spcBef>
            </a:pPr>
            <a:r>
              <a:rPr lang="en-US" sz="1600" i="1" dirty="0" smtClean="0">
                <a:solidFill>
                  <a:schemeClr val="dk1"/>
                </a:solidFill>
                <a:latin typeface="Calibri"/>
                <a:ea typeface="Calibri"/>
                <a:cs typeface="Calibri"/>
                <a:sym typeface="Calibri"/>
              </a:rPr>
              <a:t>2.  Involve PRG Leads &amp; getting opinion on studio discussion with other managers</a:t>
            </a:r>
          </a:p>
          <a:p>
            <a:pPr marR="0" lvl="0" algn="ctr" rtl="0">
              <a:spcBef>
                <a:spcPts val="0"/>
              </a:spcBef>
            </a:pPr>
            <a:endParaRPr lang="en-US" sz="1600" i="1" dirty="0">
              <a:solidFill>
                <a:schemeClr val="dk1"/>
              </a:solidFill>
              <a:latin typeface="Calibri"/>
              <a:ea typeface="Calibri"/>
              <a:cs typeface="Calibri"/>
              <a:sym typeface="Calibri"/>
            </a:endParaRPr>
          </a:p>
          <a:p>
            <a:pPr marR="0" lvl="0" algn="ctr" rtl="0">
              <a:spcBef>
                <a:spcPts val="0"/>
              </a:spcBef>
            </a:pPr>
            <a:r>
              <a:rPr lang="en-US" sz="1600" i="1" dirty="0" smtClean="0">
                <a:solidFill>
                  <a:schemeClr val="dk1"/>
                </a:solidFill>
                <a:latin typeface="Calibri"/>
                <a:ea typeface="Calibri"/>
                <a:cs typeface="Calibri"/>
                <a:sym typeface="Calibri"/>
              </a:rPr>
              <a:t>3. Getting managers to be closer to Programmer Lead (by more sharing/talking &amp; seating closely)</a:t>
            </a:r>
            <a:endParaRPr lang="en-US" sz="1600" i="1" dirty="0">
              <a:solidFill>
                <a:schemeClr val="dk1"/>
              </a:solidFill>
              <a:latin typeface="Calibri"/>
              <a:ea typeface="Calibri"/>
              <a:cs typeface="Calibri"/>
              <a:sym typeface="Calibri"/>
            </a:endParaRPr>
          </a:p>
        </p:txBody>
      </p:sp>
      <p:sp>
        <p:nvSpPr>
          <p:cNvPr id="12" name="Shape 166"/>
          <p:cNvSpPr/>
          <p:nvPr/>
        </p:nvSpPr>
        <p:spPr>
          <a:xfrm>
            <a:off x="4572000" y="820420"/>
            <a:ext cx="1905000" cy="1998980"/>
          </a:xfrm>
          <a:prstGeom prst="ellipse">
            <a:avLst/>
          </a:prstGeom>
          <a:no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lvl="0" algn="ctr"/>
            <a:r>
              <a:rPr lang="en-US" sz="1800" b="1" dirty="0" smtClean="0">
                <a:solidFill>
                  <a:srgbClr val="FF0000"/>
                </a:solidFill>
                <a:latin typeface="Calibri"/>
                <a:ea typeface="Calibri"/>
                <a:cs typeface="Calibri"/>
                <a:sym typeface="Calibri"/>
              </a:rPr>
              <a:t>3. Improve 3D &amp; Game Engine skill</a:t>
            </a:r>
            <a:endParaRPr lang="en-US" sz="1800" b="1" dirty="0">
              <a:solidFill>
                <a:srgbClr val="FF0000"/>
              </a:solidFill>
              <a:latin typeface="Calibri"/>
              <a:ea typeface="Calibri"/>
              <a:cs typeface="Calibri"/>
              <a:sym typeface="Calibri"/>
            </a:endParaRPr>
          </a:p>
        </p:txBody>
      </p:sp>
      <p:sp>
        <p:nvSpPr>
          <p:cNvPr id="13" name="Shape 167"/>
          <p:cNvSpPr/>
          <p:nvPr/>
        </p:nvSpPr>
        <p:spPr>
          <a:xfrm>
            <a:off x="4572000" y="3352800"/>
            <a:ext cx="2057400" cy="33528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lvl="0" algn="ctr"/>
            <a:r>
              <a:rPr lang="en-US" sz="1600" i="1" dirty="0" smtClean="0">
                <a:solidFill>
                  <a:schemeClr val="dk1"/>
                </a:solidFill>
                <a:latin typeface="Calibri"/>
                <a:ea typeface="Calibri"/>
                <a:cs typeface="Calibri"/>
                <a:sym typeface="Calibri"/>
              </a:rPr>
              <a:t>1. More self-practice</a:t>
            </a:r>
          </a:p>
          <a:p>
            <a:pPr lvl="0" algn="ctr"/>
            <a:endParaRPr lang="en-US" sz="1600" i="1" dirty="0" smtClean="0">
              <a:solidFill>
                <a:schemeClr val="dk1"/>
              </a:solidFill>
              <a:latin typeface="Calibri"/>
              <a:ea typeface="Calibri"/>
              <a:cs typeface="Calibri"/>
              <a:sym typeface="Calibri"/>
            </a:endParaRPr>
          </a:p>
          <a:p>
            <a:pPr lvl="0" algn="ctr"/>
            <a:r>
              <a:rPr lang="en-US" sz="1600" i="1" dirty="0" smtClean="0">
                <a:solidFill>
                  <a:schemeClr val="dk1"/>
                </a:solidFill>
                <a:latin typeface="Calibri"/>
                <a:ea typeface="Calibri"/>
                <a:cs typeface="Calibri"/>
                <a:sym typeface="Calibri"/>
              </a:rPr>
              <a:t>2. Handle at least 1 topic in PHD 3D Training</a:t>
            </a:r>
          </a:p>
          <a:p>
            <a:pPr lvl="0" algn="ctr"/>
            <a:endParaRPr lang="en-US" sz="1600" i="1" dirty="0">
              <a:solidFill>
                <a:schemeClr val="dk1"/>
              </a:solidFill>
              <a:latin typeface="Calibri"/>
              <a:ea typeface="Calibri"/>
              <a:cs typeface="Calibri"/>
              <a:sym typeface="Calibri"/>
            </a:endParaRPr>
          </a:p>
          <a:p>
            <a:pPr lvl="0" algn="ctr"/>
            <a:r>
              <a:rPr lang="en-US" sz="1600" i="1" dirty="0" smtClean="0">
                <a:solidFill>
                  <a:schemeClr val="dk1"/>
                </a:solidFill>
                <a:latin typeface="Calibri"/>
                <a:ea typeface="Calibri"/>
                <a:cs typeface="Calibri"/>
                <a:sym typeface="Calibri"/>
              </a:rPr>
              <a:t>3. Focus on these parts on creating questions in Code Challenge</a:t>
            </a:r>
          </a:p>
          <a:p>
            <a:pPr lvl="0" algn="ctr"/>
            <a:endParaRPr lang="en-US" sz="1600" i="1" dirty="0">
              <a:solidFill>
                <a:schemeClr val="dk1"/>
              </a:solidFill>
              <a:latin typeface="Calibri"/>
              <a:ea typeface="Calibri"/>
              <a:cs typeface="Calibri"/>
              <a:sym typeface="Calibri"/>
            </a:endParaRPr>
          </a:p>
          <a:p>
            <a:pPr lvl="0" algn="ctr"/>
            <a:r>
              <a:rPr lang="en-US" sz="1600" i="1" dirty="0" smtClean="0">
                <a:solidFill>
                  <a:schemeClr val="dk1"/>
                </a:solidFill>
                <a:latin typeface="Calibri"/>
                <a:ea typeface="Calibri"/>
                <a:cs typeface="Calibri"/>
                <a:sym typeface="Calibri"/>
              </a:rPr>
              <a:t>4. Contribute to local technical review   </a:t>
            </a:r>
            <a:r>
              <a:rPr lang="en-US" sz="1600" i="1" dirty="0" smtClean="0">
                <a:solidFill>
                  <a:schemeClr val="dk1"/>
                </a:solidFill>
                <a:latin typeface="Calibri"/>
                <a:ea typeface="Calibri"/>
                <a:cs typeface="Calibri"/>
                <a:sym typeface="Calibri"/>
              </a:rPr>
              <a:t> </a:t>
            </a:r>
            <a:endParaRPr lang="en-US" sz="1600" i="1" dirty="0">
              <a:solidFill>
                <a:schemeClr val="dk1"/>
              </a:solidFill>
              <a:latin typeface="Calibri"/>
              <a:ea typeface="Calibri"/>
              <a:cs typeface="Calibri"/>
              <a:sym typeface="Calibri"/>
            </a:endParaRPr>
          </a:p>
        </p:txBody>
      </p:sp>
      <p:sp>
        <p:nvSpPr>
          <p:cNvPr id="14" name="Shape 166"/>
          <p:cNvSpPr/>
          <p:nvPr/>
        </p:nvSpPr>
        <p:spPr>
          <a:xfrm>
            <a:off x="6705600" y="609600"/>
            <a:ext cx="2286000" cy="2151380"/>
          </a:xfrm>
          <a:prstGeom prst="ellipse">
            <a:avLst/>
          </a:prstGeom>
          <a:no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lvl="0" algn="ctr"/>
            <a:r>
              <a:rPr lang="en-US" sz="1800" b="1" dirty="0">
                <a:solidFill>
                  <a:srgbClr val="FF0000"/>
                </a:solidFill>
                <a:latin typeface="Calibri"/>
                <a:ea typeface="Calibri"/>
                <a:cs typeface="Calibri"/>
                <a:sym typeface="Calibri"/>
              </a:rPr>
              <a:t>4</a:t>
            </a:r>
            <a:r>
              <a:rPr lang="en-US" sz="1800" b="1" dirty="0" smtClean="0">
                <a:solidFill>
                  <a:srgbClr val="FF0000"/>
                </a:solidFill>
                <a:latin typeface="Calibri"/>
                <a:ea typeface="Calibri"/>
                <a:cs typeface="Calibri"/>
                <a:sym typeface="Calibri"/>
              </a:rPr>
              <a:t>. Work with trainers  on communication with University and Student community</a:t>
            </a:r>
            <a:endParaRPr lang="en-US" sz="1800" b="1" dirty="0">
              <a:solidFill>
                <a:srgbClr val="FF0000"/>
              </a:solidFill>
              <a:latin typeface="Calibri"/>
              <a:ea typeface="Calibri"/>
              <a:cs typeface="Calibri"/>
              <a:sym typeface="Calibri"/>
            </a:endParaRPr>
          </a:p>
        </p:txBody>
      </p:sp>
      <p:sp>
        <p:nvSpPr>
          <p:cNvPr id="15" name="Shape 167"/>
          <p:cNvSpPr/>
          <p:nvPr/>
        </p:nvSpPr>
        <p:spPr>
          <a:xfrm>
            <a:off x="6781800" y="3276600"/>
            <a:ext cx="2190750" cy="26670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342900" marR="0" lvl="0" indent="-342900" algn="ctr" rtl="0">
              <a:spcBef>
                <a:spcPts val="0"/>
              </a:spcBef>
              <a:buAutoNum type="arabicPeriod"/>
            </a:pPr>
            <a:r>
              <a:rPr lang="en-US" sz="1600" i="1" dirty="0" smtClean="0">
                <a:solidFill>
                  <a:schemeClr val="dk1"/>
                </a:solidFill>
                <a:latin typeface="Calibri"/>
                <a:ea typeface="Calibri"/>
                <a:cs typeface="Calibri"/>
                <a:sym typeface="Calibri"/>
              </a:rPr>
              <a:t>Setting teaching cooperation with </a:t>
            </a:r>
            <a:r>
              <a:rPr lang="en-US" sz="1600" i="1" dirty="0" err="1" smtClean="0">
                <a:solidFill>
                  <a:schemeClr val="dk1"/>
                </a:solidFill>
                <a:latin typeface="Calibri"/>
                <a:ea typeface="Calibri"/>
                <a:cs typeface="Calibri"/>
                <a:sym typeface="Calibri"/>
              </a:rPr>
              <a:t>Duy</a:t>
            </a:r>
            <a:r>
              <a:rPr lang="en-US" sz="1600" i="1" dirty="0" smtClean="0">
                <a:solidFill>
                  <a:schemeClr val="dk1"/>
                </a:solidFill>
                <a:latin typeface="Calibri"/>
                <a:ea typeface="Calibri"/>
                <a:cs typeface="Calibri"/>
                <a:sym typeface="Calibri"/>
              </a:rPr>
              <a:t> Tan University</a:t>
            </a:r>
          </a:p>
          <a:p>
            <a:pPr marL="342900" marR="0" lvl="0" indent="-342900" algn="ctr" rtl="0">
              <a:spcBef>
                <a:spcPts val="0"/>
              </a:spcBef>
              <a:buAutoNum type="arabicPeriod"/>
            </a:pPr>
            <a:endParaRPr lang="en-US" sz="1600" i="1" dirty="0" smtClean="0">
              <a:solidFill>
                <a:schemeClr val="dk1"/>
              </a:solidFill>
              <a:latin typeface="Calibri"/>
              <a:ea typeface="Calibri"/>
              <a:cs typeface="Calibri"/>
              <a:sym typeface="Calibri"/>
            </a:endParaRPr>
          </a:p>
          <a:p>
            <a:pPr marL="342900" marR="0" lvl="0" indent="-342900" algn="ctr" rtl="0">
              <a:spcBef>
                <a:spcPts val="0"/>
              </a:spcBef>
              <a:buAutoNum type="arabicPeriod"/>
            </a:pPr>
            <a:r>
              <a:rPr lang="en-US" sz="1600" i="1" dirty="0" smtClean="0">
                <a:solidFill>
                  <a:schemeClr val="dk1"/>
                </a:solidFill>
                <a:latin typeface="Calibri"/>
                <a:ea typeface="Calibri"/>
                <a:cs typeface="Calibri"/>
                <a:sym typeface="Calibri"/>
              </a:rPr>
              <a:t>Build “engagement  program” with students who has PRG certificates </a:t>
            </a:r>
            <a:endParaRPr lang="en-US" sz="1600" i="1" dirty="0">
              <a:solidFill>
                <a:schemeClr val="dk1"/>
              </a:solidFill>
              <a:latin typeface="Calibri"/>
              <a:ea typeface="Calibri"/>
              <a:cs typeface="Calibri"/>
              <a:sym typeface="Calibri"/>
            </a:endParaRPr>
          </a:p>
        </p:txBody>
      </p:sp>
      <p:sp>
        <p:nvSpPr>
          <p:cNvPr id="16" name="Shape 165"/>
          <p:cNvSpPr/>
          <p:nvPr/>
        </p:nvSpPr>
        <p:spPr>
          <a:xfrm>
            <a:off x="3255518" y="76200"/>
            <a:ext cx="2632964" cy="429769"/>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r>
              <a:rPr lang="en-US" sz="1400" b="1" i="1">
                <a:solidFill>
                  <a:schemeClr val="dk1"/>
                </a:solidFill>
                <a:latin typeface="Calibri"/>
                <a:ea typeface="Calibri"/>
                <a:cs typeface="Calibri"/>
                <a:sym typeface="Calibri"/>
              </a:rPr>
              <a:t>Studio Lead PRG</a:t>
            </a:r>
          </a:p>
        </p:txBody>
      </p:sp>
      <p:cxnSp>
        <p:nvCxnSpPr>
          <p:cNvPr id="17" name="Shape 176"/>
          <p:cNvCxnSpPr>
            <a:stCxn id="16" idx="1"/>
          </p:cNvCxnSpPr>
          <p:nvPr/>
        </p:nvCxnSpPr>
        <p:spPr>
          <a:xfrm flipH="1">
            <a:off x="1027061" y="291085"/>
            <a:ext cx="2228457" cy="543065"/>
          </a:xfrm>
          <a:prstGeom prst="straightConnector1">
            <a:avLst/>
          </a:prstGeom>
          <a:noFill/>
          <a:ln w="9525" cap="flat" cmpd="sng">
            <a:solidFill>
              <a:schemeClr val="accent1"/>
            </a:solidFill>
            <a:prstDash val="solid"/>
            <a:miter lim="800000"/>
            <a:headEnd type="none" w="med" len="med"/>
            <a:tailEnd type="triangle" w="lg" len="lg"/>
          </a:ln>
        </p:spPr>
      </p:cxnSp>
      <p:cxnSp>
        <p:nvCxnSpPr>
          <p:cNvPr id="19" name="Shape 176"/>
          <p:cNvCxnSpPr>
            <a:stCxn id="16" idx="2"/>
          </p:cNvCxnSpPr>
          <p:nvPr/>
        </p:nvCxnSpPr>
        <p:spPr>
          <a:xfrm flipH="1">
            <a:off x="3334144" y="505969"/>
            <a:ext cx="1237856" cy="332231"/>
          </a:xfrm>
          <a:prstGeom prst="straightConnector1">
            <a:avLst/>
          </a:prstGeom>
          <a:noFill/>
          <a:ln w="9525" cap="flat" cmpd="sng">
            <a:solidFill>
              <a:schemeClr val="accent1"/>
            </a:solidFill>
            <a:prstDash val="solid"/>
            <a:miter lim="800000"/>
            <a:headEnd type="none" w="med" len="med"/>
            <a:tailEnd type="triangle" w="lg" len="lg"/>
          </a:ln>
        </p:spPr>
      </p:cxnSp>
      <p:cxnSp>
        <p:nvCxnSpPr>
          <p:cNvPr id="21" name="Shape 176"/>
          <p:cNvCxnSpPr>
            <a:stCxn id="16" idx="2"/>
            <a:endCxn id="12" idx="0"/>
          </p:cNvCxnSpPr>
          <p:nvPr/>
        </p:nvCxnSpPr>
        <p:spPr>
          <a:xfrm>
            <a:off x="4572000" y="505969"/>
            <a:ext cx="952500" cy="314451"/>
          </a:xfrm>
          <a:prstGeom prst="straightConnector1">
            <a:avLst/>
          </a:prstGeom>
          <a:noFill/>
          <a:ln w="9525" cap="flat" cmpd="sng">
            <a:solidFill>
              <a:schemeClr val="accent1"/>
            </a:solidFill>
            <a:prstDash val="solid"/>
            <a:miter lim="800000"/>
            <a:headEnd type="none" w="med" len="med"/>
            <a:tailEnd type="triangle" w="lg" len="lg"/>
          </a:ln>
        </p:spPr>
      </p:cxnSp>
      <p:cxnSp>
        <p:nvCxnSpPr>
          <p:cNvPr id="24" name="Shape 176"/>
          <p:cNvCxnSpPr>
            <a:endCxn id="14" idx="0"/>
          </p:cNvCxnSpPr>
          <p:nvPr/>
        </p:nvCxnSpPr>
        <p:spPr>
          <a:xfrm>
            <a:off x="5905500" y="295149"/>
            <a:ext cx="1943100" cy="314451"/>
          </a:xfrm>
          <a:prstGeom prst="straightConnector1">
            <a:avLst/>
          </a:prstGeom>
          <a:noFill/>
          <a:ln w="9525" cap="flat" cmpd="sng">
            <a:solidFill>
              <a:schemeClr val="accent1"/>
            </a:solidFill>
            <a:prstDash val="solid"/>
            <a:miter lim="800000"/>
            <a:headEnd type="none" w="med" len="med"/>
            <a:tailEnd type="triangle" w="lg" len="lg"/>
          </a:ln>
        </p:spPr>
      </p:cxnSp>
      <p:cxnSp>
        <p:nvCxnSpPr>
          <p:cNvPr id="26" name="Shape 176"/>
          <p:cNvCxnSpPr>
            <a:stCxn id="8" idx="4"/>
          </p:cNvCxnSpPr>
          <p:nvPr/>
        </p:nvCxnSpPr>
        <p:spPr>
          <a:xfrm>
            <a:off x="1004888" y="2819400"/>
            <a:ext cx="272" cy="502693"/>
          </a:xfrm>
          <a:prstGeom prst="straightConnector1">
            <a:avLst/>
          </a:prstGeom>
          <a:noFill/>
          <a:ln w="9525" cap="flat" cmpd="sng">
            <a:solidFill>
              <a:schemeClr val="accent1"/>
            </a:solidFill>
            <a:prstDash val="solid"/>
            <a:miter lim="800000"/>
            <a:headEnd type="none" w="med" len="med"/>
            <a:tailEnd type="triangle" w="lg" len="lg"/>
          </a:ln>
        </p:spPr>
      </p:cxnSp>
      <p:cxnSp>
        <p:nvCxnSpPr>
          <p:cNvPr id="31" name="Shape 176"/>
          <p:cNvCxnSpPr/>
          <p:nvPr/>
        </p:nvCxnSpPr>
        <p:spPr>
          <a:xfrm>
            <a:off x="3200400" y="2819400"/>
            <a:ext cx="272" cy="502693"/>
          </a:xfrm>
          <a:prstGeom prst="straightConnector1">
            <a:avLst/>
          </a:prstGeom>
          <a:noFill/>
          <a:ln w="9525" cap="flat" cmpd="sng">
            <a:solidFill>
              <a:schemeClr val="accent1"/>
            </a:solidFill>
            <a:prstDash val="solid"/>
            <a:miter lim="800000"/>
            <a:headEnd type="none" w="med" len="med"/>
            <a:tailEnd type="triangle" w="lg" len="lg"/>
          </a:ln>
        </p:spPr>
      </p:cxnSp>
      <p:cxnSp>
        <p:nvCxnSpPr>
          <p:cNvPr id="32" name="Shape 176"/>
          <p:cNvCxnSpPr/>
          <p:nvPr/>
        </p:nvCxnSpPr>
        <p:spPr>
          <a:xfrm>
            <a:off x="5562328" y="2819400"/>
            <a:ext cx="272" cy="502693"/>
          </a:xfrm>
          <a:prstGeom prst="straightConnector1">
            <a:avLst/>
          </a:prstGeom>
          <a:noFill/>
          <a:ln w="9525" cap="flat" cmpd="sng">
            <a:solidFill>
              <a:schemeClr val="accent1"/>
            </a:solidFill>
            <a:prstDash val="solid"/>
            <a:miter lim="800000"/>
            <a:headEnd type="none" w="med" len="med"/>
            <a:tailEnd type="triangle" w="lg" len="lg"/>
          </a:ln>
        </p:spPr>
      </p:cxnSp>
      <p:cxnSp>
        <p:nvCxnSpPr>
          <p:cNvPr id="33" name="Shape 176"/>
          <p:cNvCxnSpPr/>
          <p:nvPr/>
        </p:nvCxnSpPr>
        <p:spPr>
          <a:xfrm>
            <a:off x="7848600" y="2773907"/>
            <a:ext cx="272" cy="502693"/>
          </a:xfrm>
          <a:prstGeom prst="straightConnector1">
            <a:avLst/>
          </a:prstGeom>
          <a:noFill/>
          <a:ln w="9525" cap="flat" cmpd="sng">
            <a:solidFill>
              <a:schemeClr val="accent1"/>
            </a:solidFill>
            <a:prstDash val="solid"/>
            <a:miter lim="800000"/>
            <a:headEnd type="none" w="med" len="med"/>
            <a:tailEnd type="triangle" w="lg" len="lg"/>
          </a:ln>
        </p:spPr>
      </p:cxnSp>
    </p:spTree>
    <p:extLst>
      <p:ext uri="{BB962C8B-B14F-4D97-AF65-F5344CB8AC3E}">
        <p14:creationId xmlns:p14="http://schemas.microsoft.com/office/powerpoint/2010/main" val="2844799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0"/>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Content</a:t>
            </a:r>
          </a:p>
        </p:txBody>
      </p:sp>
      <p:sp>
        <p:nvSpPr>
          <p:cNvPr id="94" name="Shape 94"/>
          <p:cNvSpPr txBox="1">
            <a:spLocks noGrp="1"/>
          </p:cNvSpPr>
          <p:nvPr>
            <p:ph type="body" idx="1"/>
          </p:nvPr>
        </p:nvSpPr>
        <p:spPr>
          <a:xfrm>
            <a:off x="457200" y="1265237"/>
            <a:ext cx="8229600" cy="4830763"/>
          </a:xfrm>
          <a:prstGeom prst="rect">
            <a:avLst/>
          </a:prstGeom>
          <a:noFill/>
          <a:ln>
            <a:noFill/>
          </a:ln>
        </p:spPr>
        <p:txBody>
          <a:bodyPr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PRG organization updated </a:t>
            </a:r>
            <a:r>
              <a:rPr lang="en-US" sz="2960" b="0" i="0" u="none" strike="noStrike" cap="none" dirty="0" smtClean="0">
                <a:solidFill>
                  <a:schemeClr val="dk1"/>
                </a:solidFill>
                <a:latin typeface="Calibri"/>
                <a:ea typeface="Calibri"/>
                <a:cs typeface="Calibri"/>
                <a:sym typeface="Calibri"/>
              </a:rPr>
              <a:t>(10’)</a:t>
            </a:r>
            <a:endParaRPr lang="en-US" sz="2960" b="0" i="0" u="none" strike="noStrike" cap="none" dirty="0">
              <a:solidFill>
                <a:schemeClr val="dk1"/>
              </a:solidFill>
              <a:latin typeface="Calibri"/>
              <a:ea typeface="Calibri"/>
              <a:cs typeface="Calibri"/>
              <a:sym typeface="Calibri"/>
            </a:endParaRP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Review PRG Department OKRs </a:t>
            </a:r>
            <a:r>
              <a:rPr lang="en-US" sz="2960" b="0" i="0" u="none" strike="noStrike" cap="none" dirty="0" smtClean="0">
                <a:solidFill>
                  <a:schemeClr val="dk1"/>
                </a:solidFill>
                <a:latin typeface="Calibri"/>
                <a:ea typeface="Calibri"/>
                <a:cs typeface="Calibri"/>
                <a:sym typeface="Calibri"/>
              </a:rPr>
              <a:t>(10’)</a:t>
            </a:r>
            <a:endParaRPr lang="en-US" sz="2960" b="0" i="0" u="none" strike="noStrike" cap="none" dirty="0">
              <a:solidFill>
                <a:schemeClr val="dk1"/>
              </a:solidFill>
              <a:latin typeface="Calibri"/>
              <a:ea typeface="Calibri"/>
              <a:cs typeface="Calibri"/>
              <a:sym typeface="Calibri"/>
            </a:endParaRP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Which ones in PRG Lead’s OKRs are hard to achieve? </a:t>
            </a:r>
            <a:r>
              <a:rPr lang="en-US" sz="2960" b="0" i="0" u="none" strike="noStrike" cap="none" dirty="0" smtClean="0">
                <a:solidFill>
                  <a:schemeClr val="dk1"/>
                </a:solidFill>
                <a:latin typeface="Calibri"/>
                <a:ea typeface="Calibri"/>
                <a:cs typeface="Calibri"/>
                <a:sym typeface="Calibri"/>
              </a:rPr>
              <a:t>(</a:t>
            </a:r>
            <a:r>
              <a:rPr lang="en-US" sz="2960" i="1" u="sng" dirty="0" smtClean="0"/>
              <a:t>20</a:t>
            </a:r>
            <a:r>
              <a:rPr lang="en-US" sz="2960" b="0" i="1" u="sng" strike="noStrike" cap="none" dirty="0" smtClean="0">
                <a:solidFill>
                  <a:schemeClr val="dk1"/>
                </a:solidFill>
                <a:latin typeface="Calibri"/>
                <a:ea typeface="Calibri"/>
                <a:cs typeface="Calibri"/>
                <a:sym typeface="Calibri"/>
              </a:rPr>
              <a:t>’ </a:t>
            </a:r>
            <a:r>
              <a:rPr lang="en-US" sz="2960" b="0" i="1" u="sng" strike="noStrike" cap="none" dirty="0">
                <a:solidFill>
                  <a:schemeClr val="dk1"/>
                </a:solidFill>
                <a:latin typeface="Calibri"/>
                <a:ea typeface="Calibri"/>
                <a:cs typeface="Calibri"/>
                <a:sym typeface="Calibri"/>
              </a:rPr>
              <a:t>: discussion</a:t>
            </a:r>
            <a:r>
              <a:rPr lang="en-US" sz="2960" b="0" i="0" u="none" strike="noStrike" cap="none" dirty="0">
                <a:solidFill>
                  <a:schemeClr val="dk1"/>
                </a:solidFill>
                <a:latin typeface="Calibri"/>
                <a:ea typeface="Calibri"/>
                <a:cs typeface="Calibri"/>
                <a:sym typeface="Calibri"/>
              </a:rPr>
              <a:t>)</a:t>
            </a: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 Sharing : Innovation &amp; Motivation (</a:t>
            </a:r>
            <a:r>
              <a:rPr lang="en-US" sz="2960" b="0" i="1" u="sng" strike="noStrike" cap="none" dirty="0">
                <a:solidFill>
                  <a:schemeClr val="dk1"/>
                </a:solidFill>
                <a:latin typeface="Calibri"/>
                <a:ea typeface="Calibri"/>
                <a:cs typeface="Calibri"/>
                <a:sym typeface="Calibri"/>
              </a:rPr>
              <a:t>15’ : sharing &amp; discussion</a:t>
            </a:r>
            <a:r>
              <a:rPr lang="en-US" sz="2960" b="0" i="0" u="none" strike="noStrike" cap="none" dirty="0">
                <a:solidFill>
                  <a:schemeClr val="dk1"/>
                </a:solidFill>
                <a:latin typeface="Calibri"/>
                <a:ea typeface="Calibri"/>
                <a:cs typeface="Calibri"/>
                <a:sym typeface="Calibri"/>
              </a:rPr>
              <a:t>)</a:t>
            </a: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Resource </a:t>
            </a:r>
            <a:r>
              <a:rPr lang="en-US" sz="2800" b="0" i="0" u="none" strike="noStrike" cap="none" dirty="0">
                <a:solidFill>
                  <a:schemeClr val="dk1"/>
                </a:solidFill>
                <a:latin typeface="Calibri"/>
                <a:ea typeface="Calibri"/>
                <a:cs typeface="Calibri"/>
                <a:sym typeface="Calibri"/>
              </a:rPr>
              <a:t>classification</a:t>
            </a:r>
            <a:r>
              <a:rPr lang="en-US" sz="2800" b="1" i="0" u="none" strike="noStrike" cap="none" dirty="0">
                <a:solidFill>
                  <a:schemeClr val="dk1"/>
                </a:solidFill>
                <a:latin typeface="Calibri"/>
                <a:ea typeface="Calibri"/>
                <a:cs typeface="Calibri"/>
                <a:sym typeface="Calibri"/>
              </a:rPr>
              <a:t> </a:t>
            </a:r>
            <a:r>
              <a:rPr lang="en-US" sz="2960" b="0" i="0" u="none" strike="noStrike" cap="none" dirty="0">
                <a:solidFill>
                  <a:schemeClr val="dk1"/>
                </a:solidFill>
                <a:latin typeface="Calibri"/>
                <a:ea typeface="Calibri"/>
                <a:cs typeface="Calibri"/>
                <a:sym typeface="Calibri"/>
              </a:rPr>
              <a:t>: 20% - 60% - 20% (</a:t>
            </a:r>
            <a:r>
              <a:rPr lang="en-US" sz="2960" b="0" i="1" u="sng" strike="noStrike" cap="none" dirty="0">
                <a:solidFill>
                  <a:schemeClr val="dk1"/>
                </a:solidFill>
                <a:latin typeface="Calibri"/>
                <a:ea typeface="Calibri"/>
                <a:cs typeface="Calibri"/>
                <a:sym typeface="Calibri"/>
              </a:rPr>
              <a:t>10’ : discussion</a:t>
            </a:r>
            <a:r>
              <a:rPr lang="en-US" sz="2960" b="0" i="0" u="none" strike="noStrike" cap="none" dirty="0">
                <a:solidFill>
                  <a:schemeClr val="dk1"/>
                </a:solidFill>
                <a:latin typeface="Calibri"/>
                <a:ea typeface="Calibri"/>
                <a:cs typeface="Calibri"/>
                <a:sym typeface="Calibri"/>
              </a:rPr>
              <a:t>)</a:t>
            </a: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b="0" i="0" u="none" strike="noStrike" cap="none" dirty="0">
                <a:solidFill>
                  <a:schemeClr val="dk1"/>
                </a:solidFill>
                <a:latin typeface="Calibri"/>
                <a:ea typeface="Calibri"/>
                <a:cs typeface="Calibri"/>
                <a:sym typeface="Calibri"/>
              </a:rPr>
              <a:t>PRG Survey S1 2018 (</a:t>
            </a:r>
            <a:r>
              <a:rPr lang="en-US" sz="2960" b="0" i="1" u="sng" strike="noStrike" cap="none" dirty="0">
                <a:solidFill>
                  <a:schemeClr val="dk1"/>
                </a:solidFill>
                <a:latin typeface="Calibri"/>
                <a:ea typeface="Calibri"/>
                <a:cs typeface="Calibri"/>
                <a:sym typeface="Calibri"/>
              </a:rPr>
              <a:t>15’ : discussion</a:t>
            </a:r>
            <a:r>
              <a:rPr lang="en-US" sz="2960" b="0" i="0" u="none" strike="noStrike" cap="none" dirty="0" smtClean="0">
                <a:solidFill>
                  <a:schemeClr val="dk1"/>
                </a:solidFill>
                <a:latin typeface="Calibri"/>
                <a:ea typeface="Calibri"/>
                <a:cs typeface="Calibri"/>
                <a:sym typeface="Calibri"/>
              </a:rPr>
              <a:t>)</a:t>
            </a:r>
          </a:p>
          <a:p>
            <a:pPr marL="514350" marR="0" lvl="0" indent="-514350" algn="l" rtl="0">
              <a:lnSpc>
                <a:spcPct val="90000"/>
              </a:lnSpc>
              <a:spcBef>
                <a:spcPts val="592"/>
              </a:spcBef>
              <a:spcAft>
                <a:spcPts val="0"/>
              </a:spcAft>
              <a:buClr>
                <a:schemeClr val="dk1"/>
              </a:buClr>
              <a:buSzPts val="2960"/>
              <a:buFont typeface="Calibri"/>
              <a:buAutoNum type="arabicPeriod"/>
            </a:pPr>
            <a:r>
              <a:rPr lang="en-US" sz="2960" dirty="0" smtClean="0"/>
              <a:t>Last thing</a:t>
            </a:r>
            <a:endParaRPr lang="en-US" sz="2960" b="0" i="0" u="none" strike="noStrike" cap="none"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Shape 99"/>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00" name="Shape 100"/>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44450" algn="l" rtl="0">
              <a:lnSpc>
                <a:spcPct val="100000"/>
              </a:lnSpc>
              <a:spcBef>
                <a:spcPts val="0"/>
              </a:spcBef>
              <a:spcAft>
                <a:spcPts val="0"/>
              </a:spcAft>
              <a:buClr>
                <a:srgbClr val="000000"/>
              </a:buClr>
              <a:buSzPts val="700"/>
              <a:buFont typeface="Calibri"/>
              <a:buNone/>
            </a:pPr>
            <a:r>
              <a:rPr lang="en-US" sz="2800" b="1" i="0" u="none" strike="noStrike" cap="none">
                <a:solidFill>
                  <a:srgbClr val="000000"/>
                </a:solidFill>
                <a:latin typeface="Calibri"/>
                <a:ea typeface="Calibri"/>
                <a:cs typeface="Calibri"/>
                <a:sym typeface="Calibri"/>
              </a:rPr>
              <a:t>1. PRG organization updated</a:t>
            </a:r>
          </a:p>
        </p:txBody>
      </p:sp>
      <p:sp>
        <p:nvSpPr>
          <p:cNvPr id="101" name="Shape 101"/>
          <p:cNvSpPr/>
          <p:nvPr/>
        </p:nvSpPr>
        <p:spPr>
          <a:xfrm>
            <a:off x="3508438" y="990600"/>
            <a:ext cx="2358962" cy="513514"/>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Studio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Mai Thanh Xuan</a:t>
            </a:r>
          </a:p>
        </p:txBody>
      </p:sp>
      <p:sp>
        <p:nvSpPr>
          <p:cNvPr id="102" name="Shape 102"/>
          <p:cNvSpPr/>
          <p:nvPr/>
        </p:nvSpPr>
        <p:spPr>
          <a:xfrm>
            <a:off x="22288" y="1747086"/>
            <a:ext cx="1371600" cy="4120314"/>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rgbClr val="000000"/>
                </a:solidFill>
                <a:latin typeface="Calibri"/>
                <a:ea typeface="Calibri"/>
                <a:cs typeface="Calibri"/>
                <a:sym typeface="Calibri"/>
              </a:rPr>
              <a:t>PHD Division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rgbClr val="1F3864"/>
                </a:solidFill>
                <a:latin typeface="Calibri"/>
                <a:ea typeface="Calibri"/>
                <a:cs typeface="Calibri"/>
                <a:sym typeface="Calibri"/>
              </a:rPr>
              <a:t>Nguyen Minh </a:t>
            </a:r>
            <a:r>
              <a:rPr lang="en-US" sz="1800" b="1" i="1" u="none" strike="noStrike" cap="none" dirty="0" err="1">
                <a:solidFill>
                  <a:srgbClr val="1F3864"/>
                </a:solidFill>
                <a:latin typeface="Calibri"/>
                <a:ea typeface="Calibri"/>
                <a:cs typeface="Calibri"/>
                <a:sym typeface="Calibri"/>
              </a:rPr>
              <a:t>Vien</a:t>
            </a:r>
            <a:endParaRPr lang="en-US" sz="1800" b="1" i="1" u="none" strike="noStrike" cap="none" dirty="0">
              <a:solidFill>
                <a:srgbClr val="1F3864"/>
              </a:solidFill>
              <a:latin typeface="Calibri"/>
              <a:ea typeface="Calibri"/>
              <a:cs typeface="Calibri"/>
              <a:sym typeface="Calibri"/>
            </a:endParaRP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dirty="0">
              <a:solidFill>
                <a:srgbClr val="000000"/>
              </a:solidFill>
              <a:latin typeface="Calibri"/>
              <a:ea typeface="Calibri"/>
              <a:cs typeface="Calibri"/>
              <a:sym typeface="Calibri"/>
            </a:endParaRP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rgbClr val="000000"/>
                </a:solidFill>
                <a:latin typeface="Calibri"/>
                <a:ea typeface="Calibri"/>
                <a:cs typeface="Calibri"/>
                <a:sym typeface="Calibri"/>
              </a:rPr>
              <a:t>PHD C++ Project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rgbClr val="1F3864"/>
                </a:solidFill>
                <a:latin typeface="Calibri"/>
                <a:ea typeface="Calibri"/>
                <a:cs typeface="Calibri"/>
                <a:sym typeface="Calibri"/>
              </a:rPr>
              <a:t>To Chi </a:t>
            </a:r>
            <a:r>
              <a:rPr lang="en-US" sz="1800" b="1" i="1" u="none" strike="noStrike" cap="none" dirty="0" err="1">
                <a:solidFill>
                  <a:srgbClr val="1F3864"/>
                </a:solidFill>
                <a:latin typeface="Calibri"/>
                <a:ea typeface="Calibri"/>
                <a:cs typeface="Calibri"/>
                <a:sym typeface="Calibri"/>
              </a:rPr>
              <a:t>Thanh</a:t>
            </a:r>
            <a:endParaRPr lang="en-US" sz="1800" b="1" i="1" u="none" strike="noStrike" cap="none" dirty="0">
              <a:solidFill>
                <a:srgbClr val="1F3864"/>
              </a:solidFill>
              <a:latin typeface="Calibri"/>
              <a:ea typeface="Calibri"/>
              <a:cs typeface="Calibri"/>
              <a:sym typeface="Calibri"/>
            </a:endParaRP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dirty="0">
              <a:solidFill>
                <a:srgbClr val="1F3864"/>
              </a:solidFill>
              <a:latin typeface="Calibri"/>
              <a:ea typeface="Calibri"/>
              <a:cs typeface="Calibri"/>
              <a:sym typeface="Calibri"/>
            </a:endParaRP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chemeClr val="dk1"/>
                </a:solidFill>
                <a:latin typeface="Calibri"/>
                <a:ea typeface="Calibri"/>
                <a:cs typeface="Calibri"/>
                <a:sym typeface="Calibri"/>
              </a:rPr>
              <a:t>PHD Java Project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dirty="0">
                <a:solidFill>
                  <a:srgbClr val="1F3864"/>
                </a:solidFill>
                <a:latin typeface="Calibri"/>
                <a:ea typeface="Calibri"/>
                <a:cs typeface="Calibri"/>
                <a:sym typeface="Calibri"/>
              </a:rPr>
              <a:t>Nguyen </a:t>
            </a:r>
            <a:r>
              <a:rPr lang="en-US" sz="1800" b="1" i="1" u="none" strike="noStrike" cap="none" dirty="0" err="1">
                <a:solidFill>
                  <a:srgbClr val="1F3864"/>
                </a:solidFill>
                <a:latin typeface="Calibri"/>
                <a:ea typeface="Calibri"/>
                <a:cs typeface="Calibri"/>
                <a:sym typeface="Calibri"/>
              </a:rPr>
              <a:t>Xuan</a:t>
            </a:r>
            <a:r>
              <a:rPr lang="en-US" sz="1800" b="1" i="1" u="none" strike="noStrike" cap="none" dirty="0">
                <a:solidFill>
                  <a:srgbClr val="1F3864"/>
                </a:solidFill>
                <a:latin typeface="Calibri"/>
                <a:ea typeface="Calibri"/>
                <a:cs typeface="Calibri"/>
                <a:sym typeface="Calibri"/>
              </a:rPr>
              <a:t> </a:t>
            </a:r>
            <a:r>
              <a:rPr lang="en-US" sz="1800" b="1" i="1" u="none" strike="noStrike" cap="none" dirty="0" err="1">
                <a:solidFill>
                  <a:srgbClr val="1F3864"/>
                </a:solidFill>
                <a:latin typeface="Calibri"/>
                <a:ea typeface="Calibri"/>
                <a:cs typeface="Calibri"/>
                <a:sym typeface="Calibri"/>
              </a:rPr>
              <a:t>Thinh</a:t>
            </a:r>
            <a:endParaRPr lang="en-US" sz="1800" b="1" i="1" u="none" strike="noStrike" cap="none" dirty="0">
              <a:solidFill>
                <a:srgbClr val="1F3864"/>
              </a:solidFill>
              <a:latin typeface="Calibri"/>
              <a:ea typeface="Calibri"/>
              <a:cs typeface="Calibri"/>
              <a:sym typeface="Calibri"/>
            </a:endParaRPr>
          </a:p>
        </p:txBody>
      </p:sp>
      <p:sp>
        <p:nvSpPr>
          <p:cNvPr id="103" name="Shape 103"/>
          <p:cNvSpPr/>
          <p:nvPr/>
        </p:nvSpPr>
        <p:spPr>
          <a:xfrm>
            <a:off x="1524000" y="1752600"/>
            <a:ext cx="1371600" cy="3269414"/>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PHD Deployment</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 &amp; RnD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Nguyen Van Hoang</a:t>
            </a: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a:solidFill>
                <a:srgbClr val="1F3864"/>
              </a:solidFill>
              <a:latin typeface="Calibri"/>
              <a:ea typeface="Calibri"/>
              <a:cs typeface="Calibri"/>
              <a:sym typeface="Calibri"/>
            </a:endParaRPr>
          </a:p>
          <a:p>
            <a:pPr marL="0" marR="0" lvl="0" indent="-114300" algn="ctr" rtl="0">
              <a:lnSpc>
                <a:spcPct val="100000"/>
              </a:lnSpc>
              <a:spcBef>
                <a:spcPts val="0"/>
              </a:spcBef>
              <a:spcAft>
                <a:spcPts val="0"/>
              </a:spcAft>
              <a:buClr>
                <a:srgbClr val="000000"/>
              </a:buClr>
              <a:buSzPts val="1800"/>
              <a:buFont typeface="Calibri"/>
              <a:buNone/>
            </a:pPr>
            <a:r>
              <a:rPr lang="en-US" sz="1800" b="1" i="1" u="none" strike="noStrike" cap="none">
                <a:solidFill>
                  <a:srgbClr val="000000"/>
                </a:solidFill>
                <a:latin typeface="Calibri"/>
                <a:ea typeface="Calibri"/>
                <a:cs typeface="Calibri"/>
                <a:sym typeface="Calibri"/>
              </a:rPr>
              <a:t>Tech Expert-main assistant</a:t>
            </a:r>
          </a:p>
          <a:p>
            <a:pPr marL="0" marR="0" lvl="0" indent="-114300" algn="ctr" rtl="0">
              <a:lnSpc>
                <a:spcPct val="100000"/>
              </a:lnSpc>
              <a:spcBef>
                <a:spcPts val="0"/>
              </a:spcBef>
              <a:spcAft>
                <a:spcPts val="0"/>
              </a:spcAft>
              <a:buClr>
                <a:srgbClr val="1F3864"/>
              </a:buClr>
              <a:buSzPts val="1800"/>
              <a:buFont typeface="Calibri"/>
              <a:buNone/>
            </a:pPr>
            <a:r>
              <a:rPr lang="en-US" sz="1800" b="1" i="1" u="none" strike="noStrike" cap="none">
                <a:solidFill>
                  <a:srgbClr val="1F3864"/>
                </a:solidFill>
                <a:latin typeface="Calibri"/>
                <a:ea typeface="Calibri"/>
                <a:cs typeface="Calibri"/>
                <a:sym typeface="Calibri"/>
              </a:rPr>
              <a:t>Bui Do Trong</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 </a:t>
            </a:r>
          </a:p>
        </p:txBody>
      </p:sp>
      <p:sp>
        <p:nvSpPr>
          <p:cNvPr id="104" name="Shape 104"/>
          <p:cNvSpPr/>
          <p:nvPr/>
        </p:nvSpPr>
        <p:spPr>
          <a:xfrm>
            <a:off x="4572000" y="1752600"/>
            <a:ext cx="1371600" cy="31242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AndroidHD Division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Luong Thanh Hai</a:t>
            </a:r>
            <a:r>
              <a:rPr lang="en-US" sz="1800" b="1" i="1" u="none" strike="noStrike" cap="none">
                <a:solidFill>
                  <a:srgbClr val="000000"/>
                </a:solidFill>
                <a:latin typeface="Calibri"/>
                <a:ea typeface="Calibri"/>
                <a:cs typeface="Calibri"/>
                <a:sym typeface="Calibri"/>
              </a:rPr>
              <a:t> </a:t>
            </a: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a:solidFill>
                <a:srgbClr val="000000"/>
              </a:solidFill>
              <a:latin typeface="Calibri"/>
              <a:ea typeface="Calibri"/>
              <a:cs typeface="Calibri"/>
              <a:sym typeface="Calibri"/>
            </a:endParaRP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Supervisor-main assistant</a:t>
            </a:r>
          </a:p>
          <a:p>
            <a:pPr marL="0" marR="0" lvl="0" indent="-114300" algn="ctr" rtl="0">
              <a:lnSpc>
                <a:spcPct val="100000"/>
              </a:lnSpc>
              <a:spcBef>
                <a:spcPts val="0"/>
              </a:spcBef>
              <a:spcAft>
                <a:spcPts val="0"/>
              </a:spcAft>
              <a:buClr>
                <a:srgbClr val="1F3864"/>
              </a:buClr>
              <a:buSzPts val="1800"/>
              <a:buFont typeface="Calibri"/>
              <a:buNone/>
            </a:pPr>
            <a:r>
              <a:rPr lang="en-US" sz="1800" b="1" i="1" u="none" strike="noStrike" cap="none">
                <a:solidFill>
                  <a:srgbClr val="1F3864"/>
                </a:solidFill>
                <a:latin typeface="Calibri"/>
                <a:ea typeface="Calibri"/>
                <a:cs typeface="Calibri"/>
                <a:sym typeface="Calibri"/>
              </a:rPr>
              <a:t>Tran Tu Hoang</a:t>
            </a:r>
          </a:p>
        </p:txBody>
      </p:sp>
      <p:sp>
        <p:nvSpPr>
          <p:cNvPr id="105" name="Shape 105"/>
          <p:cNvSpPr/>
          <p:nvPr/>
        </p:nvSpPr>
        <p:spPr>
          <a:xfrm>
            <a:off x="6096000" y="1772486"/>
            <a:ext cx="1371600" cy="2951914"/>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Windows Division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Tu Dinh Tan</a:t>
            </a:r>
            <a:r>
              <a:rPr lang="en-US" sz="1800" b="1" i="1" u="none" strike="noStrike" cap="none">
                <a:solidFill>
                  <a:srgbClr val="000000"/>
                </a:solidFill>
                <a:latin typeface="Calibri"/>
                <a:ea typeface="Calibri"/>
                <a:cs typeface="Calibri"/>
                <a:sym typeface="Calibri"/>
              </a:rPr>
              <a:t> </a:t>
            </a: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a:solidFill>
                <a:srgbClr val="000000"/>
              </a:solidFill>
              <a:latin typeface="Calibri"/>
              <a:ea typeface="Calibri"/>
              <a:cs typeface="Calibri"/>
              <a:sym typeface="Calibri"/>
            </a:endParaRPr>
          </a:p>
          <a:p>
            <a:pPr marL="0" marR="0" lvl="0" indent="-114300" algn="ctr" rtl="0">
              <a:lnSpc>
                <a:spcPct val="100000"/>
              </a:lnSpc>
              <a:spcBef>
                <a:spcPts val="0"/>
              </a:spcBef>
              <a:spcAft>
                <a:spcPts val="0"/>
              </a:spcAft>
              <a:buClr>
                <a:srgbClr val="000000"/>
              </a:buClr>
              <a:buSzPts val="1800"/>
              <a:buFont typeface="Calibri"/>
              <a:buNone/>
            </a:pPr>
            <a:r>
              <a:rPr lang="en-US" sz="1800" b="1" i="1" u="none" strike="noStrike" cap="none">
                <a:solidFill>
                  <a:srgbClr val="000000"/>
                </a:solidFill>
                <a:latin typeface="Calibri"/>
                <a:ea typeface="Calibri"/>
                <a:cs typeface="Calibri"/>
                <a:sym typeface="Calibri"/>
              </a:rPr>
              <a:t>Project Lead – main assistant</a:t>
            </a:r>
          </a:p>
          <a:p>
            <a:pPr marL="0" marR="0" lvl="0" indent="-114300" algn="ctr" rtl="0">
              <a:lnSpc>
                <a:spcPct val="100000"/>
              </a:lnSpc>
              <a:spcBef>
                <a:spcPts val="0"/>
              </a:spcBef>
              <a:spcAft>
                <a:spcPts val="0"/>
              </a:spcAft>
              <a:buClr>
                <a:srgbClr val="1F3864"/>
              </a:buClr>
              <a:buSzPts val="1800"/>
              <a:buFont typeface="Calibri"/>
              <a:buNone/>
            </a:pPr>
            <a:r>
              <a:rPr lang="en-US" sz="1800" b="1" i="1" u="none" strike="noStrike" cap="none">
                <a:solidFill>
                  <a:srgbClr val="1F3864"/>
                </a:solidFill>
                <a:latin typeface="Calibri"/>
                <a:ea typeface="Calibri"/>
                <a:cs typeface="Calibri"/>
                <a:sym typeface="Calibri"/>
              </a:rPr>
              <a:t>Le Quang Quoc Son</a:t>
            </a:r>
          </a:p>
        </p:txBody>
      </p:sp>
      <p:sp>
        <p:nvSpPr>
          <p:cNvPr id="106" name="Shape 106"/>
          <p:cNvSpPr/>
          <p:nvPr/>
        </p:nvSpPr>
        <p:spPr>
          <a:xfrm>
            <a:off x="3048000" y="1752600"/>
            <a:ext cx="1371600" cy="3352800"/>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HRP Division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Hoang Xuan Khanh</a:t>
            </a: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a:solidFill>
                <a:srgbClr val="1F3864"/>
              </a:solidFill>
              <a:latin typeface="Calibri"/>
              <a:ea typeface="Calibri"/>
              <a:cs typeface="Calibri"/>
              <a:sym typeface="Calibri"/>
            </a:endParaRPr>
          </a:p>
          <a:p>
            <a:pPr marL="0" marR="0" lvl="0" indent="-114300" algn="ctr" rtl="0">
              <a:lnSpc>
                <a:spcPct val="100000"/>
              </a:lnSpc>
              <a:spcBef>
                <a:spcPts val="0"/>
              </a:spcBef>
              <a:spcAft>
                <a:spcPts val="0"/>
              </a:spcAft>
              <a:buClr>
                <a:srgbClr val="000000"/>
              </a:buClr>
              <a:buSzPts val="1800"/>
              <a:buFont typeface="Calibri"/>
              <a:buNone/>
            </a:pPr>
            <a:r>
              <a:rPr lang="en-US" sz="1800" b="1" i="1" u="none" strike="noStrike" cap="none">
                <a:solidFill>
                  <a:srgbClr val="000000"/>
                </a:solidFill>
                <a:latin typeface="Calibri"/>
                <a:ea typeface="Calibri"/>
                <a:cs typeface="Calibri"/>
                <a:sym typeface="Calibri"/>
              </a:rPr>
              <a:t>Supervisor- main assistant</a:t>
            </a:r>
          </a:p>
          <a:p>
            <a:pPr marL="0" marR="0" lvl="0" indent="-114300" algn="ctr" rtl="0">
              <a:lnSpc>
                <a:spcPct val="100000"/>
              </a:lnSpc>
              <a:spcBef>
                <a:spcPts val="0"/>
              </a:spcBef>
              <a:spcAft>
                <a:spcPts val="0"/>
              </a:spcAft>
              <a:buClr>
                <a:srgbClr val="1F3864"/>
              </a:buClr>
              <a:buSzPts val="1800"/>
              <a:buFont typeface="Calibri"/>
              <a:buNone/>
            </a:pPr>
            <a:r>
              <a:rPr lang="en-US" sz="1800" b="1" i="1" u="none" strike="noStrike" cap="none">
                <a:solidFill>
                  <a:srgbClr val="1F3864"/>
                </a:solidFill>
                <a:latin typeface="Calibri"/>
                <a:ea typeface="Calibri"/>
                <a:cs typeface="Calibri"/>
                <a:sym typeface="Calibri"/>
              </a:rPr>
              <a:t>Nguyen Duc Quy</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 </a:t>
            </a:r>
          </a:p>
        </p:txBody>
      </p:sp>
      <p:sp>
        <p:nvSpPr>
          <p:cNvPr id="107" name="Shape 107"/>
          <p:cNvSpPr/>
          <p:nvPr/>
        </p:nvSpPr>
        <p:spPr>
          <a:xfrm>
            <a:off x="7632763" y="1785185"/>
            <a:ext cx="1371600" cy="2919329"/>
          </a:xfrm>
          <a:prstGeom prst="rect">
            <a:avLst/>
          </a:prstGeom>
          <a:solidFill>
            <a:schemeClr val="l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Trainer Lead</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1F3864"/>
                </a:solidFill>
                <a:latin typeface="Calibri"/>
                <a:ea typeface="Calibri"/>
                <a:cs typeface="Calibri"/>
                <a:sym typeface="Calibri"/>
              </a:rPr>
              <a:t>Dang Thi P. Thao</a:t>
            </a:r>
          </a:p>
          <a:p>
            <a:pPr marL="0" marR="0" lvl="0" indent="-22225" algn="ctr" rtl="0">
              <a:lnSpc>
                <a:spcPct val="100000"/>
              </a:lnSpc>
              <a:spcBef>
                <a:spcPts val="0"/>
              </a:spcBef>
              <a:spcAft>
                <a:spcPts val="0"/>
              </a:spcAft>
              <a:buClr>
                <a:srgbClr val="000000"/>
              </a:buClr>
              <a:buSzPts val="350"/>
              <a:buFont typeface="Calibri"/>
              <a:buNone/>
            </a:pPr>
            <a:endParaRPr sz="1800" b="1" i="1" u="none" strike="noStrike" cap="none">
              <a:solidFill>
                <a:srgbClr val="1F3864"/>
              </a:solidFill>
              <a:latin typeface="Calibri"/>
              <a:ea typeface="Calibri"/>
              <a:cs typeface="Calibri"/>
              <a:sym typeface="Calibri"/>
            </a:endParaRPr>
          </a:p>
          <a:p>
            <a:pPr marL="0" marR="0" lvl="0" indent="-114300" algn="ctr" rtl="0">
              <a:lnSpc>
                <a:spcPct val="100000"/>
              </a:lnSpc>
              <a:spcBef>
                <a:spcPts val="0"/>
              </a:spcBef>
              <a:spcAft>
                <a:spcPts val="0"/>
              </a:spcAft>
              <a:buClr>
                <a:srgbClr val="000000"/>
              </a:buClr>
              <a:buSzPts val="1800"/>
              <a:buFont typeface="Calibri"/>
              <a:buNone/>
            </a:pPr>
            <a:r>
              <a:rPr lang="en-US" sz="1800" b="1" i="1" u="none" strike="noStrike" cap="none">
                <a:solidFill>
                  <a:srgbClr val="000000"/>
                </a:solidFill>
                <a:latin typeface="Calibri"/>
                <a:ea typeface="Calibri"/>
                <a:cs typeface="Calibri"/>
                <a:sym typeface="Calibri"/>
              </a:rPr>
              <a:t>Trainer – main assistant</a:t>
            </a:r>
          </a:p>
          <a:p>
            <a:pPr marL="0" marR="0" lvl="0" indent="-114300" algn="ctr" rtl="0">
              <a:lnSpc>
                <a:spcPct val="100000"/>
              </a:lnSpc>
              <a:spcBef>
                <a:spcPts val="0"/>
              </a:spcBef>
              <a:spcAft>
                <a:spcPts val="0"/>
              </a:spcAft>
              <a:buClr>
                <a:srgbClr val="1F3864"/>
              </a:buClr>
              <a:buSzPts val="1800"/>
              <a:buFont typeface="Calibri"/>
              <a:buNone/>
            </a:pPr>
            <a:r>
              <a:rPr lang="en-US" sz="1800" b="1" i="1" u="none" strike="noStrike" cap="none">
                <a:solidFill>
                  <a:srgbClr val="1F3864"/>
                </a:solidFill>
                <a:latin typeface="Calibri"/>
                <a:ea typeface="Calibri"/>
                <a:cs typeface="Calibri"/>
                <a:sym typeface="Calibri"/>
              </a:rPr>
              <a:t>Nguyen Duc Tai</a:t>
            </a:r>
          </a:p>
          <a:p>
            <a:pPr marL="0" marR="0" lvl="0" indent="-22225" algn="ctr" rtl="0">
              <a:lnSpc>
                <a:spcPct val="100000"/>
              </a:lnSpc>
              <a:spcBef>
                <a:spcPts val="0"/>
              </a:spcBef>
              <a:spcAft>
                <a:spcPts val="0"/>
              </a:spcAft>
              <a:buClr>
                <a:srgbClr val="000000"/>
              </a:buClr>
              <a:buSzPts val="350"/>
              <a:buFont typeface="Calibri"/>
              <a:buNone/>
            </a:pPr>
            <a:r>
              <a:rPr lang="en-US" sz="1800" b="1" i="1" u="none" strike="noStrike" cap="none">
                <a:solidFill>
                  <a:srgbClr val="000000"/>
                </a:solidFill>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99" name="Shape 99"/>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00" name="Shape 100"/>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44450" algn="l" rtl="0">
              <a:lnSpc>
                <a:spcPct val="100000"/>
              </a:lnSpc>
              <a:spcBef>
                <a:spcPts val="0"/>
              </a:spcBef>
              <a:spcAft>
                <a:spcPts val="0"/>
              </a:spcAft>
              <a:buClr>
                <a:srgbClr val="000000"/>
              </a:buClr>
              <a:buSzPts val="700"/>
              <a:buFont typeface="Calibri"/>
              <a:buNone/>
            </a:pPr>
            <a:r>
              <a:rPr lang="en-US" sz="2800" b="1" i="0" u="none" strike="noStrike" cap="none" dirty="0">
                <a:solidFill>
                  <a:srgbClr val="000000"/>
                </a:solidFill>
                <a:latin typeface="Calibri"/>
                <a:ea typeface="Calibri"/>
                <a:cs typeface="Calibri"/>
                <a:sym typeface="Calibri"/>
              </a:rPr>
              <a:t>1. PRG organization </a:t>
            </a:r>
            <a:r>
              <a:rPr lang="en-US" sz="2800" b="1" i="0" u="none" strike="noStrike" cap="none" dirty="0" smtClean="0">
                <a:solidFill>
                  <a:srgbClr val="000000"/>
                </a:solidFill>
                <a:latin typeface="Calibri"/>
                <a:ea typeface="Calibri"/>
                <a:cs typeface="Calibri"/>
                <a:sym typeface="Calibri"/>
              </a:rPr>
              <a:t>updated (</a:t>
            </a:r>
            <a:r>
              <a:rPr lang="en-US" sz="2800" b="1" i="1" u="none" strike="noStrike" cap="none" dirty="0" smtClean="0">
                <a:solidFill>
                  <a:srgbClr val="000000"/>
                </a:solidFill>
                <a:latin typeface="Calibri"/>
                <a:ea typeface="Calibri"/>
                <a:cs typeface="Calibri"/>
                <a:sym typeface="Calibri"/>
              </a:rPr>
              <a:t>cont.</a:t>
            </a:r>
            <a:r>
              <a:rPr lang="en-US" sz="2800" b="1" i="0" u="none" strike="noStrike" cap="none" dirty="0" smtClean="0">
                <a:solidFill>
                  <a:srgbClr val="000000"/>
                </a:solidFill>
                <a:latin typeface="Calibri"/>
                <a:ea typeface="Calibri"/>
                <a:cs typeface="Calibri"/>
                <a:sym typeface="Calibri"/>
              </a:rPr>
              <a:t>)</a:t>
            </a:r>
            <a:endParaRPr lang="en-US" sz="2800" b="1" i="0" u="none" strike="noStrike" cap="none" dirty="0">
              <a:solidFill>
                <a:srgbClr val="000000"/>
              </a:solidFill>
              <a:latin typeface="Calibri"/>
              <a:ea typeface="Calibri"/>
              <a:cs typeface="Calibri"/>
              <a:sym typeface="Calibri"/>
            </a:endParaRPr>
          </a:p>
        </p:txBody>
      </p:sp>
      <p:sp>
        <p:nvSpPr>
          <p:cNvPr id="3" name="TextBox 2"/>
          <p:cNvSpPr txBox="1"/>
          <p:nvPr/>
        </p:nvSpPr>
        <p:spPr>
          <a:xfrm>
            <a:off x="990600" y="1524000"/>
            <a:ext cx="6858000" cy="1569660"/>
          </a:xfrm>
          <a:prstGeom prst="rect">
            <a:avLst/>
          </a:prstGeom>
          <a:noFill/>
        </p:spPr>
        <p:txBody>
          <a:bodyPr wrap="square" rtlCol="0">
            <a:spAutoFit/>
          </a:bodyPr>
          <a:lstStyle/>
          <a:p>
            <a:r>
              <a:rPr lang="en-US" sz="2400" dirty="0" smtClean="0">
                <a:solidFill>
                  <a:schemeClr val="dk1"/>
                </a:solidFill>
                <a:latin typeface="Calibri"/>
                <a:ea typeface="Calibri"/>
                <a:cs typeface="Calibri"/>
                <a:sym typeface="Calibri"/>
              </a:rPr>
              <a:t>What do you think about?</a:t>
            </a:r>
          </a:p>
          <a:p>
            <a:r>
              <a:rPr lang="en-US" sz="2400" dirty="0">
                <a:solidFill>
                  <a:schemeClr val="dk1"/>
                </a:solidFill>
                <a:latin typeface="Calibri"/>
                <a:ea typeface="Calibri"/>
                <a:cs typeface="Calibri"/>
                <a:sym typeface="Calibri"/>
              </a:rPr>
              <a:t>	</a:t>
            </a:r>
            <a:r>
              <a:rPr lang="en-US" sz="2400" dirty="0" smtClean="0">
                <a:solidFill>
                  <a:schemeClr val="dk1"/>
                </a:solidFill>
                <a:latin typeface="Calibri"/>
                <a:ea typeface="Calibri"/>
                <a:cs typeface="Calibri"/>
                <a:sym typeface="Calibri"/>
              </a:rPr>
              <a:t>- The organization is heavy and overlap? </a:t>
            </a:r>
            <a:endParaRPr lang="en-US" sz="2400" dirty="0">
              <a:solidFill>
                <a:schemeClr val="dk1"/>
              </a:solidFill>
              <a:latin typeface="Calibri"/>
              <a:ea typeface="Calibri"/>
              <a:cs typeface="Calibri"/>
              <a:sym typeface="Calibri"/>
            </a:endParaRPr>
          </a:p>
          <a:p>
            <a:r>
              <a:rPr lang="en-US" sz="2400" dirty="0" smtClean="0">
                <a:solidFill>
                  <a:schemeClr val="dk1"/>
                </a:solidFill>
                <a:latin typeface="Calibri"/>
                <a:ea typeface="Calibri"/>
                <a:cs typeface="Calibri"/>
                <a:sym typeface="Calibri"/>
              </a:rPr>
              <a:t>	- How </a:t>
            </a:r>
            <a:r>
              <a:rPr lang="en-US" sz="2400" dirty="0">
                <a:solidFill>
                  <a:schemeClr val="dk1"/>
                </a:solidFill>
                <a:latin typeface="Calibri"/>
                <a:ea typeface="Calibri"/>
                <a:cs typeface="Calibri"/>
                <a:sym typeface="Calibri"/>
              </a:rPr>
              <a:t>about the back-up for Studio </a:t>
            </a:r>
            <a:r>
              <a:rPr lang="en-US" sz="2400" dirty="0" smtClean="0">
                <a:solidFill>
                  <a:schemeClr val="dk1"/>
                </a:solidFill>
                <a:latin typeface="Calibri"/>
                <a:ea typeface="Calibri"/>
                <a:cs typeface="Calibri"/>
                <a:sym typeface="Calibri"/>
              </a:rPr>
              <a:t>Lead?</a:t>
            </a:r>
          </a:p>
          <a:p>
            <a:r>
              <a:rPr lang="en-US" sz="2400" dirty="0">
                <a:solidFill>
                  <a:schemeClr val="dk1"/>
                </a:solidFill>
                <a:latin typeface="Calibri"/>
                <a:cs typeface="Calibri"/>
                <a:sym typeface="Calibri"/>
              </a:rPr>
              <a:t>	</a:t>
            </a:r>
            <a:r>
              <a:rPr lang="en-US" sz="2400" dirty="0" smtClean="0">
                <a:solidFill>
                  <a:schemeClr val="dk1"/>
                </a:solidFill>
                <a:latin typeface="Calibri"/>
                <a:cs typeface="Calibri"/>
                <a:sym typeface="Calibri"/>
              </a:rPr>
              <a:t>- What is target for organization in S1 and S2?</a:t>
            </a:r>
          </a:p>
        </p:txBody>
      </p:sp>
    </p:spTree>
    <p:extLst>
      <p:ext uri="{BB962C8B-B14F-4D97-AF65-F5344CB8AC3E}">
        <p14:creationId xmlns:p14="http://schemas.microsoft.com/office/powerpoint/2010/main" val="1297865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cxnSp>
        <p:nvCxnSpPr>
          <p:cNvPr id="112" name="Shape 112"/>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13" name="Shape 113"/>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2. </a:t>
            </a:r>
            <a:r>
              <a:rPr lang="en-US" sz="2800" b="1" i="0" u="none" strike="noStrike" cap="none">
                <a:solidFill>
                  <a:schemeClr val="dk1"/>
                </a:solidFill>
                <a:latin typeface="Calibri"/>
                <a:ea typeface="Calibri"/>
                <a:cs typeface="Calibri"/>
                <a:sym typeface="Calibri"/>
              </a:rPr>
              <a:t>Review PRG Department OKRs</a:t>
            </a:r>
          </a:p>
        </p:txBody>
      </p:sp>
      <p:sp>
        <p:nvSpPr>
          <p:cNvPr id="114" name="Shape 114"/>
          <p:cNvSpPr txBox="1"/>
          <p:nvPr/>
        </p:nvSpPr>
        <p:spPr>
          <a:xfrm>
            <a:off x="381000" y="1371600"/>
            <a:ext cx="7086600" cy="1528618"/>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Link on the Confluence : </a:t>
            </a:r>
            <a:r>
              <a:rPr lang="en-US" sz="2400" b="0" i="0" u="sng" strike="noStrike" cap="none" dirty="0">
                <a:solidFill>
                  <a:schemeClr val="hlink"/>
                </a:solidFill>
                <a:latin typeface="Calibri"/>
                <a:ea typeface="Calibri"/>
                <a:cs typeface="Calibri"/>
                <a:sym typeface="Calibri"/>
                <a:hlinkClick r:id="rId3"/>
              </a:rPr>
              <a:t>https://confluence.gameloft.org/pages/viewpage.action?pageId=119841555</a:t>
            </a:r>
          </a:p>
          <a:p>
            <a:pPr marL="0" marR="0" lvl="0" indent="-15240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cxnSp>
        <p:nvCxnSpPr>
          <p:cNvPr id="119" name="Shape 119"/>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20" name="Shape 120"/>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3. </a:t>
            </a:r>
            <a:r>
              <a:rPr lang="en-US" sz="2800" b="1" i="0" u="none" strike="noStrike" cap="none" dirty="0">
                <a:solidFill>
                  <a:schemeClr val="dk1"/>
                </a:solidFill>
                <a:latin typeface="Calibri"/>
                <a:ea typeface="Calibri"/>
                <a:cs typeface="Calibri"/>
                <a:sym typeface="Calibri"/>
              </a:rPr>
              <a:t>PRG Lead’s OKRs : which KRs </a:t>
            </a:r>
            <a:r>
              <a:rPr lang="en-US" sz="2800" b="1" i="0" u="none" strike="noStrike" cap="none" dirty="0" smtClean="0">
                <a:solidFill>
                  <a:schemeClr val="dk1"/>
                </a:solidFill>
                <a:latin typeface="Calibri"/>
                <a:ea typeface="Calibri"/>
                <a:cs typeface="Calibri"/>
                <a:sym typeface="Calibri"/>
              </a:rPr>
              <a:t>are hard </a:t>
            </a:r>
            <a:r>
              <a:rPr lang="en-US" sz="2800" b="1" i="0" u="none" strike="noStrike" cap="none" dirty="0">
                <a:solidFill>
                  <a:schemeClr val="dk1"/>
                </a:solidFill>
                <a:latin typeface="Calibri"/>
                <a:ea typeface="Calibri"/>
                <a:cs typeface="Calibri"/>
                <a:sym typeface="Calibri"/>
              </a:rPr>
              <a:t>to achieve </a:t>
            </a:r>
          </a:p>
        </p:txBody>
      </p:sp>
      <p:sp>
        <p:nvSpPr>
          <p:cNvPr id="121" name="Shape 121"/>
          <p:cNvSpPr txBox="1"/>
          <p:nvPr/>
        </p:nvSpPr>
        <p:spPr>
          <a:xfrm>
            <a:off x="381000" y="1371600"/>
            <a:ext cx="7086600" cy="1371600"/>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Sharing from each </a:t>
            </a:r>
            <a:r>
              <a:rPr lang="en-US" sz="2400" b="0" i="0" u="none" strike="noStrike" cap="none" dirty="0" smtClean="0">
                <a:solidFill>
                  <a:schemeClr val="dk1"/>
                </a:solidFill>
                <a:latin typeface="Calibri"/>
                <a:ea typeface="Calibri"/>
                <a:cs typeface="Calibri"/>
                <a:sym typeface="Calibri"/>
              </a:rPr>
              <a:t>division lead </a:t>
            </a:r>
            <a:r>
              <a:rPr lang="en-US" sz="2400" b="0" i="0" u="none" strike="noStrike" cap="none" dirty="0" err="1" smtClean="0">
                <a:solidFill>
                  <a:schemeClr val="dk1"/>
                </a:solidFill>
                <a:latin typeface="Calibri"/>
                <a:ea typeface="Calibri"/>
                <a:cs typeface="Calibri"/>
                <a:sym typeface="Calibri"/>
              </a:rPr>
              <a:t>lead</a:t>
            </a:r>
            <a:r>
              <a:rPr lang="en-US" sz="2400" b="0" i="0" u="none" strike="noStrike" cap="none" dirty="0" smtClean="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and discuss together to foresee a draft solution and </a:t>
            </a:r>
            <a:r>
              <a:rPr lang="en-US" sz="2400" b="0" i="0" u="none" strike="noStrike" cap="none" dirty="0" smtClean="0">
                <a:solidFill>
                  <a:schemeClr val="dk1"/>
                </a:solidFill>
                <a:latin typeface="Calibri"/>
                <a:ea typeface="Calibri"/>
                <a:cs typeface="Calibri"/>
                <a:sym typeface="Calibri"/>
              </a:rPr>
              <a:t>actions for “</a:t>
            </a:r>
            <a:r>
              <a:rPr lang="en-US" sz="2400" b="0" i="1" u="none" strike="noStrike" cap="none" dirty="0" smtClean="0">
                <a:solidFill>
                  <a:schemeClr val="dk1"/>
                </a:solidFill>
                <a:latin typeface="Calibri"/>
                <a:ea typeface="Calibri"/>
                <a:cs typeface="Calibri"/>
                <a:sym typeface="Calibri"/>
              </a:rPr>
              <a:t>which KRs </a:t>
            </a:r>
            <a:r>
              <a:rPr lang="en-US" sz="2400" i="1" dirty="0" smtClean="0">
                <a:solidFill>
                  <a:schemeClr val="dk1"/>
                </a:solidFill>
                <a:latin typeface="Calibri"/>
                <a:ea typeface="Calibri"/>
                <a:cs typeface="Calibri"/>
                <a:sym typeface="Calibri"/>
              </a:rPr>
              <a:t>are </a:t>
            </a:r>
            <a:r>
              <a:rPr lang="en-US" sz="2400" b="0" i="1" u="none" strike="noStrike" cap="none" dirty="0" smtClean="0">
                <a:solidFill>
                  <a:schemeClr val="dk1"/>
                </a:solidFill>
                <a:latin typeface="Calibri"/>
                <a:ea typeface="Calibri"/>
                <a:cs typeface="Calibri"/>
                <a:sym typeface="Calibri"/>
              </a:rPr>
              <a:t>hard to achieve</a:t>
            </a:r>
            <a:r>
              <a:rPr lang="en-US" sz="2400" dirty="0" smtClean="0">
                <a:solidFill>
                  <a:schemeClr val="dk1"/>
                </a:solidFill>
                <a:latin typeface="Calibri"/>
                <a:ea typeface="Calibri"/>
                <a:cs typeface="Calibri"/>
                <a:sym typeface="Calibri"/>
              </a:rPr>
              <a:t>”</a:t>
            </a:r>
            <a:endParaRPr lang="en-US" sz="2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Shape 127"/>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28" name="Shape 128"/>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4. </a:t>
            </a:r>
            <a:r>
              <a:rPr lang="en-US" sz="2800" b="1" i="0" u="none" strike="noStrike" cap="none">
                <a:solidFill>
                  <a:schemeClr val="dk1"/>
                </a:solidFill>
                <a:latin typeface="Calibri"/>
                <a:ea typeface="Calibri"/>
                <a:cs typeface="Calibri"/>
                <a:sym typeface="Calibri"/>
              </a:rPr>
              <a:t>Sharing : Innovation &amp; Motivation</a:t>
            </a:r>
          </a:p>
        </p:txBody>
      </p:sp>
      <p:sp>
        <p:nvSpPr>
          <p:cNvPr id="129" name="Shape 129"/>
          <p:cNvSpPr txBox="1"/>
          <p:nvPr/>
        </p:nvSpPr>
        <p:spPr>
          <a:xfrm>
            <a:off x="381000" y="1295400"/>
            <a:ext cx="7086600" cy="461665"/>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Why talking about Innovation and Motivation?</a:t>
            </a:r>
          </a:p>
        </p:txBody>
      </p:sp>
      <p:sp>
        <p:nvSpPr>
          <p:cNvPr id="130" name="Shape 130"/>
          <p:cNvSpPr txBox="1"/>
          <p:nvPr/>
        </p:nvSpPr>
        <p:spPr>
          <a:xfrm>
            <a:off x="381000" y="2205335"/>
            <a:ext cx="7086600" cy="461665"/>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Review the company’s core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Shape 136"/>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37" name="Shape 137"/>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4.1 - </a:t>
            </a:r>
            <a:r>
              <a:rPr lang="en-US" sz="2800" b="1" i="0" u="none" strike="noStrike" cap="none">
                <a:solidFill>
                  <a:schemeClr val="dk1"/>
                </a:solidFill>
                <a:latin typeface="Calibri"/>
                <a:ea typeface="Calibri"/>
                <a:cs typeface="Calibri"/>
                <a:sym typeface="Calibri"/>
              </a:rPr>
              <a:t>Innovation</a:t>
            </a:r>
          </a:p>
        </p:txBody>
      </p:sp>
      <p:pic>
        <p:nvPicPr>
          <p:cNvPr id="138" name="Shape 138"/>
          <p:cNvPicPr preferRelativeResize="0"/>
          <p:nvPr/>
        </p:nvPicPr>
        <p:blipFill rotWithShape="1">
          <a:blip r:embed="rId3">
            <a:alphaModFix/>
          </a:blip>
          <a:srcRect/>
          <a:stretch/>
        </p:blipFill>
        <p:spPr>
          <a:xfrm>
            <a:off x="1128713" y="1752600"/>
            <a:ext cx="7667054"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cxnSp>
        <p:nvCxnSpPr>
          <p:cNvPr id="143" name="Shape 143"/>
          <p:cNvCxnSpPr/>
          <p:nvPr/>
        </p:nvCxnSpPr>
        <p:spPr>
          <a:xfrm>
            <a:off x="118872" y="560832"/>
            <a:ext cx="8961120" cy="0"/>
          </a:xfrm>
          <a:prstGeom prst="straightConnector1">
            <a:avLst/>
          </a:prstGeom>
          <a:noFill/>
          <a:ln w="19050" cap="flat" cmpd="sng">
            <a:solidFill>
              <a:schemeClr val="dk1"/>
            </a:solidFill>
            <a:prstDash val="solid"/>
            <a:miter lim="800000"/>
            <a:headEnd type="none" w="med" len="med"/>
            <a:tailEnd type="none" w="med" len="med"/>
          </a:ln>
        </p:spPr>
      </p:cxnSp>
      <p:sp>
        <p:nvSpPr>
          <p:cNvPr id="144" name="Shape 144"/>
          <p:cNvSpPr txBox="1"/>
          <p:nvPr/>
        </p:nvSpPr>
        <p:spPr>
          <a:xfrm>
            <a:off x="118872" y="88318"/>
            <a:ext cx="8961120" cy="472513"/>
          </a:xfrm>
          <a:prstGeom prst="rect">
            <a:avLst/>
          </a:prstGeom>
          <a:noFill/>
          <a:ln>
            <a:noFill/>
          </a:ln>
        </p:spPr>
        <p:txBody>
          <a:bodyPr wrap="square" lIns="91425" tIns="45700" rIns="91425" bIns="45700" anchor="t" anchorCtr="0">
            <a:noAutofit/>
          </a:bodyPr>
          <a:lstStyle/>
          <a:p>
            <a:pPr marL="0" marR="0" lvl="0" indent="-17780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4.2 - </a:t>
            </a:r>
            <a:r>
              <a:rPr lang="en-US" sz="2800" b="1" i="0" u="none" strike="noStrike" cap="none">
                <a:solidFill>
                  <a:schemeClr val="dk1"/>
                </a:solidFill>
                <a:latin typeface="Calibri"/>
                <a:ea typeface="Calibri"/>
                <a:cs typeface="Calibri"/>
                <a:sym typeface="Calibri"/>
              </a:rPr>
              <a:t>Motivation</a:t>
            </a:r>
          </a:p>
        </p:txBody>
      </p:sp>
      <p:sp>
        <p:nvSpPr>
          <p:cNvPr id="145" name="Shape 145"/>
          <p:cNvSpPr txBox="1"/>
          <p:nvPr/>
        </p:nvSpPr>
        <p:spPr>
          <a:xfrm>
            <a:off x="381000" y="1295400"/>
            <a:ext cx="7086600" cy="1938992"/>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What is </a:t>
            </a:r>
            <a:r>
              <a:rPr lang="en-US" sz="2400" b="1" dirty="0">
                <a:solidFill>
                  <a:schemeClr val="dk1"/>
                </a:solidFill>
                <a:latin typeface="Calibri"/>
                <a:ea typeface="Calibri"/>
                <a:cs typeface="Calibri"/>
                <a:sym typeface="Calibri"/>
              </a:rPr>
              <a:t>E</a:t>
            </a:r>
            <a:r>
              <a:rPr lang="en-US" sz="2400" b="1" i="0" u="none" strike="noStrike" cap="none" dirty="0" smtClean="0">
                <a:solidFill>
                  <a:schemeClr val="dk1"/>
                </a:solidFill>
                <a:latin typeface="Calibri"/>
                <a:ea typeface="Calibri"/>
                <a:cs typeface="Calibri"/>
                <a:sym typeface="Calibri"/>
              </a:rPr>
              <a:t>xtrinsic </a:t>
            </a:r>
            <a:r>
              <a:rPr lang="en-US" sz="2400" b="1" i="0" u="none" strike="noStrike" cap="none" dirty="0">
                <a:solidFill>
                  <a:schemeClr val="dk1"/>
                </a:solidFill>
                <a:latin typeface="Calibri"/>
                <a:ea typeface="Calibri"/>
                <a:cs typeface="Calibri"/>
                <a:sym typeface="Calibri"/>
              </a:rPr>
              <a:t>Motivation?</a:t>
            </a:r>
          </a:p>
          <a:p>
            <a:pPr marL="0" marR="0" lvl="0" indent="-15240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alibri"/>
              <a:ea typeface="Calibri"/>
              <a:cs typeface="Calibri"/>
              <a:sym typeface="Calibri"/>
            </a:endParaRPr>
          </a:p>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What is </a:t>
            </a:r>
            <a:r>
              <a:rPr lang="en-US" sz="2400" b="1" i="0" u="none" strike="noStrike" cap="none" dirty="0">
                <a:solidFill>
                  <a:schemeClr val="dk1"/>
                </a:solidFill>
                <a:latin typeface="Calibri"/>
                <a:ea typeface="Calibri"/>
                <a:cs typeface="Calibri"/>
                <a:sym typeface="Calibri"/>
              </a:rPr>
              <a:t>Intrinsic Motivation?</a:t>
            </a:r>
          </a:p>
          <a:p>
            <a:pPr marL="0" marR="0" lvl="0" indent="-15240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alibri"/>
              <a:ea typeface="Calibri"/>
              <a:cs typeface="Calibri"/>
              <a:sym typeface="Calibri"/>
            </a:endParaRPr>
          </a:p>
          <a:p>
            <a:pPr marL="0" marR="0" lvl="0" indent="-15240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Which one to be focused and our actions?</a:t>
            </a:r>
            <a:r>
              <a:rPr lang="en-US" sz="2400" b="1" i="0" u="none" strike="noStrike" cap="none" dirty="0">
                <a:solidFill>
                  <a:schemeClr val="dk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1037</Words>
  <Application>Microsoft Office PowerPoint</Application>
  <PresentationFormat>On-screen Show (4:3)</PresentationFormat>
  <Paragraphs>149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PRG Lead – Meeting – 3.1.2018</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PRG Lead – Meeting – 3.1.2018</dc:title>
  <cp:lastModifiedBy>Windows User</cp:lastModifiedBy>
  <cp:revision>19</cp:revision>
  <dcterms:modified xsi:type="dcterms:W3CDTF">2018-01-03T00:35:35Z</dcterms:modified>
</cp:coreProperties>
</file>