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0" r:id="rId7"/>
    <p:sldId id="261"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64" r:id="rId26"/>
    <p:sldId id="285" r:id="rId27"/>
    <p:sldId id="262" r:id="rId28"/>
    <p:sldId id="26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88415" autoAdjust="0"/>
  </p:normalViewPr>
  <p:slideViewPr>
    <p:cSldViewPr snapToGrid="0" showGuides="1">
      <p:cViewPr varScale="1">
        <p:scale>
          <a:sx n="73" d="100"/>
          <a:sy n="73" d="100"/>
        </p:scale>
        <p:origin x="618" y="54"/>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3F4F1-2119-4E9D-8D2B-EEEBF8E05F98}"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79FB7F1-C8AA-44B7-A9D1-B9F059712421}">
      <dgm:prSet phldrT="[Text]"/>
      <dgm:spPr/>
      <dgm:t>
        <a:bodyPr/>
        <a:lstStyle/>
        <a:p>
          <a:r>
            <a:rPr lang="en-US"/>
            <a:t>Chương 1</a:t>
          </a:r>
        </a:p>
      </dgm:t>
    </dgm:pt>
    <dgm:pt modelId="{C0EAEDAD-1AAB-45C6-821F-F66E6A387936}" type="parTrans" cxnId="{57FDCCA1-CF6B-4853-9DC5-2F9A6F080067}">
      <dgm:prSet/>
      <dgm:spPr/>
      <dgm:t>
        <a:bodyPr/>
        <a:lstStyle/>
        <a:p>
          <a:endParaRPr lang="en-US"/>
        </a:p>
      </dgm:t>
    </dgm:pt>
    <dgm:pt modelId="{A0401AF4-F870-457D-8277-E951A360EA07}" type="sibTrans" cxnId="{57FDCCA1-CF6B-4853-9DC5-2F9A6F080067}">
      <dgm:prSet/>
      <dgm:spPr/>
      <dgm:t>
        <a:bodyPr/>
        <a:lstStyle/>
        <a:p>
          <a:endParaRPr lang="en-US"/>
        </a:p>
      </dgm:t>
    </dgm:pt>
    <dgm:pt modelId="{79A3EB8E-E4DB-4549-A1C6-EC92AFF1DF9F}">
      <dgm:prSet phldrT="[Text]"/>
      <dgm:spPr/>
      <dgm:t>
        <a:bodyPr/>
        <a:lstStyle/>
        <a:p>
          <a:r>
            <a:rPr lang="en-US"/>
            <a:t>Chương 2</a:t>
          </a:r>
        </a:p>
      </dgm:t>
    </dgm:pt>
    <dgm:pt modelId="{61CB8A74-A91C-4835-938A-9D9A8CA3EBEA}" type="parTrans" cxnId="{436FEA6A-2D09-4EB6-AAB0-5564782B9FD8}">
      <dgm:prSet/>
      <dgm:spPr/>
      <dgm:t>
        <a:bodyPr/>
        <a:lstStyle/>
        <a:p>
          <a:endParaRPr lang="en-US"/>
        </a:p>
      </dgm:t>
    </dgm:pt>
    <dgm:pt modelId="{9003B785-62BA-4DFF-BF5E-C5B2C6740554}" type="sibTrans" cxnId="{436FEA6A-2D09-4EB6-AAB0-5564782B9FD8}">
      <dgm:prSet/>
      <dgm:spPr/>
      <dgm:t>
        <a:bodyPr/>
        <a:lstStyle/>
        <a:p>
          <a:endParaRPr lang="en-US"/>
        </a:p>
      </dgm:t>
    </dgm:pt>
    <dgm:pt modelId="{72ED013A-1A45-4459-8505-0DF2A97F8A27}">
      <dgm:prSet phldrT="[Text]"/>
      <dgm:spPr/>
      <dgm:t>
        <a:bodyPr/>
        <a:lstStyle/>
        <a:p>
          <a:r>
            <a:rPr lang="en-US"/>
            <a:t>Cơ sở lý thuyết</a:t>
          </a:r>
        </a:p>
      </dgm:t>
    </dgm:pt>
    <dgm:pt modelId="{A0A39925-36B1-42C4-B1F5-4545A26D1426}" type="parTrans" cxnId="{DBF96E41-009A-481D-B290-B3E6FF86EE24}">
      <dgm:prSet/>
      <dgm:spPr/>
      <dgm:t>
        <a:bodyPr/>
        <a:lstStyle/>
        <a:p>
          <a:endParaRPr lang="en-US"/>
        </a:p>
      </dgm:t>
    </dgm:pt>
    <dgm:pt modelId="{B09F232E-E716-4190-8FC5-BAA305FADF4D}" type="sibTrans" cxnId="{DBF96E41-009A-481D-B290-B3E6FF86EE24}">
      <dgm:prSet/>
      <dgm:spPr/>
      <dgm:t>
        <a:bodyPr/>
        <a:lstStyle/>
        <a:p>
          <a:endParaRPr lang="en-US"/>
        </a:p>
      </dgm:t>
    </dgm:pt>
    <dgm:pt modelId="{C6D3EF51-C88C-4B63-8A79-0629A8A0782F}">
      <dgm:prSet phldrT="[Text]"/>
      <dgm:spPr/>
      <dgm:t>
        <a:bodyPr/>
        <a:lstStyle/>
        <a:p>
          <a:r>
            <a:rPr lang="en-US"/>
            <a:t>Chương 3</a:t>
          </a:r>
        </a:p>
      </dgm:t>
    </dgm:pt>
    <dgm:pt modelId="{6BCB7AB0-769C-4ABB-87F1-89692CF3C1D3}" type="parTrans" cxnId="{896694E2-0CE0-4E87-B3A9-F5927898C06F}">
      <dgm:prSet/>
      <dgm:spPr/>
      <dgm:t>
        <a:bodyPr/>
        <a:lstStyle/>
        <a:p>
          <a:endParaRPr lang="en-US"/>
        </a:p>
      </dgm:t>
    </dgm:pt>
    <dgm:pt modelId="{B28A30CB-FC9A-4C3A-8239-7C2B594EE050}" type="sibTrans" cxnId="{896694E2-0CE0-4E87-B3A9-F5927898C06F}">
      <dgm:prSet/>
      <dgm:spPr/>
      <dgm:t>
        <a:bodyPr/>
        <a:lstStyle/>
        <a:p>
          <a:endParaRPr lang="en-US"/>
        </a:p>
      </dgm:t>
    </dgm:pt>
    <dgm:pt modelId="{D54E687B-89C3-40E2-A13B-10E28A313A79}">
      <dgm:prSet phldrT="[Text]"/>
      <dgm:spPr/>
      <dgm:t>
        <a:bodyPr/>
        <a:lstStyle/>
        <a:p>
          <a:r>
            <a:rPr lang="en-US"/>
            <a:t>Mô tả ứng dụng</a:t>
          </a:r>
        </a:p>
      </dgm:t>
    </dgm:pt>
    <dgm:pt modelId="{036CCCB9-428F-44E1-BA7E-B5B0B89012E8}" type="parTrans" cxnId="{27F045C9-73EE-4FAE-BE4F-7E49DAA4FC81}">
      <dgm:prSet/>
      <dgm:spPr/>
      <dgm:t>
        <a:bodyPr/>
        <a:lstStyle/>
        <a:p>
          <a:endParaRPr lang="en-US"/>
        </a:p>
      </dgm:t>
    </dgm:pt>
    <dgm:pt modelId="{2D6EE2BE-456E-49FA-B5CD-DFAC9A9B653C}" type="sibTrans" cxnId="{27F045C9-73EE-4FAE-BE4F-7E49DAA4FC81}">
      <dgm:prSet/>
      <dgm:spPr/>
      <dgm:t>
        <a:bodyPr/>
        <a:lstStyle/>
        <a:p>
          <a:endParaRPr lang="en-US"/>
        </a:p>
      </dgm:t>
    </dgm:pt>
    <dgm:pt modelId="{C70AFE56-18DB-4BF9-B1CE-641CD96BD4F5}">
      <dgm:prSet phldrT="[Text]"/>
      <dgm:spPr/>
      <dgm:t>
        <a:bodyPr/>
        <a:lstStyle/>
        <a:p>
          <a:r>
            <a:rPr lang="en-US"/>
            <a:t>Chương 4</a:t>
          </a:r>
        </a:p>
      </dgm:t>
    </dgm:pt>
    <dgm:pt modelId="{E46CD45F-220F-4E29-91F4-2DDAA600FC6A}" type="parTrans" cxnId="{1368BF9B-24ED-493E-921C-59917A8088B7}">
      <dgm:prSet/>
      <dgm:spPr/>
      <dgm:t>
        <a:bodyPr/>
        <a:lstStyle/>
        <a:p>
          <a:endParaRPr lang="en-US"/>
        </a:p>
      </dgm:t>
    </dgm:pt>
    <dgm:pt modelId="{10A0FCCE-6191-4BD2-AAF4-3E47BD0321EB}" type="sibTrans" cxnId="{1368BF9B-24ED-493E-921C-59917A8088B7}">
      <dgm:prSet/>
      <dgm:spPr/>
      <dgm:t>
        <a:bodyPr/>
        <a:lstStyle/>
        <a:p>
          <a:endParaRPr lang="en-US"/>
        </a:p>
      </dgm:t>
    </dgm:pt>
    <dgm:pt modelId="{DB9352E2-41C0-45A3-92B7-57095355A229}">
      <dgm:prSet phldrT="[Text]"/>
      <dgm:spPr/>
      <dgm:t>
        <a:bodyPr/>
        <a:lstStyle/>
        <a:p>
          <a:r>
            <a:rPr lang="en-US"/>
            <a:t>Kết luận và hướng phát triển</a:t>
          </a:r>
        </a:p>
      </dgm:t>
    </dgm:pt>
    <dgm:pt modelId="{AFB459DF-41E6-4CA3-9A3F-8D6F67FDF500}" type="parTrans" cxnId="{4CD133CF-D346-4773-AC33-7A6EB78DE001}">
      <dgm:prSet/>
      <dgm:spPr/>
      <dgm:t>
        <a:bodyPr/>
        <a:lstStyle/>
        <a:p>
          <a:endParaRPr lang="en-US"/>
        </a:p>
      </dgm:t>
    </dgm:pt>
    <dgm:pt modelId="{36269590-B49D-40EA-ADFC-562026AF2314}" type="sibTrans" cxnId="{4CD133CF-D346-4773-AC33-7A6EB78DE001}">
      <dgm:prSet/>
      <dgm:spPr/>
      <dgm:t>
        <a:bodyPr/>
        <a:lstStyle/>
        <a:p>
          <a:endParaRPr lang="en-US"/>
        </a:p>
      </dgm:t>
    </dgm:pt>
    <dgm:pt modelId="{D2687E2D-0996-47B1-A7C3-141463F07FC4}">
      <dgm:prSet phldrT="[Text]"/>
      <dgm:spPr/>
      <dgm:t>
        <a:bodyPr/>
        <a:lstStyle/>
        <a:p>
          <a:r>
            <a:rPr lang="en-US"/>
            <a:t>Tổng quan</a:t>
          </a:r>
        </a:p>
      </dgm:t>
    </dgm:pt>
    <dgm:pt modelId="{5024D412-3E09-4962-816E-6D3F6C569BA9}" type="parTrans" cxnId="{C1AE8A37-B543-44DB-8BDB-8B1BB5CBDEEA}">
      <dgm:prSet/>
      <dgm:spPr/>
      <dgm:t>
        <a:bodyPr/>
        <a:lstStyle/>
        <a:p>
          <a:endParaRPr lang="en-US"/>
        </a:p>
      </dgm:t>
    </dgm:pt>
    <dgm:pt modelId="{2EF57447-95C1-4274-90F1-422A838CF85C}" type="sibTrans" cxnId="{C1AE8A37-B543-44DB-8BDB-8B1BB5CBDEEA}">
      <dgm:prSet/>
      <dgm:spPr/>
      <dgm:t>
        <a:bodyPr/>
        <a:lstStyle/>
        <a:p>
          <a:endParaRPr lang="en-US"/>
        </a:p>
      </dgm:t>
    </dgm:pt>
    <dgm:pt modelId="{B83193E5-565D-45CD-8E63-7AE961281AC4}" type="pres">
      <dgm:prSet presAssocID="{8743F4F1-2119-4E9D-8D2B-EEEBF8E05F98}" presName="Name0" presStyleCnt="0">
        <dgm:presLayoutVars>
          <dgm:chMax val="7"/>
          <dgm:chPref val="7"/>
          <dgm:dir/>
          <dgm:animOne val="branch"/>
          <dgm:animLvl val="lvl"/>
        </dgm:presLayoutVars>
      </dgm:prSet>
      <dgm:spPr/>
      <dgm:t>
        <a:bodyPr/>
        <a:lstStyle/>
        <a:p>
          <a:endParaRPr lang="en-US"/>
        </a:p>
      </dgm:t>
    </dgm:pt>
    <dgm:pt modelId="{7DED9E38-D4C6-458A-919B-9D7DFF1F3789}" type="pres">
      <dgm:prSet presAssocID="{E79FB7F1-C8AA-44B7-A9D1-B9F059712421}" presName="composite" presStyleCnt="0"/>
      <dgm:spPr/>
    </dgm:pt>
    <dgm:pt modelId="{1A6D7970-D0D7-4DE7-88DA-448471F62420}" type="pres">
      <dgm:prSet presAssocID="{E79FB7F1-C8AA-44B7-A9D1-B9F059712421}" presName="BackAccent" presStyleLbl="bgShp" presStyleIdx="0" presStyleCnt="4"/>
      <dgm:spPr/>
    </dgm:pt>
    <dgm:pt modelId="{E6C30926-08DD-4CB4-8166-C1EE1A8E97F7}" type="pres">
      <dgm:prSet presAssocID="{E79FB7F1-C8AA-44B7-A9D1-B9F059712421}" presName="Accent" presStyleLbl="alignNode1" presStyleIdx="0" presStyleCnt="4"/>
      <dgm:spPr/>
    </dgm:pt>
    <dgm:pt modelId="{CC0ED4A2-1F4A-49B4-9581-BF998757DFEE}" type="pres">
      <dgm:prSet presAssocID="{E79FB7F1-C8AA-44B7-A9D1-B9F059712421}" presName="Child" presStyleLbl="revTx" presStyleIdx="0" presStyleCnt="8">
        <dgm:presLayoutVars>
          <dgm:chMax val="0"/>
          <dgm:chPref val="0"/>
          <dgm:bulletEnabled val="1"/>
        </dgm:presLayoutVars>
      </dgm:prSet>
      <dgm:spPr/>
      <dgm:t>
        <a:bodyPr/>
        <a:lstStyle/>
        <a:p>
          <a:endParaRPr lang="en-US"/>
        </a:p>
      </dgm:t>
    </dgm:pt>
    <dgm:pt modelId="{043B0A80-95ED-4066-9CC4-F1E95F52BC32}" type="pres">
      <dgm:prSet presAssocID="{E79FB7F1-C8AA-44B7-A9D1-B9F059712421}" presName="Parent" presStyleLbl="revTx" presStyleIdx="1" presStyleCnt="8">
        <dgm:presLayoutVars>
          <dgm:chMax val="1"/>
          <dgm:chPref val="1"/>
          <dgm:bulletEnabled val="1"/>
        </dgm:presLayoutVars>
      </dgm:prSet>
      <dgm:spPr/>
      <dgm:t>
        <a:bodyPr/>
        <a:lstStyle/>
        <a:p>
          <a:endParaRPr lang="en-US"/>
        </a:p>
      </dgm:t>
    </dgm:pt>
    <dgm:pt modelId="{EDAC2CBD-26E3-4855-BC8F-D55A99E41147}" type="pres">
      <dgm:prSet presAssocID="{A0401AF4-F870-457D-8277-E951A360EA07}" presName="sibTrans" presStyleCnt="0"/>
      <dgm:spPr/>
    </dgm:pt>
    <dgm:pt modelId="{6DD84B6A-3905-4F86-BA11-E9CC02DB1349}" type="pres">
      <dgm:prSet presAssocID="{79A3EB8E-E4DB-4549-A1C6-EC92AFF1DF9F}" presName="composite" presStyleCnt="0"/>
      <dgm:spPr/>
    </dgm:pt>
    <dgm:pt modelId="{5A39895F-3414-4770-9255-4628D11486EC}" type="pres">
      <dgm:prSet presAssocID="{79A3EB8E-E4DB-4549-A1C6-EC92AFF1DF9F}" presName="BackAccent" presStyleLbl="bgShp" presStyleIdx="1" presStyleCnt="4"/>
      <dgm:spPr/>
    </dgm:pt>
    <dgm:pt modelId="{8CC85414-58E7-4709-8CE2-90F3C383D63B}" type="pres">
      <dgm:prSet presAssocID="{79A3EB8E-E4DB-4549-A1C6-EC92AFF1DF9F}" presName="Accent" presStyleLbl="alignNode1" presStyleIdx="1" presStyleCnt="4"/>
      <dgm:spPr/>
    </dgm:pt>
    <dgm:pt modelId="{10B5C02C-F70C-454B-99E0-54A6F6C7C5B7}" type="pres">
      <dgm:prSet presAssocID="{79A3EB8E-E4DB-4549-A1C6-EC92AFF1DF9F}" presName="Child" presStyleLbl="revTx" presStyleIdx="2" presStyleCnt="8">
        <dgm:presLayoutVars>
          <dgm:chMax val="0"/>
          <dgm:chPref val="0"/>
          <dgm:bulletEnabled val="1"/>
        </dgm:presLayoutVars>
      </dgm:prSet>
      <dgm:spPr/>
      <dgm:t>
        <a:bodyPr/>
        <a:lstStyle/>
        <a:p>
          <a:endParaRPr lang="en-US"/>
        </a:p>
      </dgm:t>
    </dgm:pt>
    <dgm:pt modelId="{2FEAA585-C3D0-4299-95B5-6180AD65BE65}" type="pres">
      <dgm:prSet presAssocID="{79A3EB8E-E4DB-4549-A1C6-EC92AFF1DF9F}" presName="Parent" presStyleLbl="revTx" presStyleIdx="3" presStyleCnt="8">
        <dgm:presLayoutVars>
          <dgm:chMax val="1"/>
          <dgm:chPref val="1"/>
          <dgm:bulletEnabled val="1"/>
        </dgm:presLayoutVars>
      </dgm:prSet>
      <dgm:spPr/>
      <dgm:t>
        <a:bodyPr/>
        <a:lstStyle/>
        <a:p>
          <a:endParaRPr lang="en-US"/>
        </a:p>
      </dgm:t>
    </dgm:pt>
    <dgm:pt modelId="{26F59E04-BA1F-4E91-A493-17E5856099BF}" type="pres">
      <dgm:prSet presAssocID="{9003B785-62BA-4DFF-BF5E-C5B2C6740554}" presName="sibTrans" presStyleCnt="0"/>
      <dgm:spPr/>
    </dgm:pt>
    <dgm:pt modelId="{354DBCBE-6B87-4A3B-B0DA-97A317CE4544}" type="pres">
      <dgm:prSet presAssocID="{C6D3EF51-C88C-4B63-8A79-0629A8A0782F}" presName="composite" presStyleCnt="0"/>
      <dgm:spPr/>
    </dgm:pt>
    <dgm:pt modelId="{D9A4034B-A714-4CCA-AFB1-97F5D1A4D57A}" type="pres">
      <dgm:prSet presAssocID="{C6D3EF51-C88C-4B63-8A79-0629A8A0782F}" presName="BackAccent" presStyleLbl="bgShp" presStyleIdx="2" presStyleCnt="4"/>
      <dgm:spPr/>
    </dgm:pt>
    <dgm:pt modelId="{75984313-DFA9-4568-BC30-41F4F4B95670}" type="pres">
      <dgm:prSet presAssocID="{C6D3EF51-C88C-4B63-8A79-0629A8A0782F}" presName="Accent" presStyleLbl="alignNode1" presStyleIdx="2" presStyleCnt="4"/>
      <dgm:spPr/>
    </dgm:pt>
    <dgm:pt modelId="{A9EF3961-56BD-4CF6-A405-F79A296D13B6}" type="pres">
      <dgm:prSet presAssocID="{C6D3EF51-C88C-4B63-8A79-0629A8A0782F}" presName="Child" presStyleLbl="revTx" presStyleIdx="4" presStyleCnt="8">
        <dgm:presLayoutVars>
          <dgm:chMax val="0"/>
          <dgm:chPref val="0"/>
          <dgm:bulletEnabled val="1"/>
        </dgm:presLayoutVars>
      </dgm:prSet>
      <dgm:spPr/>
      <dgm:t>
        <a:bodyPr/>
        <a:lstStyle/>
        <a:p>
          <a:endParaRPr lang="en-US"/>
        </a:p>
      </dgm:t>
    </dgm:pt>
    <dgm:pt modelId="{4A1B8A77-4F9A-4AAF-88C4-472F2DF960BC}" type="pres">
      <dgm:prSet presAssocID="{C6D3EF51-C88C-4B63-8A79-0629A8A0782F}" presName="Parent" presStyleLbl="revTx" presStyleIdx="5" presStyleCnt="8">
        <dgm:presLayoutVars>
          <dgm:chMax val="1"/>
          <dgm:chPref val="1"/>
          <dgm:bulletEnabled val="1"/>
        </dgm:presLayoutVars>
      </dgm:prSet>
      <dgm:spPr/>
      <dgm:t>
        <a:bodyPr/>
        <a:lstStyle/>
        <a:p>
          <a:endParaRPr lang="en-US"/>
        </a:p>
      </dgm:t>
    </dgm:pt>
    <dgm:pt modelId="{5A0B9935-E35D-4BAD-9A5A-5946B20AB152}" type="pres">
      <dgm:prSet presAssocID="{B28A30CB-FC9A-4C3A-8239-7C2B594EE050}" presName="sibTrans" presStyleCnt="0"/>
      <dgm:spPr/>
    </dgm:pt>
    <dgm:pt modelId="{FA470DE7-EA0C-4C80-8D40-1A5909C371C9}" type="pres">
      <dgm:prSet presAssocID="{C70AFE56-18DB-4BF9-B1CE-641CD96BD4F5}" presName="composite" presStyleCnt="0"/>
      <dgm:spPr/>
    </dgm:pt>
    <dgm:pt modelId="{A0E3A916-D17C-478B-9CE0-F210A8305B82}" type="pres">
      <dgm:prSet presAssocID="{C70AFE56-18DB-4BF9-B1CE-641CD96BD4F5}" presName="BackAccent" presStyleLbl="bgShp" presStyleIdx="3" presStyleCnt="4"/>
      <dgm:spPr/>
    </dgm:pt>
    <dgm:pt modelId="{C83F7242-C48C-404F-92AE-680566B1A15A}" type="pres">
      <dgm:prSet presAssocID="{C70AFE56-18DB-4BF9-B1CE-641CD96BD4F5}" presName="Accent" presStyleLbl="alignNode1" presStyleIdx="3" presStyleCnt="4"/>
      <dgm:spPr/>
    </dgm:pt>
    <dgm:pt modelId="{66ADDF12-0999-4193-84CD-651C5AF5E27C}" type="pres">
      <dgm:prSet presAssocID="{C70AFE56-18DB-4BF9-B1CE-641CD96BD4F5}" presName="Child" presStyleLbl="revTx" presStyleIdx="6" presStyleCnt="8">
        <dgm:presLayoutVars>
          <dgm:chMax val="0"/>
          <dgm:chPref val="0"/>
          <dgm:bulletEnabled val="1"/>
        </dgm:presLayoutVars>
      </dgm:prSet>
      <dgm:spPr/>
      <dgm:t>
        <a:bodyPr/>
        <a:lstStyle/>
        <a:p>
          <a:endParaRPr lang="en-US"/>
        </a:p>
      </dgm:t>
    </dgm:pt>
    <dgm:pt modelId="{16E2B699-4E03-4082-AC37-78B3ECD18DDB}" type="pres">
      <dgm:prSet presAssocID="{C70AFE56-18DB-4BF9-B1CE-641CD96BD4F5}" presName="Parent" presStyleLbl="revTx" presStyleIdx="7" presStyleCnt="8">
        <dgm:presLayoutVars>
          <dgm:chMax val="1"/>
          <dgm:chPref val="1"/>
          <dgm:bulletEnabled val="1"/>
        </dgm:presLayoutVars>
      </dgm:prSet>
      <dgm:spPr/>
      <dgm:t>
        <a:bodyPr/>
        <a:lstStyle/>
        <a:p>
          <a:endParaRPr lang="en-US"/>
        </a:p>
      </dgm:t>
    </dgm:pt>
  </dgm:ptLst>
  <dgm:cxnLst>
    <dgm:cxn modelId="{40CFFC01-941D-4163-A668-BAECCFA1ADA7}" type="presOf" srcId="{D2687E2D-0996-47B1-A7C3-141463F07FC4}" destId="{CC0ED4A2-1F4A-49B4-9581-BF998757DFEE}" srcOrd="0" destOrd="0" presId="urn:microsoft.com/office/officeart/2008/layout/IncreasingCircleProcess"/>
    <dgm:cxn modelId="{A5A2A087-7E07-4AA3-9C79-D751DEDDB38C}" type="presOf" srcId="{C70AFE56-18DB-4BF9-B1CE-641CD96BD4F5}" destId="{16E2B699-4E03-4082-AC37-78B3ECD18DDB}" srcOrd="0" destOrd="0" presId="urn:microsoft.com/office/officeart/2008/layout/IncreasingCircleProcess"/>
    <dgm:cxn modelId="{896694E2-0CE0-4E87-B3A9-F5927898C06F}" srcId="{8743F4F1-2119-4E9D-8D2B-EEEBF8E05F98}" destId="{C6D3EF51-C88C-4B63-8A79-0629A8A0782F}" srcOrd="2" destOrd="0" parTransId="{6BCB7AB0-769C-4ABB-87F1-89692CF3C1D3}" sibTransId="{B28A30CB-FC9A-4C3A-8239-7C2B594EE050}"/>
    <dgm:cxn modelId="{DBF96E41-009A-481D-B290-B3E6FF86EE24}" srcId="{79A3EB8E-E4DB-4549-A1C6-EC92AFF1DF9F}" destId="{72ED013A-1A45-4459-8505-0DF2A97F8A27}" srcOrd="0" destOrd="0" parTransId="{A0A39925-36B1-42C4-B1F5-4545A26D1426}" sibTransId="{B09F232E-E716-4190-8FC5-BAA305FADF4D}"/>
    <dgm:cxn modelId="{F26563E6-82C7-4CBD-92F1-C15F72FC5AB4}" type="presOf" srcId="{E79FB7F1-C8AA-44B7-A9D1-B9F059712421}" destId="{043B0A80-95ED-4066-9CC4-F1E95F52BC32}" srcOrd="0" destOrd="0" presId="urn:microsoft.com/office/officeart/2008/layout/IncreasingCircleProcess"/>
    <dgm:cxn modelId="{4CD133CF-D346-4773-AC33-7A6EB78DE001}" srcId="{C70AFE56-18DB-4BF9-B1CE-641CD96BD4F5}" destId="{DB9352E2-41C0-45A3-92B7-57095355A229}" srcOrd="0" destOrd="0" parTransId="{AFB459DF-41E6-4CA3-9A3F-8D6F67FDF500}" sibTransId="{36269590-B49D-40EA-ADFC-562026AF2314}"/>
    <dgm:cxn modelId="{28A597BA-91B4-4BF0-84BE-B8EBE57D0A2C}" type="presOf" srcId="{DB9352E2-41C0-45A3-92B7-57095355A229}" destId="{66ADDF12-0999-4193-84CD-651C5AF5E27C}" srcOrd="0" destOrd="0" presId="urn:microsoft.com/office/officeart/2008/layout/IncreasingCircleProcess"/>
    <dgm:cxn modelId="{BF895C68-000A-4618-9731-35E9526358DE}" type="presOf" srcId="{8743F4F1-2119-4E9D-8D2B-EEEBF8E05F98}" destId="{B83193E5-565D-45CD-8E63-7AE961281AC4}" srcOrd="0" destOrd="0" presId="urn:microsoft.com/office/officeart/2008/layout/IncreasingCircleProcess"/>
    <dgm:cxn modelId="{28D5D785-2D5F-4208-96C9-55C636C4C6EB}" type="presOf" srcId="{79A3EB8E-E4DB-4549-A1C6-EC92AFF1DF9F}" destId="{2FEAA585-C3D0-4299-95B5-6180AD65BE65}" srcOrd="0" destOrd="0" presId="urn:microsoft.com/office/officeart/2008/layout/IncreasingCircleProcess"/>
    <dgm:cxn modelId="{867DD7C4-C35D-4D0F-931A-67B65F8E847E}" type="presOf" srcId="{C6D3EF51-C88C-4B63-8A79-0629A8A0782F}" destId="{4A1B8A77-4F9A-4AAF-88C4-472F2DF960BC}" srcOrd="0" destOrd="0" presId="urn:microsoft.com/office/officeart/2008/layout/IncreasingCircleProcess"/>
    <dgm:cxn modelId="{1368BF9B-24ED-493E-921C-59917A8088B7}" srcId="{8743F4F1-2119-4E9D-8D2B-EEEBF8E05F98}" destId="{C70AFE56-18DB-4BF9-B1CE-641CD96BD4F5}" srcOrd="3" destOrd="0" parTransId="{E46CD45F-220F-4E29-91F4-2DDAA600FC6A}" sibTransId="{10A0FCCE-6191-4BD2-AAF4-3E47BD0321EB}"/>
    <dgm:cxn modelId="{57FDCCA1-CF6B-4853-9DC5-2F9A6F080067}" srcId="{8743F4F1-2119-4E9D-8D2B-EEEBF8E05F98}" destId="{E79FB7F1-C8AA-44B7-A9D1-B9F059712421}" srcOrd="0" destOrd="0" parTransId="{C0EAEDAD-1AAB-45C6-821F-F66E6A387936}" sibTransId="{A0401AF4-F870-457D-8277-E951A360EA07}"/>
    <dgm:cxn modelId="{C1AE8A37-B543-44DB-8BDB-8B1BB5CBDEEA}" srcId="{E79FB7F1-C8AA-44B7-A9D1-B9F059712421}" destId="{D2687E2D-0996-47B1-A7C3-141463F07FC4}" srcOrd="0" destOrd="0" parTransId="{5024D412-3E09-4962-816E-6D3F6C569BA9}" sibTransId="{2EF57447-95C1-4274-90F1-422A838CF85C}"/>
    <dgm:cxn modelId="{C6A4756C-EDFF-42E5-8A8C-2794F0D4E898}" type="presOf" srcId="{72ED013A-1A45-4459-8505-0DF2A97F8A27}" destId="{10B5C02C-F70C-454B-99E0-54A6F6C7C5B7}" srcOrd="0" destOrd="0" presId="urn:microsoft.com/office/officeart/2008/layout/IncreasingCircleProcess"/>
    <dgm:cxn modelId="{27F045C9-73EE-4FAE-BE4F-7E49DAA4FC81}" srcId="{C6D3EF51-C88C-4B63-8A79-0629A8A0782F}" destId="{D54E687B-89C3-40E2-A13B-10E28A313A79}" srcOrd="0" destOrd="0" parTransId="{036CCCB9-428F-44E1-BA7E-B5B0B89012E8}" sibTransId="{2D6EE2BE-456E-49FA-B5CD-DFAC9A9B653C}"/>
    <dgm:cxn modelId="{436FEA6A-2D09-4EB6-AAB0-5564782B9FD8}" srcId="{8743F4F1-2119-4E9D-8D2B-EEEBF8E05F98}" destId="{79A3EB8E-E4DB-4549-A1C6-EC92AFF1DF9F}" srcOrd="1" destOrd="0" parTransId="{61CB8A74-A91C-4835-938A-9D9A8CA3EBEA}" sibTransId="{9003B785-62BA-4DFF-BF5E-C5B2C6740554}"/>
    <dgm:cxn modelId="{76F2C84B-429C-4F9A-8FE7-A24E58786E7F}" type="presOf" srcId="{D54E687B-89C3-40E2-A13B-10E28A313A79}" destId="{A9EF3961-56BD-4CF6-A405-F79A296D13B6}" srcOrd="0" destOrd="0" presId="urn:microsoft.com/office/officeart/2008/layout/IncreasingCircleProcess"/>
    <dgm:cxn modelId="{0CD501D2-7C1B-416C-A9BE-E2A9D846ED02}" type="presParOf" srcId="{B83193E5-565D-45CD-8E63-7AE961281AC4}" destId="{7DED9E38-D4C6-458A-919B-9D7DFF1F3789}" srcOrd="0" destOrd="0" presId="urn:microsoft.com/office/officeart/2008/layout/IncreasingCircleProcess"/>
    <dgm:cxn modelId="{B58F43A4-16AC-4F13-85F2-1E79B1A7B978}" type="presParOf" srcId="{7DED9E38-D4C6-458A-919B-9D7DFF1F3789}" destId="{1A6D7970-D0D7-4DE7-88DA-448471F62420}" srcOrd="0" destOrd="0" presId="urn:microsoft.com/office/officeart/2008/layout/IncreasingCircleProcess"/>
    <dgm:cxn modelId="{B4ED5B00-4552-4587-B816-EFE0E206E4A2}" type="presParOf" srcId="{7DED9E38-D4C6-458A-919B-9D7DFF1F3789}" destId="{E6C30926-08DD-4CB4-8166-C1EE1A8E97F7}" srcOrd="1" destOrd="0" presId="urn:microsoft.com/office/officeart/2008/layout/IncreasingCircleProcess"/>
    <dgm:cxn modelId="{29B86076-8EAE-48B9-9A6A-175F0BFABFF8}" type="presParOf" srcId="{7DED9E38-D4C6-458A-919B-9D7DFF1F3789}" destId="{CC0ED4A2-1F4A-49B4-9581-BF998757DFEE}" srcOrd="2" destOrd="0" presId="urn:microsoft.com/office/officeart/2008/layout/IncreasingCircleProcess"/>
    <dgm:cxn modelId="{D0E4A75F-9DF3-4FBE-BC0D-023CEC845A15}" type="presParOf" srcId="{7DED9E38-D4C6-458A-919B-9D7DFF1F3789}" destId="{043B0A80-95ED-4066-9CC4-F1E95F52BC32}" srcOrd="3" destOrd="0" presId="urn:microsoft.com/office/officeart/2008/layout/IncreasingCircleProcess"/>
    <dgm:cxn modelId="{56E12FE2-01EF-4FD5-9025-AC652298BA39}" type="presParOf" srcId="{B83193E5-565D-45CD-8E63-7AE961281AC4}" destId="{EDAC2CBD-26E3-4855-BC8F-D55A99E41147}" srcOrd="1" destOrd="0" presId="urn:microsoft.com/office/officeart/2008/layout/IncreasingCircleProcess"/>
    <dgm:cxn modelId="{1AA98ADC-1F12-4085-9300-5BD2AFE7C0FF}" type="presParOf" srcId="{B83193E5-565D-45CD-8E63-7AE961281AC4}" destId="{6DD84B6A-3905-4F86-BA11-E9CC02DB1349}" srcOrd="2" destOrd="0" presId="urn:microsoft.com/office/officeart/2008/layout/IncreasingCircleProcess"/>
    <dgm:cxn modelId="{56B1C35E-459A-45C1-AAEA-80186EE483E6}" type="presParOf" srcId="{6DD84B6A-3905-4F86-BA11-E9CC02DB1349}" destId="{5A39895F-3414-4770-9255-4628D11486EC}" srcOrd="0" destOrd="0" presId="urn:microsoft.com/office/officeart/2008/layout/IncreasingCircleProcess"/>
    <dgm:cxn modelId="{E69775D9-E10E-447E-9A56-FAF606A1A0B5}" type="presParOf" srcId="{6DD84B6A-3905-4F86-BA11-E9CC02DB1349}" destId="{8CC85414-58E7-4709-8CE2-90F3C383D63B}" srcOrd="1" destOrd="0" presId="urn:microsoft.com/office/officeart/2008/layout/IncreasingCircleProcess"/>
    <dgm:cxn modelId="{4B867C00-886C-4C0F-A8E1-020F78A4080E}" type="presParOf" srcId="{6DD84B6A-3905-4F86-BA11-E9CC02DB1349}" destId="{10B5C02C-F70C-454B-99E0-54A6F6C7C5B7}" srcOrd="2" destOrd="0" presId="urn:microsoft.com/office/officeart/2008/layout/IncreasingCircleProcess"/>
    <dgm:cxn modelId="{66910CDF-16CF-4C76-904D-38661B2E32E8}" type="presParOf" srcId="{6DD84B6A-3905-4F86-BA11-E9CC02DB1349}" destId="{2FEAA585-C3D0-4299-95B5-6180AD65BE65}" srcOrd="3" destOrd="0" presId="urn:microsoft.com/office/officeart/2008/layout/IncreasingCircleProcess"/>
    <dgm:cxn modelId="{BFE71D56-3B1D-4017-B805-D20810D18F5F}" type="presParOf" srcId="{B83193E5-565D-45CD-8E63-7AE961281AC4}" destId="{26F59E04-BA1F-4E91-A493-17E5856099BF}" srcOrd="3" destOrd="0" presId="urn:microsoft.com/office/officeart/2008/layout/IncreasingCircleProcess"/>
    <dgm:cxn modelId="{2966B500-6E33-49D7-8AE9-CFF449E0BDD2}" type="presParOf" srcId="{B83193E5-565D-45CD-8E63-7AE961281AC4}" destId="{354DBCBE-6B87-4A3B-B0DA-97A317CE4544}" srcOrd="4" destOrd="0" presId="urn:microsoft.com/office/officeart/2008/layout/IncreasingCircleProcess"/>
    <dgm:cxn modelId="{B2D7B1F7-293A-4EEA-8AD4-B4C05580CAAC}" type="presParOf" srcId="{354DBCBE-6B87-4A3B-B0DA-97A317CE4544}" destId="{D9A4034B-A714-4CCA-AFB1-97F5D1A4D57A}" srcOrd="0" destOrd="0" presId="urn:microsoft.com/office/officeart/2008/layout/IncreasingCircleProcess"/>
    <dgm:cxn modelId="{F80F66FC-0E92-4D67-8D57-468A9306FF57}" type="presParOf" srcId="{354DBCBE-6B87-4A3B-B0DA-97A317CE4544}" destId="{75984313-DFA9-4568-BC30-41F4F4B95670}" srcOrd="1" destOrd="0" presId="urn:microsoft.com/office/officeart/2008/layout/IncreasingCircleProcess"/>
    <dgm:cxn modelId="{5E5D20D9-11EB-4C28-89CB-AB1D9D6AD8DF}" type="presParOf" srcId="{354DBCBE-6B87-4A3B-B0DA-97A317CE4544}" destId="{A9EF3961-56BD-4CF6-A405-F79A296D13B6}" srcOrd="2" destOrd="0" presId="urn:microsoft.com/office/officeart/2008/layout/IncreasingCircleProcess"/>
    <dgm:cxn modelId="{A14C4694-CFC6-46E2-B6B6-0B9416833887}" type="presParOf" srcId="{354DBCBE-6B87-4A3B-B0DA-97A317CE4544}" destId="{4A1B8A77-4F9A-4AAF-88C4-472F2DF960BC}" srcOrd="3" destOrd="0" presId="urn:microsoft.com/office/officeart/2008/layout/IncreasingCircleProcess"/>
    <dgm:cxn modelId="{E4E3541E-13DB-4809-8161-3D18FA0ABDF6}" type="presParOf" srcId="{B83193E5-565D-45CD-8E63-7AE961281AC4}" destId="{5A0B9935-E35D-4BAD-9A5A-5946B20AB152}" srcOrd="5" destOrd="0" presId="urn:microsoft.com/office/officeart/2008/layout/IncreasingCircleProcess"/>
    <dgm:cxn modelId="{D7FB32CE-9B3B-4476-B3E4-880D75EEA0B9}" type="presParOf" srcId="{B83193E5-565D-45CD-8E63-7AE961281AC4}" destId="{FA470DE7-EA0C-4C80-8D40-1A5909C371C9}" srcOrd="6" destOrd="0" presId="urn:microsoft.com/office/officeart/2008/layout/IncreasingCircleProcess"/>
    <dgm:cxn modelId="{CE46AE70-34CB-4FDD-A130-C01859477A6F}" type="presParOf" srcId="{FA470DE7-EA0C-4C80-8D40-1A5909C371C9}" destId="{A0E3A916-D17C-478B-9CE0-F210A8305B82}" srcOrd="0" destOrd="0" presId="urn:microsoft.com/office/officeart/2008/layout/IncreasingCircleProcess"/>
    <dgm:cxn modelId="{17E10FE7-3C51-4361-A8F9-4EAF949C02C8}" type="presParOf" srcId="{FA470DE7-EA0C-4C80-8D40-1A5909C371C9}" destId="{C83F7242-C48C-404F-92AE-680566B1A15A}" srcOrd="1" destOrd="0" presId="urn:microsoft.com/office/officeart/2008/layout/IncreasingCircleProcess"/>
    <dgm:cxn modelId="{51DC8EED-B90F-4563-BCD2-1EC925F84332}" type="presParOf" srcId="{FA470DE7-EA0C-4C80-8D40-1A5909C371C9}" destId="{66ADDF12-0999-4193-84CD-651C5AF5E27C}" srcOrd="2" destOrd="0" presId="urn:microsoft.com/office/officeart/2008/layout/IncreasingCircleProcess"/>
    <dgm:cxn modelId="{62494B90-91AE-429F-AAAD-7C091958206F}" type="presParOf" srcId="{FA470DE7-EA0C-4C80-8D40-1A5909C371C9}" destId="{16E2B699-4E03-4082-AC37-78B3ECD18DDB}"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D7970-D0D7-4DE7-88DA-448471F62420}">
      <dsp:nvSpPr>
        <dsp:cNvPr id="0" name=""/>
        <dsp:cNvSpPr/>
      </dsp:nvSpPr>
      <dsp:spPr>
        <a:xfrm>
          <a:off x="972" y="0"/>
          <a:ext cx="584822" cy="5848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30926-08DD-4CB4-8166-C1EE1A8E97F7}">
      <dsp:nvSpPr>
        <dsp:cNvPr id="0" name=""/>
        <dsp:cNvSpPr/>
      </dsp:nvSpPr>
      <dsp:spPr>
        <a:xfrm>
          <a:off x="59454" y="58482"/>
          <a:ext cx="467858" cy="467858"/>
        </a:xfrm>
        <a:prstGeom prst="chord">
          <a:avLst>
            <a:gd name="adj1" fmla="val 1800000"/>
            <a:gd name="adj2" fmla="val 90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ED4A2-1F4A-49B4-9581-BF998757DFEE}">
      <dsp:nvSpPr>
        <dsp:cNvPr id="0" name=""/>
        <dsp:cNvSpPr/>
      </dsp:nvSpPr>
      <dsp:spPr>
        <a:xfrm>
          <a:off x="707633" y="584822"/>
          <a:ext cx="1730101" cy="246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333500">
            <a:lnSpc>
              <a:spcPct val="90000"/>
            </a:lnSpc>
            <a:spcBef>
              <a:spcPct val="0"/>
            </a:spcBef>
            <a:spcAft>
              <a:spcPct val="35000"/>
            </a:spcAft>
          </a:pPr>
          <a:r>
            <a:rPr lang="en-US" sz="3000" kern="1200"/>
            <a:t>Tổng quan</a:t>
          </a:r>
        </a:p>
      </dsp:txBody>
      <dsp:txXfrm>
        <a:off x="707633" y="584822"/>
        <a:ext cx="1730101" cy="2461129"/>
      </dsp:txXfrm>
    </dsp:sp>
    <dsp:sp modelId="{043B0A80-95ED-4066-9CC4-F1E95F52BC32}">
      <dsp:nvSpPr>
        <dsp:cNvPr id="0" name=""/>
        <dsp:cNvSpPr/>
      </dsp:nvSpPr>
      <dsp:spPr>
        <a:xfrm>
          <a:off x="707633" y="0"/>
          <a:ext cx="1730101" cy="58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en-US" sz="3000" kern="1200"/>
            <a:t>Chương 1</a:t>
          </a:r>
        </a:p>
      </dsp:txBody>
      <dsp:txXfrm>
        <a:off x="707633" y="0"/>
        <a:ext cx="1730101" cy="584822"/>
      </dsp:txXfrm>
    </dsp:sp>
    <dsp:sp modelId="{5A39895F-3414-4770-9255-4628D11486EC}">
      <dsp:nvSpPr>
        <dsp:cNvPr id="0" name=""/>
        <dsp:cNvSpPr/>
      </dsp:nvSpPr>
      <dsp:spPr>
        <a:xfrm>
          <a:off x="2559572" y="0"/>
          <a:ext cx="584822" cy="5848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85414-58E7-4709-8CE2-90F3C383D63B}">
      <dsp:nvSpPr>
        <dsp:cNvPr id="0" name=""/>
        <dsp:cNvSpPr/>
      </dsp:nvSpPr>
      <dsp:spPr>
        <a:xfrm>
          <a:off x="2618054" y="58482"/>
          <a:ext cx="467858" cy="467858"/>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5C02C-F70C-454B-99E0-54A6F6C7C5B7}">
      <dsp:nvSpPr>
        <dsp:cNvPr id="0" name=""/>
        <dsp:cNvSpPr/>
      </dsp:nvSpPr>
      <dsp:spPr>
        <a:xfrm>
          <a:off x="3266233" y="584822"/>
          <a:ext cx="1730101" cy="246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333500">
            <a:lnSpc>
              <a:spcPct val="90000"/>
            </a:lnSpc>
            <a:spcBef>
              <a:spcPct val="0"/>
            </a:spcBef>
            <a:spcAft>
              <a:spcPct val="35000"/>
            </a:spcAft>
          </a:pPr>
          <a:r>
            <a:rPr lang="en-US" sz="3000" kern="1200"/>
            <a:t>Cơ sở lý thuyết</a:t>
          </a:r>
        </a:p>
      </dsp:txBody>
      <dsp:txXfrm>
        <a:off x="3266233" y="584822"/>
        <a:ext cx="1730101" cy="2461129"/>
      </dsp:txXfrm>
    </dsp:sp>
    <dsp:sp modelId="{2FEAA585-C3D0-4299-95B5-6180AD65BE65}">
      <dsp:nvSpPr>
        <dsp:cNvPr id="0" name=""/>
        <dsp:cNvSpPr/>
      </dsp:nvSpPr>
      <dsp:spPr>
        <a:xfrm>
          <a:off x="3266233" y="0"/>
          <a:ext cx="1730101" cy="58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en-US" sz="3000" kern="1200"/>
            <a:t>Chương 2</a:t>
          </a:r>
        </a:p>
      </dsp:txBody>
      <dsp:txXfrm>
        <a:off x="3266233" y="0"/>
        <a:ext cx="1730101" cy="584822"/>
      </dsp:txXfrm>
    </dsp:sp>
    <dsp:sp modelId="{D9A4034B-A714-4CCA-AFB1-97F5D1A4D57A}">
      <dsp:nvSpPr>
        <dsp:cNvPr id="0" name=""/>
        <dsp:cNvSpPr/>
      </dsp:nvSpPr>
      <dsp:spPr>
        <a:xfrm>
          <a:off x="5118173" y="0"/>
          <a:ext cx="584822" cy="5848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984313-DFA9-4568-BC30-41F4F4B95670}">
      <dsp:nvSpPr>
        <dsp:cNvPr id="0" name=""/>
        <dsp:cNvSpPr/>
      </dsp:nvSpPr>
      <dsp:spPr>
        <a:xfrm>
          <a:off x="5176655" y="58482"/>
          <a:ext cx="467858" cy="467858"/>
        </a:xfrm>
        <a:prstGeom prst="chord">
          <a:avLst>
            <a:gd name="adj1" fmla="val 19800000"/>
            <a:gd name="adj2" fmla="val 126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EF3961-56BD-4CF6-A405-F79A296D13B6}">
      <dsp:nvSpPr>
        <dsp:cNvPr id="0" name=""/>
        <dsp:cNvSpPr/>
      </dsp:nvSpPr>
      <dsp:spPr>
        <a:xfrm>
          <a:off x="5824834" y="584822"/>
          <a:ext cx="1730101" cy="246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333500">
            <a:lnSpc>
              <a:spcPct val="90000"/>
            </a:lnSpc>
            <a:spcBef>
              <a:spcPct val="0"/>
            </a:spcBef>
            <a:spcAft>
              <a:spcPct val="35000"/>
            </a:spcAft>
          </a:pPr>
          <a:r>
            <a:rPr lang="en-US" sz="3000" kern="1200"/>
            <a:t>Mô tả ứng dụng</a:t>
          </a:r>
        </a:p>
      </dsp:txBody>
      <dsp:txXfrm>
        <a:off x="5824834" y="584822"/>
        <a:ext cx="1730101" cy="2461129"/>
      </dsp:txXfrm>
    </dsp:sp>
    <dsp:sp modelId="{4A1B8A77-4F9A-4AAF-88C4-472F2DF960BC}">
      <dsp:nvSpPr>
        <dsp:cNvPr id="0" name=""/>
        <dsp:cNvSpPr/>
      </dsp:nvSpPr>
      <dsp:spPr>
        <a:xfrm>
          <a:off x="5824834" y="0"/>
          <a:ext cx="1730101" cy="58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en-US" sz="3000" kern="1200"/>
            <a:t>Chương 3</a:t>
          </a:r>
        </a:p>
      </dsp:txBody>
      <dsp:txXfrm>
        <a:off x="5824834" y="0"/>
        <a:ext cx="1730101" cy="584822"/>
      </dsp:txXfrm>
    </dsp:sp>
    <dsp:sp modelId="{A0E3A916-D17C-478B-9CE0-F210A8305B82}">
      <dsp:nvSpPr>
        <dsp:cNvPr id="0" name=""/>
        <dsp:cNvSpPr/>
      </dsp:nvSpPr>
      <dsp:spPr>
        <a:xfrm>
          <a:off x="7676773" y="0"/>
          <a:ext cx="584822" cy="5848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F7242-C48C-404F-92AE-680566B1A15A}">
      <dsp:nvSpPr>
        <dsp:cNvPr id="0" name=""/>
        <dsp:cNvSpPr/>
      </dsp:nvSpPr>
      <dsp:spPr>
        <a:xfrm>
          <a:off x="7735255" y="58482"/>
          <a:ext cx="467858" cy="467858"/>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DDF12-0999-4193-84CD-651C5AF5E27C}">
      <dsp:nvSpPr>
        <dsp:cNvPr id="0" name=""/>
        <dsp:cNvSpPr/>
      </dsp:nvSpPr>
      <dsp:spPr>
        <a:xfrm>
          <a:off x="8383434" y="584822"/>
          <a:ext cx="1730101" cy="246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333500">
            <a:lnSpc>
              <a:spcPct val="90000"/>
            </a:lnSpc>
            <a:spcBef>
              <a:spcPct val="0"/>
            </a:spcBef>
            <a:spcAft>
              <a:spcPct val="35000"/>
            </a:spcAft>
          </a:pPr>
          <a:r>
            <a:rPr lang="en-US" sz="3000" kern="1200"/>
            <a:t>Kết luận và hướng phát triển</a:t>
          </a:r>
        </a:p>
      </dsp:txBody>
      <dsp:txXfrm>
        <a:off x="8383434" y="584822"/>
        <a:ext cx="1730101" cy="2461129"/>
      </dsp:txXfrm>
    </dsp:sp>
    <dsp:sp modelId="{16E2B699-4E03-4082-AC37-78B3ECD18DDB}">
      <dsp:nvSpPr>
        <dsp:cNvPr id="0" name=""/>
        <dsp:cNvSpPr/>
      </dsp:nvSpPr>
      <dsp:spPr>
        <a:xfrm>
          <a:off x="8383434" y="0"/>
          <a:ext cx="1730101" cy="584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en-US" sz="3000" kern="1200"/>
            <a:t>Chương 4</a:t>
          </a:r>
        </a:p>
      </dsp:txBody>
      <dsp:txXfrm>
        <a:off x="8383434" y="0"/>
        <a:ext cx="1730101" cy="58482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8/11/2023</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8/11/2023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16</a:t>
            </a:fld>
            <a:endParaRPr lang="en-US"/>
          </a:p>
        </p:txBody>
      </p:sp>
    </p:spTree>
    <p:extLst>
      <p:ext uri="{BB962C8B-B14F-4D97-AF65-F5344CB8AC3E}">
        <p14:creationId xmlns:p14="http://schemas.microsoft.com/office/powerpoint/2010/main" val="397796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19</a:t>
            </a:fld>
            <a:endParaRPr lang="en-US"/>
          </a:p>
        </p:txBody>
      </p:sp>
    </p:spTree>
    <p:extLst>
      <p:ext uri="{BB962C8B-B14F-4D97-AF65-F5344CB8AC3E}">
        <p14:creationId xmlns:p14="http://schemas.microsoft.com/office/powerpoint/2010/main" val="141633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22</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23</a:t>
            </a:fld>
            <a:endParaRPr lang="en-US" noProof="0" dirty="0"/>
          </a:p>
        </p:txBody>
      </p:sp>
    </p:spTree>
    <p:extLst>
      <p:ext uri="{BB962C8B-B14F-4D97-AF65-F5344CB8AC3E}">
        <p14:creationId xmlns:p14="http://schemas.microsoft.com/office/powerpoint/2010/main" val="213507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24</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25</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26</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6</a:t>
            </a:fld>
            <a:endParaRPr lang="en-US"/>
          </a:p>
        </p:txBody>
      </p:sp>
    </p:spTree>
    <p:extLst>
      <p:ext uri="{BB962C8B-B14F-4D97-AF65-F5344CB8AC3E}">
        <p14:creationId xmlns:p14="http://schemas.microsoft.com/office/powerpoint/2010/main" val="151209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8</a:t>
            </a:fld>
            <a:endParaRPr lang="en-US"/>
          </a:p>
        </p:txBody>
      </p:sp>
    </p:spTree>
    <p:extLst>
      <p:ext uri="{BB962C8B-B14F-4D97-AF65-F5344CB8AC3E}">
        <p14:creationId xmlns:p14="http://schemas.microsoft.com/office/powerpoint/2010/main" val="216422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10</a:t>
            </a:fld>
            <a:endParaRPr lang="en-US"/>
          </a:p>
        </p:txBody>
      </p:sp>
    </p:spTree>
    <p:extLst>
      <p:ext uri="{BB962C8B-B14F-4D97-AF65-F5344CB8AC3E}">
        <p14:creationId xmlns:p14="http://schemas.microsoft.com/office/powerpoint/2010/main" val="122444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12</a:t>
            </a:fld>
            <a:endParaRPr lang="en-US"/>
          </a:p>
        </p:txBody>
      </p:sp>
    </p:spTree>
    <p:extLst>
      <p:ext uri="{BB962C8B-B14F-4D97-AF65-F5344CB8AC3E}">
        <p14:creationId xmlns:p14="http://schemas.microsoft.com/office/powerpoint/2010/main" val="23964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14</a:t>
            </a:fld>
            <a:endParaRPr lang="en-US"/>
          </a:p>
        </p:txBody>
      </p:sp>
    </p:spTree>
    <p:extLst>
      <p:ext uri="{BB962C8B-B14F-4D97-AF65-F5344CB8AC3E}">
        <p14:creationId xmlns:p14="http://schemas.microsoft.com/office/powerpoint/2010/main" val="11138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8/11/2023</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8/11/2023</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8/11/2023</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889278" y="2606722"/>
            <a:ext cx="6916035" cy="1486475"/>
          </a:xfrm>
        </p:spPr>
        <p:txBody>
          <a:bodyPr>
            <a:normAutofit fontScale="90000"/>
          </a:bodyPr>
          <a:lstStyle/>
          <a:p>
            <a:r>
              <a:rPr lang="en-US" sz="3800">
                <a:latin typeface="Times New Roman" panose="02020603050405020304" pitchFamily="18" charset="0"/>
                <a:cs typeface="Times New Roman" panose="02020603050405020304" pitchFamily="18" charset="0"/>
              </a:rPr>
              <a:t>Lập trình ứng dụng </a:t>
            </a:r>
            <a:br>
              <a:rPr lang="en-US" sz="3800">
                <a:latin typeface="Times New Roman" panose="02020603050405020304" pitchFamily="18" charset="0"/>
                <a:cs typeface="Times New Roman" panose="02020603050405020304" pitchFamily="18" charset="0"/>
              </a:rPr>
            </a:br>
            <a:r>
              <a:rPr lang="en-US" sz="3800">
                <a:latin typeface="Times New Roman" panose="02020603050405020304" pitchFamily="18" charset="0"/>
                <a:cs typeface="Times New Roman" panose="02020603050405020304" pitchFamily="18" charset="0"/>
              </a:rPr>
              <a:t>”Tên tiếng anh của bạn là gì?”</a:t>
            </a:r>
            <a:endParaRPr lang="en-IN" sz="3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835929" y="4400653"/>
            <a:ext cx="7233557" cy="1634387"/>
          </a:xfrm>
        </p:spPr>
        <p:txBody>
          <a:bodyPr/>
          <a:lstStyle/>
          <a:p>
            <a:r>
              <a:rPr lang="en-US" sz="2000" cap="none">
                <a:latin typeface="Times New Roman" panose="02020603050405020304" pitchFamily="18" charset="0"/>
                <a:cs typeface="Times New Roman" panose="02020603050405020304" pitchFamily="18" charset="0"/>
              </a:rPr>
              <a:t>Sinh viên thực hiện: Nhóm 1</a:t>
            </a:r>
          </a:p>
          <a:p>
            <a:r>
              <a:rPr lang="en-US" sz="2000" cap="none">
                <a:latin typeface="Times New Roman" panose="02020603050405020304" pitchFamily="18" charset="0"/>
                <a:cs typeface="Times New Roman" panose="02020603050405020304" pitchFamily="18" charset="0"/>
              </a:rPr>
              <a:t>Giảng viên hướng dẫn: ThS. Nguyễn Thanh Truyền</a:t>
            </a:r>
          </a:p>
          <a:p>
            <a:r>
              <a:rPr lang="en-US" sz="2000" cap="none">
                <a:latin typeface="Times New Roman" panose="02020603050405020304" pitchFamily="18" charset="0"/>
                <a:cs typeface="Times New Roman" panose="02020603050405020304" pitchFamily="18" charset="0"/>
              </a:rPr>
              <a:t>Lớp: 08_ĐH_TMĐT</a:t>
            </a:r>
          </a:p>
          <a:p>
            <a:endParaRPr lang="en-IN" dirty="0"/>
          </a:p>
        </p:txBody>
      </p:sp>
      <p:sp>
        <p:nvSpPr>
          <p:cNvPr id="4" name="Picture Placeholder 3"/>
          <p:cNvSpPr>
            <a:spLocks noGrp="1"/>
          </p:cNvSpPr>
          <p:nvPr>
            <p:ph type="pic" sz="quarter" idx="13"/>
          </p:nvPr>
        </p:nvSpPr>
        <p:spPr/>
        <p:txBody>
          <a:bodyPr/>
          <a:lstStyle/>
          <a:p>
            <a:endParaRPr lang="en-US"/>
          </a:p>
        </p:txBody>
      </p:sp>
      <p:pic>
        <p:nvPicPr>
          <p:cNvPr id="5" name="Picture 4"/>
          <p:cNvPicPr>
            <a:picLocks noChangeAspect="1"/>
          </p:cNvPicPr>
          <p:nvPr/>
        </p:nvPicPr>
        <p:blipFill>
          <a:blip r:embed="rId3"/>
          <a:stretch>
            <a:fillRect/>
          </a:stretch>
        </p:blipFill>
        <p:spPr>
          <a:xfrm>
            <a:off x="-1" y="0"/>
            <a:ext cx="4488874" cy="6858000"/>
          </a:xfrm>
          <a:prstGeom prst="rect">
            <a:avLst/>
          </a:prstGeom>
        </p:spPr>
      </p:pic>
      <p:sp>
        <p:nvSpPr>
          <p:cNvPr id="6" name="TextBox 5"/>
          <p:cNvSpPr txBox="1"/>
          <p:nvPr/>
        </p:nvSpPr>
        <p:spPr>
          <a:xfrm>
            <a:off x="4681182" y="464024"/>
            <a:ext cx="7356144" cy="677108"/>
          </a:xfrm>
          <a:prstGeom prst="rect">
            <a:avLst/>
          </a:prstGeom>
          <a:solidFill>
            <a:schemeClr val="accent5">
              <a:lumMod val="60000"/>
              <a:lumOff val="40000"/>
            </a:schemeClr>
          </a:solidFill>
        </p:spPr>
        <p:txBody>
          <a:bodyPr wrap="square" rtlCol="0">
            <a:spAutoFit/>
          </a:bodyPr>
          <a:lstStyle/>
          <a:p>
            <a:r>
              <a:rPr lang="en-US" sz="1900" b="1">
                <a:latin typeface="Times New Roman" panose="02020603050405020304" pitchFamily="18" charset="0"/>
                <a:cs typeface="Times New Roman" panose="02020603050405020304" pitchFamily="18" charset="0"/>
              </a:rPr>
              <a:t>TRƯỜNG ĐẠI HỌC TÀI NGUYÊN VÀ MÔI TRƯỜNG TP.HCM</a:t>
            </a: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KHOA: HỆ THỐNG THÔNG TIN VÀ VIỄN THÁM </a:t>
            </a:r>
            <a:endParaRPr lang="en-US" sz="1700">
              <a:latin typeface="Times New Roman" panose="02020603050405020304" pitchFamily="18" charset="0"/>
              <a:cs typeface="Times New Roman" panose="02020603050405020304" pitchFamily="18" charset="0"/>
            </a:endParaRPr>
          </a:p>
        </p:txBody>
      </p:sp>
      <p:sp>
        <p:nvSpPr>
          <p:cNvPr id="7" name="TextBox 6"/>
          <p:cNvSpPr txBox="1"/>
          <p:nvPr/>
        </p:nvSpPr>
        <p:spPr>
          <a:xfrm>
            <a:off x="6346209" y="1705970"/>
            <a:ext cx="39305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BÁO CÁO CUỐI KÌ</a:t>
            </a:r>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193322" cy="3989672"/>
          </a:xfrm>
        </p:spPr>
        <p:txBody>
          <a:bodyPr/>
          <a:lstStyle/>
          <a:p>
            <a:pPr marL="0" indent="0">
              <a:buNone/>
            </a:pPr>
            <a:r>
              <a:rPr lang="en-US" sz="2000" b="1">
                <a:latin typeface="Times New Roman" panose="02020603050405020304" pitchFamily="18" charset="0"/>
                <a:cs typeface="Times New Roman" panose="02020603050405020304" pitchFamily="18" charset="0"/>
              </a:rPr>
              <a:t>4. Center</a:t>
            </a:r>
          </a:p>
          <a:p>
            <a:pPr>
              <a:buFontTx/>
              <a:buChar char="-"/>
            </a:pPr>
            <a:r>
              <a:rPr lang="en-US" sz="2000">
                <a:latin typeface="Times New Roman" panose="02020603050405020304" pitchFamily="18" charset="0"/>
                <a:cs typeface="Times New Roman" panose="02020603050405020304" pitchFamily="18" charset="0"/>
              </a:rPr>
              <a:t>Một widget giúp căn giữa nội dung của nó bên trong chính nó và chỉ có duy nhất một widget con</a:t>
            </a:r>
          </a:p>
          <a:p>
            <a:pPr>
              <a:buFontTx/>
              <a:buChar char="-"/>
            </a:pPr>
            <a:r>
              <a:rPr lang="en-US" sz="2000">
                <a:latin typeface="Times New Roman" panose="02020603050405020304" pitchFamily="18" charset="0"/>
                <a:cs typeface="Times New Roman" panose="02020603050405020304" pitchFamily="18" charset="0"/>
              </a:rPr>
              <a:t>Hàm tạo</a:t>
            </a:r>
          </a:p>
          <a:p>
            <a:pPr marL="0" indent="0">
              <a:buNone/>
            </a:pPr>
            <a:r>
              <a:rPr lang="en-US" sz="2000">
                <a:latin typeface="Times New Roman" panose="02020603050405020304" pitchFamily="18" charset="0"/>
                <a:cs typeface="Times New Roman" panose="02020603050405020304" pitchFamily="18" charset="0"/>
              </a:rPr>
              <a:t>const Center(</a:t>
            </a:r>
          </a:p>
          <a:p>
            <a:pPr marL="0" indent="0">
              <a:buNone/>
            </a:pPr>
            <a:r>
              <a:rPr lang="en-US" sz="2000">
                <a:latin typeface="Times New Roman" panose="02020603050405020304" pitchFamily="18" charset="0"/>
                <a:cs typeface="Times New Roman" panose="02020603050405020304" pitchFamily="18" charset="0"/>
              </a:rPr>
              <a:t>    {Key? key,</a:t>
            </a:r>
          </a:p>
          <a:p>
            <a:pPr marL="0" indent="0">
              <a:buNone/>
            </a:pPr>
            <a:r>
              <a:rPr lang="en-US" sz="2000">
                <a:latin typeface="Times New Roman" panose="02020603050405020304" pitchFamily="18" charset="0"/>
                <a:cs typeface="Times New Roman" panose="02020603050405020304" pitchFamily="18" charset="0"/>
              </a:rPr>
              <a:t>	double? widthFactor,</a:t>
            </a:r>
          </a:p>
          <a:p>
            <a:pPr marL="0" indent="0">
              <a:buNone/>
            </a:pPr>
            <a:r>
              <a:rPr lang="en-US" sz="2000">
                <a:latin typeface="Times New Roman" panose="02020603050405020304" pitchFamily="18" charset="0"/>
                <a:cs typeface="Times New Roman" panose="02020603050405020304" pitchFamily="18" charset="0"/>
              </a:rPr>
              <a:t>	double? heightFactor,</a:t>
            </a:r>
          </a:p>
          <a:p>
            <a:pPr marL="0" indent="0">
              <a:buNone/>
            </a:pPr>
            <a:r>
              <a:rPr lang="en-US" sz="2000">
                <a:latin typeface="Times New Roman" panose="02020603050405020304" pitchFamily="18" charset="0"/>
                <a:cs typeface="Times New Roman" panose="02020603050405020304" pitchFamily="18" charset="0"/>
              </a:rPr>
              <a:t>	Widget? child}      )</a:t>
            </a: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https://s1.o7planning.com/vi/13105/images/64414697.png"/>
          <p:cNvPicPr/>
          <p:nvPr/>
        </p:nvPicPr>
        <p:blipFill>
          <a:blip r:embed="rId3">
            <a:extLst>
              <a:ext uri="{28A0092B-C50C-407E-A947-70E740481C1C}">
                <a14:useLocalDpi xmlns:a14="http://schemas.microsoft.com/office/drawing/2010/main" val="0"/>
              </a:ext>
            </a:extLst>
          </a:blip>
          <a:srcRect/>
          <a:stretch>
            <a:fillRect/>
          </a:stretch>
        </p:blipFill>
        <p:spPr bwMode="auto">
          <a:xfrm>
            <a:off x="6045958" y="2034013"/>
            <a:ext cx="6146042" cy="4039241"/>
          </a:xfrm>
          <a:prstGeom prst="rect">
            <a:avLst/>
          </a:prstGeom>
          <a:noFill/>
          <a:ln>
            <a:noFill/>
          </a:ln>
        </p:spPr>
      </p:pic>
    </p:spTree>
    <p:extLst>
      <p:ext uri="{BB962C8B-B14F-4D97-AF65-F5344CB8AC3E}">
        <p14:creationId xmlns:p14="http://schemas.microsoft.com/office/powerpoint/2010/main" val="34611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a:latin typeface="Times New Roman" panose="02020603050405020304" pitchFamily="18" charset="0"/>
                <a:cs typeface="Times New Roman" panose="02020603050405020304" pitchFamily="18" charset="0"/>
              </a:rPr>
              <a:t>Sử dụng Center</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11</a:t>
            </a:fld>
            <a:endParaRPr lang="en-US" noProof="0" dirty="0"/>
          </a:p>
        </p:txBody>
      </p:sp>
      <p:pic>
        <p:nvPicPr>
          <p:cNvPr id="7" name="Picture 6" descr="https://s1.o7planning.com/vi/13105/images/64414731.png"/>
          <p:cNvPicPr/>
          <p:nvPr/>
        </p:nvPicPr>
        <p:blipFill>
          <a:blip r:embed="rId2">
            <a:extLst>
              <a:ext uri="{28A0092B-C50C-407E-A947-70E740481C1C}">
                <a14:useLocalDpi xmlns:a14="http://schemas.microsoft.com/office/drawing/2010/main" val="0"/>
              </a:ext>
            </a:extLst>
          </a:blip>
          <a:srcRect/>
          <a:stretch>
            <a:fillRect/>
          </a:stretch>
        </p:blipFill>
        <p:spPr bwMode="auto">
          <a:xfrm>
            <a:off x="6155140" y="1355650"/>
            <a:ext cx="6036860" cy="4171694"/>
          </a:xfrm>
          <a:prstGeom prst="rect">
            <a:avLst/>
          </a:prstGeom>
          <a:noFill/>
          <a:ln>
            <a:noFill/>
          </a:ln>
        </p:spPr>
      </p:pic>
      <p:sp>
        <p:nvSpPr>
          <p:cNvPr id="4" name="Rectangle 3"/>
          <p:cNvSpPr/>
          <p:nvPr/>
        </p:nvSpPr>
        <p:spPr>
          <a:xfrm>
            <a:off x="-1" y="1692321"/>
            <a:ext cx="5895833" cy="466753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Center (</a:t>
            </a:r>
          </a:p>
          <a:p>
            <a:r>
              <a:rPr lang="en-US" sz="2000">
                <a:latin typeface="Times New Roman" panose="02020603050405020304" pitchFamily="18" charset="0"/>
                <a:cs typeface="Times New Roman" panose="02020603050405020304" pitchFamily="18" charset="0"/>
              </a:rPr>
              <a:t>    child: Row (</a:t>
            </a:r>
          </a:p>
          <a:p>
            <a:r>
              <a:rPr lang="en-US" sz="2000">
                <a:latin typeface="Times New Roman" panose="02020603050405020304" pitchFamily="18" charset="0"/>
                <a:cs typeface="Times New Roman" panose="02020603050405020304" pitchFamily="18" charset="0"/>
              </a:rPr>
              <a:t>       mainAxisAlignment:MainAxisAlignment.center,</a:t>
            </a:r>
          </a:p>
          <a:p>
            <a:r>
              <a:rPr lang="en-US" sz="2000">
                <a:latin typeface="Times New Roman" panose="02020603050405020304" pitchFamily="18" charset="0"/>
                <a:cs typeface="Times New Roman" panose="02020603050405020304" pitchFamily="18" charset="0"/>
              </a:rPr>
              <a:t>       children: [</a:t>
            </a:r>
          </a:p>
          <a:p>
            <a:r>
              <a:rPr lang="en-US" sz="2000">
                <a:latin typeface="Times New Roman" panose="02020603050405020304" pitchFamily="18" charset="0"/>
                <a:cs typeface="Times New Roman" panose="02020603050405020304" pitchFamily="18" charset="0"/>
              </a:rPr>
              <a:t>         Icon (</a:t>
            </a:r>
          </a:p>
          <a:p>
            <a:r>
              <a:rPr lang="en-US" sz="2000">
                <a:latin typeface="Times New Roman" panose="02020603050405020304" pitchFamily="18" charset="0"/>
                <a:cs typeface="Times New Roman" panose="02020603050405020304" pitchFamily="18" charset="0"/>
              </a:rPr>
              <a:t>             Icons.place,</a:t>
            </a:r>
          </a:p>
          <a:p>
            <a:r>
              <a:rPr lang="en-US" sz="2000">
                <a:latin typeface="Times New Roman" panose="02020603050405020304" pitchFamily="18" charset="0"/>
                <a:cs typeface="Times New Roman" panose="02020603050405020304" pitchFamily="18" charset="0"/>
              </a:rPr>
              <a:t>             size: 48,</a:t>
            </a:r>
          </a:p>
          <a:p>
            <a:r>
              <a:rPr lang="en-US" sz="2000">
                <a:latin typeface="Times New Roman" panose="02020603050405020304" pitchFamily="18" charset="0"/>
                <a:cs typeface="Times New Roman" panose="02020603050405020304" pitchFamily="18" charset="0"/>
              </a:rPr>
              <a:t>             color: Colors.redAccent</a:t>
            </a:r>
          </a:p>
          <a:p>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Text("My Location!")</a:t>
            </a:r>
          </a:p>
          <a:p>
            <a:r>
              <a:rPr lang="en-US" sz="2000">
                <a:latin typeface="Times New Roman" panose="02020603050405020304" pitchFamily="18" charset="0"/>
                <a:cs typeface="Times New Roman" panose="02020603050405020304" pitchFamily="18" charset="0"/>
              </a:rPr>
              <a:t>       ], ) )</a:t>
            </a:r>
          </a:p>
        </p:txBody>
      </p:sp>
    </p:spTree>
    <p:extLst>
      <p:ext uri="{BB962C8B-B14F-4D97-AF65-F5344CB8AC3E}">
        <p14:creationId xmlns:p14="http://schemas.microsoft.com/office/powerpoint/2010/main" val="40797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193322" cy="3989672"/>
          </a:xfrm>
        </p:spPr>
        <p:txBody>
          <a:bodyPr/>
          <a:lstStyle/>
          <a:p>
            <a:pPr marL="0" indent="0">
              <a:buNone/>
            </a:pPr>
            <a:r>
              <a:rPr lang="en-US" sz="2000" b="1" dirty="0">
                <a:latin typeface="Times New Roman" panose="02020603050405020304" pitchFamily="18" charset="0"/>
                <a:cs typeface="Times New Roman" panose="02020603050405020304" pitchFamily="18" charset="0"/>
              </a:rPr>
              <a:t>5. </a:t>
            </a:r>
            <a:r>
              <a:rPr lang="en-US" sz="2000" b="1" dirty="0" err="1">
                <a:latin typeface="Times New Roman" panose="02020603050405020304" pitchFamily="18" charset="0"/>
                <a:cs typeface="Times New Roman" panose="02020603050405020304" pitchFamily="18" charset="0"/>
              </a:rPr>
              <a:t>MediaQuery</a:t>
            </a:r>
            <a:endParaRPr lang="en-US" sz="2000" b="1" dirty="0">
              <a:latin typeface="Times New Roman" panose="02020603050405020304" pitchFamily="18" charset="0"/>
              <a:cs typeface="Times New Roman" panose="02020603050405020304" pitchFamily="18" charset="0"/>
            </a:endParaRPr>
          </a:p>
          <a:p>
            <a:pPr>
              <a:buFontTx/>
              <a:buChar char="-"/>
            </a:pPr>
            <a:r>
              <a:rPr lang="vi-VN" sz="2000" dirty="0">
                <a:latin typeface="Times New Roman" panose="02020603050405020304" pitchFamily="18" charset="0"/>
                <a:cs typeface="Times New Roman" panose="02020603050405020304" pitchFamily="18" charset="0"/>
              </a:rPr>
              <a:t>MediaQuery là một lớp trong Flutter cung cấp thông tin về kích thước màn hình hiện tại, hướng màn hình và các thông tin liên quan khác về phương tiện. </a:t>
            </a:r>
            <a:endParaRPr lang="en-US" sz="2000" dirty="0">
              <a:latin typeface="Times New Roman" panose="02020603050405020304" pitchFamily="18" charset="0"/>
              <a:cs typeface="Times New Roman" panose="02020603050405020304" pitchFamily="18" charset="0"/>
            </a:endParaRPr>
          </a:p>
          <a:p>
            <a:pPr>
              <a:buFontTx/>
              <a:buChar char="-"/>
            </a:pP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MediaQuery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{Key? key, </a:t>
            </a:r>
          </a:p>
          <a:p>
            <a:pPr marL="0" indent="0">
              <a:buNone/>
            </a:pPr>
            <a:r>
              <a:rPr lang="en-US" sz="2000" dirty="0">
                <a:latin typeface="Times New Roman" panose="02020603050405020304" pitchFamily="18" charset="0"/>
                <a:cs typeface="Times New Roman" panose="02020603050405020304" pitchFamily="18" charset="0"/>
              </a:rPr>
              <a:t>	required </a:t>
            </a:r>
            <a:r>
              <a:rPr lang="en-US" sz="2000" dirty="0" err="1">
                <a:latin typeface="Times New Roman" panose="02020603050405020304" pitchFamily="18" charset="0"/>
                <a:cs typeface="Times New Roman" panose="02020603050405020304" pitchFamily="18" charset="0"/>
              </a:rPr>
              <a:t>MediaQueryData</a:t>
            </a:r>
            <a:r>
              <a:rPr lang="en-US" sz="2000" dirty="0">
                <a:latin typeface="Times New Roman" panose="02020603050405020304" pitchFamily="18" charset="0"/>
                <a:cs typeface="Times New Roman" panose="02020603050405020304" pitchFamily="18" charset="0"/>
              </a:rPr>
              <a:t> data, </a:t>
            </a:r>
          </a:p>
          <a:p>
            <a:pPr marL="0" indent="0">
              <a:buNone/>
            </a:pPr>
            <a:r>
              <a:rPr lang="en-US" sz="2000" dirty="0">
                <a:latin typeface="Times New Roman" panose="02020603050405020304" pitchFamily="18" charset="0"/>
                <a:cs typeface="Times New Roman" panose="02020603050405020304" pitchFamily="18" charset="0"/>
              </a:rPr>
              <a:t>	required Widget child}    )</a:t>
            </a: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Flutter - MediaQuery (Responsive Design)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2142723"/>
            <a:ext cx="6534150"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2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a:latin typeface="Times New Roman" panose="02020603050405020304" pitchFamily="18" charset="0"/>
                <a:cs typeface="Times New Roman" panose="02020603050405020304" pitchFamily="18" charset="0"/>
              </a:rPr>
              <a:t>Sử dụng MediaQuery</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5" name="TextBox 4"/>
          <p:cNvSpPr txBox="1"/>
          <p:nvPr/>
        </p:nvSpPr>
        <p:spPr>
          <a:xfrm>
            <a:off x="191069" y="1705971"/>
            <a:ext cx="4558351"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Cách sử dụng phổ biến nhất của MediaQuery là trong phương thức build của widget. Bằng cách sử dụng phương thức tĩnh </a:t>
            </a:r>
            <a:r>
              <a:rPr lang="vi-VN" sz="2000" b="1" dirty="0">
                <a:latin typeface="Times New Roman" panose="02020603050405020304" pitchFamily="18" charset="0"/>
                <a:cs typeface="Times New Roman" panose="02020603050405020304" pitchFamily="18" charset="0"/>
              </a:rPr>
              <a:t>MediaQuery.of(context)</a:t>
            </a:r>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Chúng ta có thể truy cập MediaQueryData bất cứ nơi nào trong ứng dụng của mình miễn là có thể truy cập BuildContext</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890448" y="900752"/>
            <a:ext cx="7301552" cy="573206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Widget build(</a:t>
            </a:r>
            <a:r>
              <a:rPr lang="en-US" sz="2000" dirty="0" err="1">
                <a:latin typeface="Times New Roman" panose="02020603050405020304" pitchFamily="18" charset="0"/>
                <a:cs typeface="Times New Roman" panose="02020603050405020304" pitchFamily="18" charset="0"/>
              </a:rPr>
              <a:t>BuildContext</a:t>
            </a:r>
            <a:r>
              <a:rPr lang="en-US" sz="2000" dirty="0">
                <a:latin typeface="Times New Roman" panose="02020603050405020304" pitchFamily="18" charset="0"/>
                <a:cs typeface="Times New Roman" panose="02020603050405020304" pitchFamily="18" charset="0"/>
              </a:rPr>
              <a:t> context) {</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MediaQueryData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MediaQueryData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mediaQueryData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MediaQuery.of</a:t>
            </a:r>
            <a:r>
              <a:rPr lang="en-US" sz="2000" dirty="0">
                <a:latin typeface="Times New Roman" panose="02020603050405020304" pitchFamily="18" charset="0"/>
                <a:cs typeface="Times New Roman" panose="02020603050405020304" pitchFamily="18" charset="0"/>
              </a:rPr>
              <a:t>(context);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Size </a:t>
            </a:r>
            <a:r>
              <a:rPr lang="en-US" sz="2000" dirty="0" err="1">
                <a:latin typeface="Times New Roman" panose="02020603050405020304" pitchFamily="18" charset="0"/>
                <a:cs typeface="Times New Roman" panose="02020603050405020304" pitchFamily="18" charset="0"/>
              </a:rPr>
              <a:t>screenSize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mediaQueryData.size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Orientation </a:t>
            </a:r>
            <a:r>
              <a:rPr lang="en-US" sz="2000" dirty="0" err="1">
                <a:latin typeface="Times New Roman" panose="02020603050405020304" pitchFamily="18" charset="0"/>
                <a:cs typeface="Times New Roman" panose="02020603050405020304" pitchFamily="18" charset="0"/>
              </a:rPr>
              <a:t>orientation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mediaQueryData.orientation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double </a:t>
            </a:r>
            <a:r>
              <a:rPr lang="en-US" sz="2000" dirty="0" err="1">
                <a:latin typeface="Times New Roman" panose="02020603050405020304" pitchFamily="18" charset="0"/>
                <a:cs typeface="Times New Roman" panose="02020603050405020304" pitchFamily="18" charset="0"/>
              </a:rPr>
              <a:t>pixelRatio</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mediaQueryData.devicePixelRatio</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MediaQueryData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YourWidget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6808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193322" cy="3989672"/>
          </a:xfrm>
        </p:spPr>
        <p:txBody>
          <a:bodyPr/>
          <a:lstStyle/>
          <a:p>
            <a:pPr marL="0" indent="0">
              <a:buNone/>
            </a:pPr>
            <a:r>
              <a:rPr lang="en-US" sz="2000" b="1" dirty="0">
                <a:latin typeface="Times New Roman" panose="02020603050405020304" pitchFamily="18" charset="0"/>
                <a:cs typeface="Times New Roman" panose="02020603050405020304" pitchFamily="18" charset="0"/>
              </a:rPr>
              <a:t>6. </a:t>
            </a:r>
            <a:r>
              <a:rPr lang="en-US" sz="2000" b="1" dirty="0" err="1">
                <a:latin typeface="Times New Roman" panose="02020603050405020304" pitchFamily="18" charset="0"/>
                <a:cs typeface="Times New Roman" panose="02020603050405020304" pitchFamily="18" charset="0"/>
              </a:rPr>
              <a:t>ListView</a:t>
            </a:r>
            <a:endParaRPr lang="en-US" sz="2000" b="1" dirty="0">
              <a:latin typeface="Times New Roman" panose="02020603050405020304" pitchFamily="18" charset="0"/>
              <a:cs typeface="Times New Roman" panose="02020603050405020304" pitchFamily="18" charset="0"/>
            </a:endParaRPr>
          </a:p>
          <a:p>
            <a:pPr>
              <a:buFontTx/>
              <a:buChar char="-"/>
            </a:pPr>
            <a:r>
              <a:rPr lang="en-US" sz="2000" kern="0" dirty="0" err="1">
                <a:effectLst/>
                <a:latin typeface="Times New Roman" panose="02020603050405020304" pitchFamily="18" charset="0"/>
                <a:ea typeface="Times New Roman" panose="02020603050405020304" pitchFamily="18" charset="0"/>
              </a:rPr>
              <a:t>ListView</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là</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tiện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ích</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cuộn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được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sử</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dụng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phổ</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biến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nhất</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Nó</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hiển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thị</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phần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tử</a:t>
            </a:r>
            <a:r>
              <a:rPr lang="en-US" sz="2000" kern="0" dirty="0">
                <a:effectLst/>
                <a:latin typeface="Times New Roman" panose="02020603050405020304" pitchFamily="18" charset="0"/>
                <a:ea typeface="Times New Roman" panose="02020603050405020304" pitchFamily="18" charset="0"/>
              </a:rPr>
              <a:t> con </a:t>
            </a:r>
            <a:r>
              <a:rPr lang="en-US" sz="2000" kern="0" dirty="0" err="1">
                <a:effectLst/>
                <a:latin typeface="Times New Roman" panose="02020603050405020304" pitchFamily="18" charset="0"/>
                <a:ea typeface="Times New Roman" panose="02020603050405020304" pitchFamily="18" charset="0"/>
              </a:rPr>
              <a:t>của</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nó</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lần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lượt</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theo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hướng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cuộn</a:t>
            </a:r>
            <a:r>
              <a:rPr lang="en-US" sz="2000" kern="0" dirty="0">
                <a:effectLst/>
                <a:latin typeface="Times New Roman" panose="02020603050405020304" pitchFamily="18" charset="0"/>
                <a:ea typeface="Times New Roman" panose="02020603050405020304" pitchFamily="18" charset="0"/>
              </a:rPr>
              <a:t>. Trong </a:t>
            </a:r>
            <a:r>
              <a:rPr lang="en-US" sz="2000" kern="0" dirty="0" err="1">
                <a:effectLst/>
                <a:latin typeface="Times New Roman" panose="02020603050405020304" pitchFamily="18" charset="0"/>
                <a:ea typeface="Times New Roman" panose="02020603050405020304" pitchFamily="18" charset="0"/>
              </a:rPr>
              <a:t>trục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chéo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phần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tử</a:t>
            </a:r>
            <a:r>
              <a:rPr lang="en-US" sz="2000" kern="0" dirty="0">
                <a:effectLst/>
                <a:latin typeface="Times New Roman" panose="02020603050405020304" pitchFamily="18" charset="0"/>
                <a:ea typeface="Times New Roman" panose="02020603050405020304" pitchFamily="18" charset="0"/>
              </a:rPr>
              <a:t> con </a:t>
            </a:r>
            <a:r>
              <a:rPr lang="en-US" sz="2000" kern="0" dirty="0" err="1">
                <a:effectLst/>
                <a:latin typeface="Times New Roman" panose="02020603050405020304" pitchFamily="18" charset="0"/>
                <a:ea typeface="Times New Roman" panose="02020603050405020304" pitchFamily="18" charset="0"/>
              </a:rPr>
              <a:t>được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yêu</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cầu</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điền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vào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ListView</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Tx/>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ListView</a:t>
            </a:r>
            <a:r>
              <a:rPr lang="en-US" sz="2000" dirty="0">
                <a:latin typeface="Times New Roman" panose="02020603050405020304" pitchFamily="18" charset="0"/>
                <a:cs typeface="Times New Roman" panose="02020603050405020304" pitchFamily="18" charset="0"/>
              </a:rPr>
              <a:t>:</a:t>
            </a:r>
          </a:p>
          <a:p>
            <a:pPr marL="347663" indent="-179388"/>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Danh </a:t>
            </a:r>
            <a:r>
              <a:rPr lang="en-US" sz="2000" dirty="0" err="1">
                <a:latin typeface="Times New Roman" panose="02020603050405020304" pitchFamily="18" charset="0"/>
                <a:cs typeface="Times New Roman" panose="02020603050405020304" pitchFamily="18" charset="0"/>
              </a:rPr>
              <a:t>sách</a:t>
            </a:r>
            <a:endParaRPr lang="en-US" sz="2000" dirty="0">
              <a:latin typeface="Times New Roman" panose="02020603050405020304" pitchFamily="18" charset="0"/>
              <a:cs typeface="Times New Roman" panose="02020603050405020304" pitchFamily="18" charset="0"/>
            </a:endParaRPr>
          </a:p>
          <a:p>
            <a:pPr marL="347663" indent="-179388"/>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ListView.builder</a:t>
            </a:r>
            <a:endParaRPr lang="en-US" sz="2000" dirty="0">
              <a:latin typeface="Times New Roman" panose="02020603050405020304" pitchFamily="18" charset="0"/>
              <a:cs typeface="Times New Roman" panose="02020603050405020304" pitchFamily="18" charset="0"/>
            </a:endParaRPr>
          </a:p>
          <a:p>
            <a:pPr marL="347663" indent="-179388"/>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ListView.separated</a:t>
            </a:r>
            <a:endParaRPr lang="en-US" sz="2000" dirty="0">
              <a:latin typeface="Times New Roman" panose="02020603050405020304" pitchFamily="18" charset="0"/>
              <a:cs typeface="Times New Roman" panose="02020603050405020304" pitchFamily="18" charset="0"/>
            </a:endParaRPr>
          </a:p>
          <a:p>
            <a:pPr marL="347663" indent="-179388"/>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ListView.custom</a:t>
            </a:r>
            <a:endParaRPr lang="en-US" sz="2000" dirty="0">
              <a:latin typeface="Times New Roman" panose="02020603050405020304" pitchFamily="18" charset="0"/>
              <a:cs typeface="Times New Roman" panose="02020603050405020304" pitchFamily="18" charset="0"/>
            </a:endParaRP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3544FA2-6D14-F3C7-D064-ED7C9F26C71B}"/>
              </a:ext>
            </a:extLst>
          </p:cNvPr>
          <p:cNvPicPr>
            <a:picLocks noChangeAspect="1"/>
          </p:cNvPicPr>
          <p:nvPr/>
        </p:nvPicPr>
        <p:blipFill>
          <a:blip r:embed="rId3"/>
          <a:stretch>
            <a:fillRect/>
          </a:stretch>
        </p:blipFill>
        <p:spPr>
          <a:xfrm>
            <a:off x="5910470" y="2447925"/>
            <a:ext cx="6281530" cy="3366507"/>
          </a:xfrm>
          <a:prstGeom prst="rect">
            <a:avLst/>
          </a:prstGeom>
        </p:spPr>
      </p:pic>
    </p:spTree>
    <p:extLst>
      <p:ext uri="{BB962C8B-B14F-4D97-AF65-F5344CB8AC3E}">
        <p14:creationId xmlns:p14="http://schemas.microsoft.com/office/powerpoint/2010/main" val="270207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dirty="0" err="1">
                <a:latin typeface="Times New Roman" panose="02020603050405020304" pitchFamily="18" charset="0"/>
                <a:cs typeface="Times New Roman" panose="02020603050405020304" pitchFamily="18" charset="0"/>
              </a:rPr>
              <a:t>Sử</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dụng</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ListView</a:t>
            </a:r>
            <a:endParaRPr lang="en-US" sz="2000" cap="none"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5" name="TextBox 4"/>
          <p:cNvSpPr txBox="1"/>
          <p:nvPr/>
        </p:nvSpPr>
        <p:spPr>
          <a:xfrm>
            <a:off x="191069" y="1705971"/>
            <a:ext cx="4558351"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Ví</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dụ</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này</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sử</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dụng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hàm</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tạo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mặc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định</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cho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ListView</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nhận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một</a:t>
            </a:r>
            <a:r>
              <a:rPr lang="en-US" sz="2000" kern="0" dirty="0">
                <a:effectLst/>
                <a:latin typeface="Times New Roman" panose="02020603050405020304" pitchFamily="18" charset="0"/>
                <a:ea typeface="Times New Roman" panose="02020603050405020304" pitchFamily="18" charset="0"/>
              </a:rPr>
              <a:t> List&lt;Widget&gt; </a:t>
            </a:r>
            <a:r>
              <a:rPr lang="en-US" sz="2000" kern="0" dirty="0" err="1">
                <a:effectLst/>
                <a:latin typeface="Times New Roman" panose="02020603050405020304" pitchFamily="18" charset="0"/>
                <a:ea typeface="Times New Roman" panose="02020603050405020304" pitchFamily="18" charset="0"/>
              </a:rPr>
              <a:t>rõ</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ràng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của</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phần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tử</a:t>
            </a:r>
            <a:r>
              <a:rPr lang="en-US" sz="2000" kern="0" dirty="0">
                <a:effectLst/>
                <a:latin typeface="Times New Roman" panose="02020603050405020304" pitchFamily="18" charset="0"/>
                <a:ea typeface="Times New Roman" panose="02020603050405020304" pitchFamily="18" charset="0"/>
              </a:rPr>
              <a:t> con.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phần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tử</a:t>
            </a:r>
            <a:r>
              <a:rPr lang="en-US" sz="2000" kern="0" dirty="0">
                <a:effectLst/>
                <a:latin typeface="Times New Roman" panose="02020603050405020304" pitchFamily="18" charset="0"/>
                <a:ea typeface="Times New Roman" panose="02020603050405020304" pitchFamily="18" charset="0"/>
              </a:rPr>
              <a:t> con </a:t>
            </a:r>
            <a:r>
              <a:rPr lang="en-US" sz="2000" kern="0" dirty="0" err="1">
                <a:effectLst/>
                <a:latin typeface="Times New Roman" panose="02020603050405020304" pitchFamily="18" charset="0"/>
                <a:ea typeface="Times New Roman" panose="02020603050405020304" pitchFamily="18" charset="0"/>
              </a:rPr>
              <a:t>của</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ListView</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này</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được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tạo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thành</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từ</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Container </a:t>
            </a:r>
            <a:r>
              <a:rPr lang="en-US" sz="2000" kern="0" dirty="0" err="1">
                <a:effectLst/>
                <a:latin typeface="Times New Roman" panose="02020603050405020304" pitchFamily="18" charset="0"/>
                <a:ea typeface="Times New Roman" panose="02020603050405020304" pitchFamily="18" charset="0"/>
              </a:rPr>
              <a:t>có</a:t>
            </a:r>
            <a:r>
              <a:rPr lang="en-US" sz="2000" kern="0" dirty="0">
                <a:effectLst/>
                <a:latin typeface="Times New Roman" panose="02020603050405020304" pitchFamily="18" charset="0"/>
                <a:ea typeface="Times New Roman" panose="02020603050405020304" pitchFamily="18" charset="0"/>
              </a:rPr>
              <a:t> Văn </a:t>
            </a:r>
            <a:r>
              <a:rPr lang="en-US" sz="2000" kern="0" dirty="0" err="1">
                <a:effectLst/>
                <a:latin typeface="Times New Roman" panose="02020603050405020304" pitchFamily="18" charset="0"/>
                <a:ea typeface="Times New Roman" panose="02020603050405020304" pitchFamily="18" charset="0"/>
              </a:rPr>
              <a:t>bản</a:t>
            </a:r>
            <a:r>
              <a:rPr lang="en-US" sz="2000" kern="0" dirty="0">
                <a:effectLst/>
                <a:latin typeface="Times New Roman" panose="02020603050405020304" pitchFamily="18" charset="0"/>
                <a:ea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890448" y="900752"/>
            <a:ext cx="7301552" cy="573206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dirty="0">
                <a:solidFill>
                  <a:schemeClr val="bg1"/>
                </a:solidFill>
                <a:effectLst/>
                <a:latin typeface="Times New Roman" panose="02020603050405020304" pitchFamily="18" charset="0"/>
                <a:ea typeface="Times New Roman" panose="02020603050405020304" pitchFamily="18" charset="0"/>
              </a:rPr>
              <a:t>ListView(</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padding: </a:t>
            </a:r>
            <a:r>
              <a:rPr lang="vi-VN" sz="1800" b="1" dirty="0">
                <a:solidFill>
                  <a:schemeClr val="bg1"/>
                </a:solidFill>
                <a:effectLst/>
                <a:latin typeface="Times New Roman" panose="02020603050405020304" pitchFamily="18" charset="0"/>
                <a:ea typeface="Times New Roman" panose="02020603050405020304" pitchFamily="18" charset="0"/>
              </a:rPr>
              <a:t>const</a:t>
            </a:r>
            <a:r>
              <a:rPr lang="vi-VN" sz="1800" dirty="0">
                <a:solidFill>
                  <a:schemeClr val="bg1"/>
                </a:solidFill>
                <a:effectLst/>
                <a:latin typeface="Times New Roman" panose="02020603050405020304" pitchFamily="18" charset="0"/>
                <a:ea typeface="Times New Roman" panose="02020603050405020304" pitchFamily="18" charset="0"/>
              </a:rPr>
              <a:t> EdgeInsets.all(8),</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children: &lt;Widget&gt;[</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Container(</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height: 50,</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color: Colors.amber[600],</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child: </a:t>
            </a:r>
            <a:r>
              <a:rPr lang="vi-VN" sz="1800" b="1" dirty="0">
                <a:solidFill>
                  <a:schemeClr val="bg1"/>
                </a:solidFill>
                <a:effectLst/>
                <a:latin typeface="Times New Roman" panose="02020603050405020304" pitchFamily="18" charset="0"/>
                <a:ea typeface="Times New Roman" panose="02020603050405020304" pitchFamily="18" charset="0"/>
              </a:rPr>
              <a:t>const</a:t>
            </a:r>
            <a:r>
              <a:rPr lang="vi-VN" sz="1800" dirty="0">
                <a:solidFill>
                  <a:schemeClr val="bg1"/>
                </a:solidFill>
                <a:effectLst/>
                <a:latin typeface="Times New Roman" panose="02020603050405020304" pitchFamily="18" charset="0"/>
                <a:ea typeface="Times New Roman" panose="02020603050405020304" pitchFamily="18" charset="0"/>
              </a:rPr>
              <a:t> Center(child: Text('Entry A')),</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Container(</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height: 50,</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color: Colors.amber[500],</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child: </a:t>
            </a:r>
            <a:r>
              <a:rPr lang="vi-VN" sz="1800" b="1" dirty="0">
                <a:solidFill>
                  <a:schemeClr val="bg1"/>
                </a:solidFill>
                <a:effectLst/>
                <a:latin typeface="Times New Roman" panose="02020603050405020304" pitchFamily="18" charset="0"/>
                <a:ea typeface="Times New Roman" panose="02020603050405020304" pitchFamily="18" charset="0"/>
              </a:rPr>
              <a:t>const</a:t>
            </a:r>
            <a:r>
              <a:rPr lang="vi-VN" sz="1800" dirty="0">
                <a:solidFill>
                  <a:schemeClr val="bg1"/>
                </a:solidFill>
                <a:effectLst/>
                <a:latin typeface="Times New Roman" panose="02020603050405020304" pitchFamily="18" charset="0"/>
                <a:ea typeface="Times New Roman" panose="02020603050405020304" pitchFamily="18" charset="0"/>
              </a:rPr>
              <a:t> Center(child: Text('Entry B')),</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Container(</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height: 50,</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color: Colors.amber[100],</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child: </a:t>
            </a:r>
            <a:r>
              <a:rPr lang="vi-VN" sz="1800" b="1" dirty="0">
                <a:solidFill>
                  <a:schemeClr val="bg1"/>
                </a:solidFill>
                <a:effectLst/>
                <a:latin typeface="Times New Roman" panose="02020603050405020304" pitchFamily="18" charset="0"/>
                <a:ea typeface="Times New Roman" panose="02020603050405020304" pitchFamily="18" charset="0"/>
              </a:rPr>
              <a:t>const</a:t>
            </a:r>
            <a:r>
              <a:rPr lang="vi-VN" sz="1800" dirty="0">
                <a:solidFill>
                  <a:schemeClr val="bg1"/>
                </a:solidFill>
                <a:effectLst/>
                <a:latin typeface="Times New Roman" panose="02020603050405020304" pitchFamily="18" charset="0"/>
                <a:ea typeface="Times New Roman" panose="02020603050405020304" pitchFamily="18" charset="0"/>
              </a:rPr>
              <a:t> Center(child: Text('Entry C')),</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Hình ảnh 1">
            <a:extLst>
              <a:ext uri="{FF2B5EF4-FFF2-40B4-BE49-F238E27FC236}">
                <a16:creationId xmlns:a16="http://schemas.microsoft.com/office/drawing/2014/main" id="{FC1C9AF5-ECA7-13EA-BC3A-60466FA0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67" y="3683400"/>
            <a:ext cx="4445353" cy="2773428"/>
          </a:xfrm>
          <a:prstGeom prst="rect">
            <a:avLst/>
          </a:prstGeom>
        </p:spPr>
      </p:pic>
    </p:spTree>
    <p:extLst>
      <p:ext uri="{BB962C8B-B14F-4D97-AF65-F5344CB8AC3E}">
        <p14:creationId xmlns:p14="http://schemas.microsoft.com/office/powerpoint/2010/main" val="279426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732584" cy="3989672"/>
          </a:xfrm>
        </p:spPr>
        <p:txBody>
          <a:bodyPr/>
          <a:lstStyle/>
          <a:p>
            <a:pPr marL="0" indent="0">
              <a:buNone/>
            </a:pPr>
            <a:r>
              <a:rPr lang="en-US" sz="2000" b="1" dirty="0">
                <a:latin typeface="Times New Roman" panose="02020603050405020304" pitchFamily="18" charset="0"/>
                <a:cs typeface="Times New Roman" panose="02020603050405020304" pitchFamily="18" charset="0"/>
              </a:rPr>
              <a:t>7. </a:t>
            </a:r>
            <a:r>
              <a:rPr lang="en-US" sz="2000" b="1" dirty="0" err="1">
                <a:latin typeface="Times New Roman" panose="02020603050405020304" pitchFamily="18" charset="0"/>
                <a:cs typeface="Times New Roman" panose="02020603050405020304" pitchFamily="18" charset="0"/>
              </a:rPr>
              <a:t>TableData</a:t>
            </a:r>
            <a:endParaRPr lang="en-US" sz="2000" b="1" dirty="0">
              <a:latin typeface="Times New Roman" panose="02020603050405020304" pitchFamily="18" charset="0"/>
              <a:cs typeface="Times New Roman" panose="02020603050405020304" pitchFamily="18" charset="0"/>
            </a:endParaRPr>
          </a:p>
          <a:p>
            <a:pPr marL="342900" lvl="0" indent="-342900" algn="just">
              <a:buFont typeface="Times New Roman" panose="02020603050405020304" pitchFamily="18" charset="0"/>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tốn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kém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Tx/>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chục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tá</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PaginatedDataTable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B884C5E-E5C4-CBE4-2070-5B31263C6E8F}"/>
              </a:ext>
            </a:extLst>
          </p:cNvPr>
          <p:cNvPicPr>
            <a:picLocks noChangeAspect="1"/>
          </p:cNvPicPr>
          <p:nvPr/>
        </p:nvPicPr>
        <p:blipFill>
          <a:blip r:embed="rId3"/>
          <a:stretch>
            <a:fillRect/>
          </a:stretch>
        </p:blipFill>
        <p:spPr>
          <a:xfrm>
            <a:off x="6459059" y="2370185"/>
            <a:ext cx="5732941" cy="3224779"/>
          </a:xfrm>
          <a:prstGeom prst="rect">
            <a:avLst/>
          </a:prstGeom>
        </p:spPr>
      </p:pic>
    </p:spTree>
    <p:extLst>
      <p:ext uri="{BB962C8B-B14F-4D97-AF65-F5344CB8AC3E}">
        <p14:creationId xmlns:p14="http://schemas.microsoft.com/office/powerpoint/2010/main" val="152403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dirty="0" err="1">
                <a:latin typeface="Times New Roman" panose="02020603050405020304" pitchFamily="18" charset="0"/>
                <a:cs typeface="Times New Roman" panose="02020603050405020304" pitchFamily="18" charset="0"/>
              </a:rPr>
              <a:t>Sử</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dụng</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TableData</a:t>
            </a:r>
            <a:endParaRPr lang="en-US" sz="2000" cap="none"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17</a:t>
            </a:fld>
            <a:endParaRPr lang="en-US" noProof="0" dirty="0"/>
          </a:p>
        </p:txBody>
      </p:sp>
      <p:sp>
        <p:nvSpPr>
          <p:cNvPr id="6" name="Rectangle 5"/>
          <p:cNvSpPr/>
          <p:nvPr/>
        </p:nvSpPr>
        <p:spPr>
          <a:xfrm>
            <a:off x="5804452" y="1283678"/>
            <a:ext cx="6387548" cy="53491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r>
              <a:rPr lang="en-US" sz="1800" dirty="0">
                <a:solidFill>
                  <a:schemeClr val="bg1"/>
                </a:solidFill>
                <a:effectLst/>
                <a:latin typeface="Times New Roman" panose="02020603050405020304" pitchFamily="18" charset="0"/>
                <a:ea typeface="Times New Roman" panose="02020603050405020304" pitchFamily="18" charset="0"/>
              </a:rPr>
              <a:t> rows: const &lt;</a:t>
            </a:r>
            <a:r>
              <a:rPr lang="en-US" sz="1800" dirty="0" err="1">
                <a:solidFill>
                  <a:schemeClr val="bg1"/>
                </a:solidFill>
                <a:effectLst/>
                <a:latin typeface="Times New Roman" panose="02020603050405020304" pitchFamily="18" charset="0"/>
                <a:ea typeface="Times New Roman" panose="02020603050405020304" pitchFamily="18" charset="0"/>
              </a:rPr>
              <a:t>DataRow</a:t>
            </a:r>
            <a:r>
              <a:rPr lang="en-US" sz="1800" dirty="0">
                <a:solidFill>
                  <a:schemeClr val="bg1"/>
                </a:solidFill>
                <a:effectLst/>
                <a:latin typeface="Times New Roman" panose="02020603050405020304" pitchFamily="18" charset="0"/>
                <a:ea typeface="Times New Roman" panose="02020603050405020304" pitchFamily="18" charset="0"/>
              </a:rPr>
              <a:t>&gt;[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DataRow</a:t>
            </a:r>
            <a:r>
              <a:rPr lang="en-US" sz="1800" dirty="0">
                <a:solidFill>
                  <a:schemeClr val="bg1"/>
                </a:solidFill>
                <a:effectLst/>
                <a:latin typeface="Times New Roman" panose="02020603050405020304" pitchFamily="18" charset="0"/>
                <a:ea typeface="Times New Roman" panose="02020603050405020304" pitchFamily="18" charset="0"/>
              </a:rPr>
              <a: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cells: &lt;</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&gt;[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(Text('Sarah')),</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(Text('19')),</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(Text('Student')),],),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DataRow</a:t>
            </a:r>
            <a:r>
              <a:rPr lang="en-US" sz="1800" dirty="0">
                <a:solidFill>
                  <a:schemeClr val="bg1"/>
                </a:solidFill>
                <a:effectLst/>
                <a:latin typeface="Times New Roman" panose="02020603050405020304" pitchFamily="18" charset="0"/>
                <a:ea typeface="Times New Roman" panose="02020603050405020304" pitchFamily="18" charset="0"/>
              </a:rPr>
              <a: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cells: &lt;</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&gt;[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(Text('Janine')),</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(Text('43')),</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(Text('Professor')),],),</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DataRow</a:t>
            </a:r>
            <a:r>
              <a:rPr lang="en-US" sz="1800" dirty="0">
                <a:solidFill>
                  <a:schemeClr val="bg1"/>
                </a:solidFill>
                <a:effectLst/>
                <a:latin typeface="Times New Roman" panose="02020603050405020304" pitchFamily="18" charset="0"/>
                <a:ea typeface="Times New Roman" panose="02020603050405020304" pitchFamily="18" charset="0"/>
              </a:rPr>
              <a: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cells: &lt;</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&gt;[</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(Text('William')),</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(Text('27')),</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DataCell</a:t>
            </a:r>
            <a:r>
              <a:rPr lang="en-US" sz="1800" dirty="0">
                <a:solidFill>
                  <a:schemeClr val="bg1"/>
                </a:solidFill>
                <a:effectLst/>
                <a:latin typeface="Times New Roman" panose="02020603050405020304" pitchFamily="18" charset="0"/>
                <a:ea typeface="Times New Roman" panose="02020603050405020304" pitchFamily="18" charset="0"/>
              </a:rPr>
              <a:t>(Text('Associate Professor')),],),],);}</a:t>
            </a:r>
          </a:p>
        </p:txBody>
      </p:sp>
      <p:sp>
        <p:nvSpPr>
          <p:cNvPr id="8" name="TextBox 7">
            <a:extLst>
              <a:ext uri="{FF2B5EF4-FFF2-40B4-BE49-F238E27FC236}">
                <a16:creationId xmlns:a16="http://schemas.microsoft.com/office/drawing/2014/main" id="{DE372A30-445A-9D0F-AFBB-80808EFFA47A}"/>
              </a:ext>
            </a:extLst>
          </p:cNvPr>
          <p:cNvSpPr txBox="1"/>
          <p:nvPr/>
        </p:nvSpPr>
        <p:spPr>
          <a:xfrm>
            <a:off x="-144116" y="1554499"/>
            <a:ext cx="6018142" cy="5078313"/>
          </a:xfrm>
          <a:prstGeom prst="rect">
            <a:avLst/>
          </a:prstGeom>
          <a:noFill/>
        </p:spPr>
        <p:txBody>
          <a:bodyPr wrap="square">
            <a:spAutoFit/>
          </a:bodyPr>
          <a:lstStyle/>
          <a:p>
            <a:pPr marL="228600" algn="just"/>
            <a:r>
              <a:rPr lang="en-US" sz="1800" dirty="0">
                <a:solidFill>
                  <a:srgbClr val="000000"/>
                </a:solidFill>
                <a:effectLst/>
                <a:latin typeface="Times New Roman" panose="02020603050405020304" pitchFamily="18" charset="0"/>
                <a:ea typeface="Times New Roman" panose="02020603050405020304" pitchFamily="18" charset="0"/>
              </a:rPr>
              <a:t>Widget build(</a:t>
            </a:r>
            <a:r>
              <a:rPr lang="en-US" sz="1800" dirty="0" err="1">
                <a:solidFill>
                  <a:srgbClr val="000000"/>
                </a:solidFill>
                <a:effectLst/>
                <a:latin typeface="Times New Roman" panose="02020603050405020304" pitchFamily="18" charset="0"/>
                <a:ea typeface="Times New Roman" panose="02020603050405020304" pitchFamily="18" charset="0"/>
              </a:rPr>
              <a:t>BuildContext</a:t>
            </a:r>
            <a:r>
              <a:rPr lang="en-US" sz="1800" dirty="0">
                <a:solidFill>
                  <a:srgbClr val="000000"/>
                </a:solidFill>
                <a:effectLst/>
                <a:latin typeface="Times New Roman" panose="02020603050405020304" pitchFamily="18" charset="0"/>
                <a:ea typeface="Times New Roman" panose="02020603050405020304" pitchFamily="18" charset="0"/>
              </a:rPr>
              <a:t> context) {</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return </a:t>
            </a:r>
            <a:r>
              <a:rPr lang="en-US" sz="1800" dirty="0" err="1">
                <a:solidFill>
                  <a:srgbClr val="000000"/>
                </a:solidFill>
                <a:effectLst/>
                <a:latin typeface="Times New Roman" panose="02020603050405020304" pitchFamily="18" charset="0"/>
                <a:ea typeface="Times New Roman" panose="02020603050405020304" pitchFamily="18" charset="0"/>
              </a:rPr>
              <a:t>DataTable</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columns: const &lt;</a:t>
            </a:r>
            <a:r>
              <a:rPr lang="en-US" sz="1800" dirty="0" err="1">
                <a:solidFill>
                  <a:srgbClr val="000000"/>
                </a:solidFill>
                <a:effectLst/>
                <a:latin typeface="Times New Roman" panose="02020603050405020304" pitchFamily="18" charset="0"/>
                <a:ea typeface="Times New Roman" panose="02020603050405020304" pitchFamily="18" charset="0"/>
              </a:rPr>
              <a:t>DataColumn</a:t>
            </a:r>
            <a:r>
              <a:rPr lang="en-US" sz="1800" dirty="0">
                <a:solidFill>
                  <a:srgbClr val="000000"/>
                </a:solidFill>
                <a:effectLst/>
                <a:latin typeface="Times New Roman" panose="02020603050405020304" pitchFamily="18" charset="0"/>
                <a:ea typeface="Times New Roman" panose="02020603050405020304" pitchFamily="18" charset="0"/>
              </a:rPr>
              <a:t>&gt;[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DataColumn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label: Expanded(</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child: Text(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'Name',</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00"/>
                </a:solidFill>
                <a:effectLst/>
                <a:latin typeface="Times New Roman" panose="02020603050405020304" pitchFamily="18" charset="0"/>
                <a:ea typeface="Times New Roman" panose="02020603050405020304" pitchFamily="18" charset="0"/>
              </a:rPr>
              <a:t>style: </a:t>
            </a:r>
            <a:r>
              <a:rPr lang="fr-FR" sz="1800" dirty="0" err="1">
                <a:solidFill>
                  <a:srgbClr val="000000"/>
                </a:solidFill>
                <a:effectLst/>
                <a:latin typeface="Times New Roman" panose="02020603050405020304" pitchFamily="18" charset="0"/>
                <a:ea typeface="Times New Roman" panose="02020603050405020304" pitchFamily="18" charset="0"/>
              </a:rPr>
              <a:t>TextStyle</a:t>
            </a:r>
            <a:r>
              <a:rPr lang="fr-FR" sz="1800" dirty="0">
                <a:solidFill>
                  <a:srgbClr val="000000"/>
                </a:solidFill>
                <a:effectLst/>
                <a:latin typeface="Times New Roman" panose="02020603050405020304" pitchFamily="18" charset="0"/>
                <a:ea typeface="Times New Roman" panose="02020603050405020304" pitchFamily="18" charset="0"/>
              </a:rPr>
              <a:t>(</a:t>
            </a:r>
            <a:r>
              <a:rPr lang="fr-FR" sz="1800" dirty="0" err="1">
                <a:solidFill>
                  <a:srgbClr val="000000"/>
                </a:solidFill>
                <a:effectLst/>
                <a:latin typeface="Times New Roman" panose="02020603050405020304" pitchFamily="18" charset="0"/>
                <a:ea typeface="Times New Roman" panose="02020603050405020304" pitchFamily="18" charset="0"/>
              </a:rPr>
              <a:t>fontStyle</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FontStyle.italic</a:t>
            </a:r>
            <a:r>
              <a:rPr lang="fr-FR"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DataColumn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label: Expanded(</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child: Text(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00"/>
                </a:solidFill>
                <a:effectLst/>
                <a:latin typeface="Times New Roman" panose="02020603050405020304" pitchFamily="18" charset="0"/>
                <a:ea typeface="Times New Roman" panose="02020603050405020304" pitchFamily="18" charset="0"/>
              </a:rPr>
              <a:t>'Age',</a:t>
            </a:r>
            <a:endParaRPr lang="en-US" sz="1800" dirty="0">
              <a:effectLst/>
              <a:latin typeface="Times New Roman" panose="02020603050405020304" pitchFamily="18" charset="0"/>
              <a:ea typeface="Times New Roman" panose="02020603050405020304" pitchFamily="18" charset="0"/>
            </a:endParaRPr>
          </a:p>
          <a:p>
            <a:pPr marL="228600" algn="just"/>
            <a:r>
              <a:rPr lang="fr-FR" sz="1800" dirty="0">
                <a:solidFill>
                  <a:srgbClr val="000000"/>
                </a:solidFill>
                <a:effectLst/>
                <a:latin typeface="Times New Roman" panose="02020603050405020304" pitchFamily="18" charset="0"/>
                <a:ea typeface="Times New Roman" panose="02020603050405020304" pitchFamily="18" charset="0"/>
              </a:rPr>
              <a:t>              style: </a:t>
            </a:r>
            <a:r>
              <a:rPr lang="fr-FR" sz="1800" dirty="0" err="1">
                <a:solidFill>
                  <a:srgbClr val="000000"/>
                </a:solidFill>
                <a:effectLst/>
                <a:latin typeface="Times New Roman" panose="02020603050405020304" pitchFamily="18" charset="0"/>
                <a:ea typeface="Times New Roman" panose="02020603050405020304" pitchFamily="18" charset="0"/>
              </a:rPr>
              <a:t>TextStyle</a:t>
            </a:r>
            <a:r>
              <a:rPr lang="fr-FR" sz="1800" dirty="0">
                <a:solidFill>
                  <a:srgbClr val="000000"/>
                </a:solidFill>
                <a:effectLst/>
                <a:latin typeface="Times New Roman" panose="02020603050405020304" pitchFamily="18" charset="0"/>
                <a:ea typeface="Times New Roman" panose="02020603050405020304" pitchFamily="18" charset="0"/>
              </a:rPr>
              <a:t>(</a:t>
            </a:r>
            <a:r>
              <a:rPr lang="fr-FR" sz="1800" dirty="0" err="1">
                <a:solidFill>
                  <a:srgbClr val="000000"/>
                </a:solidFill>
                <a:effectLst/>
                <a:latin typeface="Times New Roman" panose="02020603050405020304" pitchFamily="18" charset="0"/>
                <a:ea typeface="Times New Roman" panose="02020603050405020304" pitchFamily="18" charset="0"/>
              </a:rPr>
              <a:t>fontStyle</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FontStyle.italic</a:t>
            </a:r>
            <a:r>
              <a:rPr lang="fr-FR"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DataColumn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label: Expanded(</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child: Text(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00"/>
                </a:solidFill>
                <a:effectLst/>
                <a:latin typeface="Times New Roman" panose="02020603050405020304" pitchFamily="18" charset="0"/>
                <a:ea typeface="Times New Roman" panose="02020603050405020304" pitchFamily="18" charset="0"/>
              </a:rPr>
              <a:t>'</a:t>
            </a:r>
            <a:r>
              <a:rPr lang="fr-FR" sz="1800" dirty="0" err="1">
                <a:solidFill>
                  <a:srgbClr val="000000"/>
                </a:solidFill>
                <a:effectLst/>
                <a:latin typeface="Times New Roman" panose="02020603050405020304" pitchFamily="18" charset="0"/>
                <a:ea typeface="Times New Roman" panose="02020603050405020304" pitchFamily="18" charset="0"/>
              </a:rPr>
              <a:t>Role</a:t>
            </a:r>
            <a:r>
              <a:rPr lang="fr-FR"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fr-FR" sz="1800" dirty="0">
                <a:solidFill>
                  <a:srgbClr val="000000"/>
                </a:solidFill>
                <a:effectLst/>
                <a:latin typeface="Times New Roman" panose="02020603050405020304" pitchFamily="18" charset="0"/>
                <a:ea typeface="Times New Roman" panose="02020603050405020304" pitchFamily="18" charset="0"/>
              </a:rPr>
              <a:t>              style: </a:t>
            </a:r>
            <a:r>
              <a:rPr lang="fr-FR" sz="1800" dirty="0" err="1">
                <a:solidFill>
                  <a:srgbClr val="000000"/>
                </a:solidFill>
                <a:effectLst/>
                <a:latin typeface="Times New Roman" panose="02020603050405020304" pitchFamily="18" charset="0"/>
                <a:ea typeface="Times New Roman" panose="02020603050405020304" pitchFamily="18" charset="0"/>
              </a:rPr>
              <a:t>TextStyle</a:t>
            </a:r>
            <a:r>
              <a:rPr lang="fr-FR" sz="1800" dirty="0">
                <a:solidFill>
                  <a:srgbClr val="000000"/>
                </a:solidFill>
                <a:effectLst/>
                <a:latin typeface="Times New Roman" panose="02020603050405020304" pitchFamily="18" charset="0"/>
                <a:ea typeface="Times New Roman" panose="02020603050405020304" pitchFamily="18" charset="0"/>
              </a:rPr>
              <a:t>(</a:t>
            </a:r>
            <a:r>
              <a:rPr lang="fr-FR" sz="1800" dirty="0" err="1">
                <a:solidFill>
                  <a:srgbClr val="000000"/>
                </a:solidFill>
                <a:effectLst/>
                <a:latin typeface="Times New Roman" panose="02020603050405020304" pitchFamily="18" charset="0"/>
                <a:ea typeface="Times New Roman" panose="02020603050405020304" pitchFamily="18" charset="0"/>
              </a:rPr>
              <a:t>fontStyle</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FontStyle.italic</a:t>
            </a:r>
            <a:r>
              <a:rPr lang="fr-FR"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963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dirty="0" err="1">
                <a:latin typeface="Times New Roman" panose="02020603050405020304" pitchFamily="18" charset="0"/>
                <a:cs typeface="Times New Roman" panose="02020603050405020304" pitchFamily="18" charset="0"/>
              </a:rPr>
              <a:t>Sử</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dụng</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TableData</a:t>
            </a:r>
            <a:endParaRPr lang="en-US" sz="2000" cap="none"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5" name="TextBox 4">
            <a:extLst>
              <a:ext uri="{FF2B5EF4-FFF2-40B4-BE49-F238E27FC236}">
                <a16:creationId xmlns:a16="http://schemas.microsoft.com/office/drawing/2014/main" id="{4467F8A9-6C9C-BA69-7456-65AB56DC312E}"/>
              </a:ext>
            </a:extLst>
          </p:cNvPr>
          <p:cNvSpPr txBox="1"/>
          <p:nvPr/>
        </p:nvSpPr>
        <p:spPr>
          <a:xfrm>
            <a:off x="175464" y="1619897"/>
            <a:ext cx="4247449" cy="2296120"/>
          </a:xfrm>
          <a:prstGeom prst="rect">
            <a:avLst/>
          </a:prstGeom>
          <a:noFill/>
        </p:spPr>
        <p:txBody>
          <a:bodyPr wrap="square">
            <a:spAutoFit/>
          </a:bodyPr>
          <a:lstStyle/>
          <a:p>
            <a:pPr marL="342900" lvl="0" indent="-342900" algn="just">
              <a:spcBef>
                <a:spcPts val="1000"/>
              </a:spcBef>
              <a:buFont typeface="Times New Roman" panose="02020603050405020304" pitchFamily="18" charset="0"/>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DataTable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tuổi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DataColumn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DataRow</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Hình ảnh 1">
            <a:extLst>
              <a:ext uri="{FF2B5EF4-FFF2-40B4-BE49-F238E27FC236}">
                <a16:creationId xmlns:a16="http://schemas.microsoft.com/office/drawing/2014/main" id="{27A039DC-1036-4F9B-400D-0D12656940CA}"/>
              </a:ext>
            </a:extLst>
          </p:cNvPr>
          <p:cNvPicPr>
            <a:picLocks noChangeAspect="1"/>
          </p:cNvPicPr>
          <p:nvPr/>
        </p:nvPicPr>
        <p:blipFill rotWithShape="1">
          <a:blip r:embed="rId2">
            <a:extLst>
              <a:ext uri="{28A0092B-C50C-407E-A947-70E740481C1C}">
                <a14:useLocalDpi xmlns:a14="http://schemas.microsoft.com/office/drawing/2010/main" val="0"/>
              </a:ext>
            </a:extLst>
          </a:blip>
          <a:srcRect b="28337"/>
          <a:stretch/>
        </p:blipFill>
        <p:spPr bwMode="auto">
          <a:xfrm>
            <a:off x="5831743" y="1619897"/>
            <a:ext cx="5540983" cy="37699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133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732584" cy="3989672"/>
          </a:xfrm>
        </p:spPr>
        <p:txBody>
          <a:bodyPr/>
          <a:lstStyle/>
          <a:p>
            <a:pPr marL="0" indent="0">
              <a:buNone/>
            </a:pPr>
            <a:r>
              <a:rPr lang="en-US" sz="2000" b="1" dirty="0">
                <a:latin typeface="Times New Roman" panose="02020603050405020304" pitchFamily="18" charset="0"/>
                <a:cs typeface="Times New Roman" panose="02020603050405020304" pitchFamily="18" charset="0"/>
              </a:rPr>
              <a:t>8. </a:t>
            </a:r>
            <a:r>
              <a:rPr lang="en-US" sz="2000" b="1" dirty="0" err="1">
                <a:latin typeface="Times New Roman" panose="02020603050405020304" pitchFamily="18" charset="0"/>
                <a:cs typeface="Times New Roman" panose="02020603050405020304" pitchFamily="18" charset="0"/>
              </a:rPr>
              <a:t>GridView</a:t>
            </a:r>
            <a:endParaRPr lang="en-US" sz="2000" b="1" dirty="0">
              <a:latin typeface="Times New Roman" panose="02020603050405020304" pitchFamily="18" charset="0"/>
              <a:cs typeface="Times New Roman" panose="02020603050405020304" pitchFamily="18" charset="0"/>
            </a:endParaRPr>
          </a:p>
          <a:p>
            <a:pPr marL="342900" lvl="0" indent="-342900" algn="just">
              <a:buFont typeface="Times New Roman" panose="02020603050405020304" pitchFamily="18" charset="0"/>
              <a:buChar char="-"/>
            </a:pPr>
            <a:r>
              <a:rPr lang="en-US" sz="2000" kern="0" dirty="0" err="1">
                <a:effectLst/>
                <a:latin typeface="Times New Roman" panose="02020603050405020304" pitchFamily="18" charset="0"/>
                <a:ea typeface="Times New Roman" panose="02020603050405020304" pitchFamily="18" charset="0"/>
              </a:rPr>
              <a:t>GridView</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trong</a:t>
            </a:r>
            <a:r>
              <a:rPr lang="en-US" sz="2000" kern="0" dirty="0">
                <a:effectLst/>
                <a:latin typeface="Times New Roman" panose="02020603050405020304" pitchFamily="18" charset="0"/>
                <a:ea typeface="Times New Roman" panose="02020603050405020304" pitchFamily="18" charset="0"/>
              </a:rPr>
              <a:t> Flutter </a:t>
            </a:r>
            <a:r>
              <a:rPr lang="en-US" sz="2000" kern="0" dirty="0" err="1">
                <a:effectLst/>
                <a:latin typeface="Times New Roman" panose="02020603050405020304" pitchFamily="18" charset="0"/>
                <a:ea typeface="Times New Roman" panose="02020603050405020304" pitchFamily="18" charset="0"/>
              </a:rPr>
              <a:t>là</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một</a:t>
            </a:r>
            <a:r>
              <a:rPr lang="en-US" sz="2000" kern="0" dirty="0">
                <a:effectLst/>
                <a:latin typeface="Times New Roman" panose="02020603050405020304" pitchFamily="18" charset="0"/>
                <a:ea typeface="Times New Roman" panose="02020603050405020304" pitchFamily="18" charset="0"/>
              </a:rPr>
              <a:t> widget </a:t>
            </a:r>
            <a:r>
              <a:rPr lang="en-US" sz="2000" kern="0" dirty="0" err="1">
                <a:effectLst/>
                <a:latin typeface="Times New Roman" panose="02020603050405020304" pitchFamily="18" charset="0"/>
                <a:ea typeface="Times New Roman" panose="02020603050405020304" pitchFamily="18" charset="0"/>
              </a:rPr>
              <a:t>được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sử</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dụng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để</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hiển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thị</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một</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lưới</a:t>
            </a:r>
            <a:r>
              <a:rPr lang="en-US" sz="2000" kern="0" dirty="0">
                <a:effectLst/>
                <a:latin typeface="Times New Roman" panose="02020603050405020304" pitchFamily="18" charset="0"/>
                <a:ea typeface="Times New Roman" panose="02020603050405020304" pitchFamily="18" charset="0"/>
              </a:rPr>
              <a:t> (grid) </a:t>
            </a:r>
            <a:r>
              <a:rPr lang="en-US" sz="2000" kern="0" dirty="0" err="1">
                <a:effectLst/>
                <a:latin typeface="Times New Roman" panose="02020603050405020304" pitchFamily="18" charset="0"/>
                <a:ea typeface="Times New Roman" panose="02020603050405020304" pitchFamily="18" charset="0"/>
              </a:rPr>
              <a:t>của</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widget con. Grid </a:t>
            </a:r>
            <a:r>
              <a:rPr lang="en-US" sz="2000" kern="0" dirty="0" err="1">
                <a:effectLst/>
                <a:latin typeface="Times New Roman" panose="02020603050405020304" pitchFamily="18" charset="0"/>
                <a:ea typeface="Times New Roman" panose="02020603050405020304" pitchFamily="18" charset="0"/>
              </a:rPr>
              <a:t>có</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thể</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được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sắp</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xếp</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dọc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hoặc</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ngang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và</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nó</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cho</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phép</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bạn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hiển</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thị</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một</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danh</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sách</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a:t>
            </a:r>
            <a:r>
              <a:rPr lang="en-US" sz="2000" kern="0" dirty="0">
                <a:effectLst/>
                <a:latin typeface="Times New Roman" panose="02020603050405020304" pitchFamily="18" charset="0"/>
                <a:ea typeface="Times New Roman" panose="02020603050405020304" pitchFamily="18" charset="0"/>
              </a:rPr>
              <a:t> widget con </a:t>
            </a:r>
            <a:r>
              <a:rPr lang="en-US" sz="2000" kern="0" dirty="0" err="1">
                <a:effectLst/>
                <a:latin typeface="Times New Roman" panose="02020603050405020304" pitchFamily="18" charset="0"/>
                <a:ea typeface="Times New Roman" panose="02020603050405020304" pitchFamily="18" charset="0"/>
              </a:rPr>
              <a:t>trong</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một</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cách</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có</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cấu</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trúc</a:t>
            </a:r>
            <a:endParaRPr lang="en-US" sz="2000"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pPr>
            <a:r>
              <a:rPr lang="en-US" sz="2000" kern="0" dirty="0" err="1">
                <a:effectLst/>
                <a:latin typeface="Times New Roman" panose="02020603050405020304" pitchFamily="18" charset="0"/>
                <a:ea typeface="Times New Roman" panose="02020603050405020304" pitchFamily="18" charset="0"/>
              </a:rPr>
              <a:t>Có</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một</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số</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loại</a:t>
            </a:r>
            <a:r>
              <a:rPr lang="en-US" sz="2000" kern="0" dirty="0">
                <a:effectLst/>
                <a:latin typeface="Times New Roman" panose="02020603050405020304" pitchFamily="18" charset="0"/>
                <a:ea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rPr>
              <a:t>GridView</a:t>
            </a:r>
            <a:endParaRPr lang="en-US" sz="2000" kern="0" dirty="0">
              <a:latin typeface="Times New Roman" panose="02020603050405020304" pitchFamily="18" charset="0"/>
              <a:ea typeface="Times New Roman" panose="02020603050405020304" pitchFamily="18" charset="0"/>
            </a:endParaRPr>
          </a:p>
          <a:p>
            <a:pPr marL="288925" lvl="0" indent="168275" algn="just"/>
            <a:r>
              <a:rPr lang="en-US" sz="2000" kern="0" dirty="0" err="1">
                <a:effectLst/>
                <a:latin typeface="Times New Roman" panose="02020603050405020304" pitchFamily="18" charset="0"/>
                <a:ea typeface="Times New Roman" panose="02020603050405020304" pitchFamily="18" charset="0"/>
              </a:rPr>
              <a:t>GridView.count</a:t>
            </a:r>
            <a:endParaRPr lang="en-US" sz="2000" kern="0" dirty="0">
              <a:effectLst/>
              <a:latin typeface="Times New Roman" panose="02020603050405020304" pitchFamily="18" charset="0"/>
              <a:ea typeface="Times New Roman" panose="02020603050405020304" pitchFamily="18" charset="0"/>
            </a:endParaRPr>
          </a:p>
          <a:p>
            <a:pPr marL="288925" lvl="0" indent="168275" algn="just"/>
            <a:r>
              <a:rPr lang="en-US" sz="2000" kern="0" dirty="0" err="1">
                <a:latin typeface="Times New Roman" panose="02020603050405020304" pitchFamily="18" charset="0"/>
                <a:ea typeface="Times New Roman" panose="02020603050405020304" pitchFamily="18" charset="0"/>
              </a:rPr>
              <a:t>GridView.builder</a:t>
            </a:r>
            <a:endParaRPr lang="en-US" sz="2000" kern="0" dirty="0">
              <a:latin typeface="Times New Roman" panose="02020603050405020304" pitchFamily="18" charset="0"/>
              <a:ea typeface="Times New Roman" panose="02020603050405020304" pitchFamily="18" charset="0"/>
            </a:endParaRPr>
          </a:p>
          <a:p>
            <a:pPr marL="288925" lvl="0" indent="168275" algn="just"/>
            <a:r>
              <a:rPr lang="en-US" sz="2000" kern="0" dirty="0" err="1">
                <a:effectLst/>
                <a:latin typeface="Times New Roman" panose="02020603050405020304" pitchFamily="18" charset="0"/>
                <a:ea typeface="Times New Roman" panose="02020603050405020304" pitchFamily="18" charset="0"/>
              </a:rPr>
              <a:t>GridView.extent</a:t>
            </a:r>
            <a:endParaRPr lang="en-US" sz="2000" kern="0" dirty="0">
              <a:effectLst/>
              <a:latin typeface="Times New Roman" panose="02020603050405020304" pitchFamily="18" charset="0"/>
              <a:ea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rPr>
              <a:t>     </a:t>
            </a: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86287BF-0880-DFFD-C27B-0EBB95659A48}"/>
              </a:ext>
            </a:extLst>
          </p:cNvPr>
          <p:cNvPicPr>
            <a:picLocks noChangeAspect="1"/>
          </p:cNvPicPr>
          <p:nvPr/>
        </p:nvPicPr>
        <p:blipFill>
          <a:blip r:embed="rId3"/>
          <a:stretch>
            <a:fillRect/>
          </a:stretch>
        </p:blipFill>
        <p:spPr>
          <a:xfrm>
            <a:off x="8051729" y="1078407"/>
            <a:ext cx="2583139" cy="5281450"/>
          </a:xfrm>
          <a:prstGeom prst="rect">
            <a:avLst/>
          </a:prstGeom>
        </p:spPr>
      </p:pic>
    </p:spTree>
    <p:extLst>
      <p:ext uri="{BB962C8B-B14F-4D97-AF65-F5344CB8AC3E}">
        <p14:creationId xmlns:p14="http://schemas.microsoft.com/office/powerpoint/2010/main" val="336382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graphicFrame>
        <p:nvGraphicFramePr>
          <p:cNvPr id="5" name="Diagram 4"/>
          <p:cNvGraphicFramePr/>
          <p:nvPr>
            <p:extLst>
              <p:ext uri="{D42A27DB-BD31-4B8C-83A1-F6EECF244321}">
                <p14:modId xmlns:p14="http://schemas.microsoft.com/office/powerpoint/2010/main" val="3403258591"/>
              </p:ext>
            </p:extLst>
          </p:nvPr>
        </p:nvGraphicFramePr>
        <p:xfrm>
          <a:off x="1363259" y="1569492"/>
          <a:ext cx="10114508" cy="3122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45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dirty="0" err="1">
                <a:latin typeface="Times New Roman" panose="02020603050405020304" pitchFamily="18" charset="0"/>
                <a:cs typeface="Times New Roman" panose="02020603050405020304" pitchFamily="18" charset="0"/>
              </a:rPr>
              <a:t>Sử</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dụng</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GridView</a:t>
            </a:r>
            <a:endParaRPr lang="en-US" sz="2000" cap="none"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20</a:t>
            </a:fld>
            <a:endParaRPr lang="en-US" noProof="0" dirty="0"/>
          </a:p>
        </p:txBody>
      </p:sp>
      <p:sp>
        <p:nvSpPr>
          <p:cNvPr id="5" name="TextBox 4">
            <a:extLst>
              <a:ext uri="{FF2B5EF4-FFF2-40B4-BE49-F238E27FC236}">
                <a16:creationId xmlns:a16="http://schemas.microsoft.com/office/drawing/2014/main" id="{4467F8A9-6C9C-BA69-7456-65AB56DC312E}"/>
              </a:ext>
            </a:extLst>
          </p:cNvPr>
          <p:cNvSpPr txBox="1"/>
          <p:nvPr/>
        </p:nvSpPr>
        <p:spPr>
          <a:xfrm>
            <a:off x="175464" y="1619897"/>
            <a:ext cx="3979093" cy="2067233"/>
          </a:xfrm>
          <a:prstGeom prst="rect">
            <a:avLst/>
          </a:prstGeom>
          <a:noFill/>
        </p:spPr>
        <p:txBody>
          <a:bodyPr wrap="square">
            <a:spAutoFit/>
          </a:bodyPr>
          <a:lstStyle/>
          <a:p>
            <a:pPr marL="342900" indent="-342900" algn="just">
              <a:spcBef>
                <a:spcPts val="1000"/>
              </a:spcBef>
              <a:buFont typeface="Times New Roman" panose="02020603050405020304" pitchFamily="18" charset="0"/>
              <a:buChar char="-"/>
            </a:pPr>
            <a:r>
              <a:rPr lang="en-US" sz="2000" dirty="0" err="1">
                <a:effectLst/>
                <a:latin typeface="Times New Roman" panose="02020603050405020304" pitchFamily="18" charset="0"/>
                <a:ea typeface="Times New Roman" panose="02020603050405020304" pitchFamily="18" charset="0"/>
              </a:rPr>
              <a:t>Ví</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dụ</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này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trình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bày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tạo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GridView</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với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hai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cột</a:t>
            </a:r>
            <a:r>
              <a:rPr lang="en-US" sz="200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a:t>
            </a:r>
            <a:r>
              <a:rPr lang="en-US" sz="2000" dirty="0">
                <a:effectLst/>
                <a:latin typeface="Times New Roman" panose="02020603050405020304" pitchFamily="18" charset="0"/>
                <a:ea typeface="Times New Roman" panose="02020603050405020304" pitchFamily="18" charset="0"/>
              </a:rPr>
              <a:t>hild </a:t>
            </a:r>
            <a:r>
              <a:rPr lang="en-US" sz="2000" dirty="0" err="1">
                <a:effectLst/>
                <a:latin typeface="Times New Roman" panose="02020603050405020304" pitchFamily="18" charset="0"/>
                <a:ea typeface="Times New Roman" panose="02020603050405020304" pitchFamily="18" charset="0"/>
              </a:rPr>
              <a:t>được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đặt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nhau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bằng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sử</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dụng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thuộc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tính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crossAxisSpacing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mainAxisSpacing</a:t>
            </a:r>
            <a:r>
              <a:rPr lang="en-US" sz="2000" dirty="0">
                <a:effectLst/>
                <a:latin typeface="Times New Roman" panose="02020603050405020304" pitchFamily="18" charset="0"/>
                <a:ea typeface="Times New Roman" panose="02020603050405020304" pitchFamily="18" charset="0"/>
              </a:rPr>
              <a:t> .</a:t>
            </a:r>
          </a:p>
          <a:p>
            <a:pPr marL="342900" lvl="0" indent="-342900" algn="just">
              <a:spcBef>
                <a:spcPts val="1000"/>
              </a:spcBef>
              <a:buFont typeface="Times New Roman" panose="02020603050405020304" pitchFamily="18" charset="0"/>
              <a:buChar char="-"/>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Hình ảnh 12" descr="GridView hiển thị sáu phần tử con với các màu nền khác nhau được sắp xếp thành hai cột">
            <a:extLst>
              <a:ext uri="{FF2B5EF4-FFF2-40B4-BE49-F238E27FC236}">
                <a16:creationId xmlns:a16="http://schemas.microsoft.com/office/drawing/2014/main" id="{DA611C0D-65A3-2D53-2C9E-3233416943C7}"/>
              </a:ext>
            </a:extLst>
          </p:cNvPr>
          <p:cNvPicPr>
            <a:picLocks noChangeAspect="1"/>
          </p:cNvPicPr>
          <p:nvPr/>
        </p:nvPicPr>
        <p:blipFill rotWithShape="1">
          <a:blip r:embed="rId2">
            <a:extLst>
              <a:ext uri="{28A0092B-C50C-407E-A947-70E740481C1C}">
                <a14:useLocalDpi xmlns:a14="http://schemas.microsoft.com/office/drawing/2010/main" val="0"/>
              </a:ext>
            </a:extLst>
          </a:blip>
          <a:srcRect l="7200" t="4798" r="6134" b="22039"/>
          <a:stretch/>
        </p:blipFill>
        <p:spPr bwMode="auto">
          <a:xfrm>
            <a:off x="5991829" y="764932"/>
            <a:ext cx="3819111" cy="57345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925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dirty="0" err="1">
                <a:latin typeface="Times New Roman" panose="02020603050405020304" pitchFamily="18" charset="0"/>
                <a:cs typeface="Times New Roman" panose="02020603050405020304" pitchFamily="18" charset="0"/>
              </a:rPr>
              <a:t>Sử</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dụng</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TableData</a:t>
            </a:r>
            <a:endParaRPr lang="en-US" sz="2000" cap="none"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21</a:t>
            </a:fld>
            <a:endParaRPr lang="en-US" noProof="0" dirty="0"/>
          </a:p>
        </p:txBody>
      </p:sp>
      <p:sp>
        <p:nvSpPr>
          <p:cNvPr id="6" name="Rectangle 5"/>
          <p:cNvSpPr/>
          <p:nvPr/>
        </p:nvSpPr>
        <p:spPr>
          <a:xfrm>
            <a:off x="5804452" y="586409"/>
            <a:ext cx="6387548" cy="60464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Container(</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padding: const </a:t>
            </a:r>
            <a:r>
              <a:rPr lang="en-US" sz="1800" dirty="0" err="1">
                <a:solidFill>
                  <a:schemeClr val="bg1"/>
                </a:solidFill>
                <a:effectLst/>
                <a:latin typeface="Times New Roman" panose="02020603050405020304" pitchFamily="18" charset="0"/>
                <a:ea typeface="Times New Roman" panose="02020603050405020304" pitchFamily="18" charset="0"/>
              </a:rPr>
              <a:t>EdgeInsets.all</a:t>
            </a:r>
            <a:r>
              <a:rPr lang="en-US" sz="1800" dirty="0">
                <a:solidFill>
                  <a:schemeClr val="bg1"/>
                </a:solidFill>
                <a:effectLst/>
                <a:latin typeface="Times New Roman" panose="02020603050405020304" pitchFamily="18" charset="0"/>
                <a:ea typeface="Times New Roman" panose="02020603050405020304" pitchFamily="18" charset="0"/>
              </a:rPr>
              <a:t>(8),</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color: </a:t>
            </a:r>
            <a:r>
              <a:rPr lang="en-US" sz="1800" dirty="0" err="1">
                <a:solidFill>
                  <a:schemeClr val="bg1"/>
                </a:solidFill>
                <a:effectLst/>
                <a:latin typeface="Times New Roman" panose="02020603050405020304" pitchFamily="18" charset="0"/>
                <a:ea typeface="Times New Roman" panose="02020603050405020304" pitchFamily="18" charset="0"/>
              </a:rPr>
              <a:t>Colors.teal</a:t>
            </a:r>
            <a:r>
              <a:rPr lang="en-US" sz="1800" dirty="0">
                <a:solidFill>
                  <a:schemeClr val="bg1"/>
                </a:solidFill>
                <a:effectLst/>
                <a:latin typeface="Times New Roman" panose="02020603050405020304" pitchFamily="18" charset="0"/>
                <a:ea typeface="Times New Roman" panose="02020603050405020304" pitchFamily="18" charset="0"/>
              </a:rPr>
              <a:t>[300],</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child: const Text('Sound of screams but the'),</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Container(</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padding: const </a:t>
            </a:r>
            <a:r>
              <a:rPr lang="en-US" sz="1800" dirty="0" err="1">
                <a:solidFill>
                  <a:schemeClr val="bg1"/>
                </a:solidFill>
                <a:effectLst/>
                <a:latin typeface="Times New Roman" panose="02020603050405020304" pitchFamily="18" charset="0"/>
                <a:ea typeface="Times New Roman" panose="02020603050405020304" pitchFamily="18" charset="0"/>
              </a:rPr>
              <a:t>EdgeInsets.all</a:t>
            </a:r>
            <a:r>
              <a:rPr lang="en-US" sz="1800" dirty="0">
                <a:solidFill>
                  <a:schemeClr val="bg1"/>
                </a:solidFill>
                <a:effectLst/>
                <a:latin typeface="Times New Roman" panose="02020603050405020304" pitchFamily="18" charset="0"/>
                <a:ea typeface="Times New Roman" panose="02020603050405020304" pitchFamily="18" charset="0"/>
              </a:rPr>
              <a:t>(8),</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color: </a:t>
            </a:r>
            <a:r>
              <a:rPr lang="en-US" sz="1800" dirty="0" err="1">
                <a:solidFill>
                  <a:schemeClr val="bg1"/>
                </a:solidFill>
                <a:effectLst/>
                <a:latin typeface="Times New Roman" panose="02020603050405020304" pitchFamily="18" charset="0"/>
                <a:ea typeface="Times New Roman" panose="02020603050405020304" pitchFamily="18" charset="0"/>
              </a:rPr>
              <a:t>Colors.teal</a:t>
            </a:r>
            <a:r>
              <a:rPr lang="en-US" sz="1800" dirty="0">
                <a:solidFill>
                  <a:schemeClr val="bg1"/>
                </a:solidFill>
                <a:effectLst/>
                <a:latin typeface="Times New Roman" panose="02020603050405020304" pitchFamily="18" charset="0"/>
                <a:ea typeface="Times New Roman" panose="02020603050405020304" pitchFamily="18" charset="0"/>
              </a:rPr>
              <a:t>[400],</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child: const Text('Who scream'),</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Container(</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padding: const </a:t>
            </a:r>
            <a:r>
              <a:rPr lang="en-US" sz="1800" dirty="0" err="1">
                <a:solidFill>
                  <a:schemeClr val="bg1"/>
                </a:solidFill>
                <a:effectLst/>
                <a:latin typeface="Times New Roman" panose="02020603050405020304" pitchFamily="18" charset="0"/>
                <a:ea typeface="Times New Roman" panose="02020603050405020304" pitchFamily="18" charset="0"/>
              </a:rPr>
              <a:t>EdgeInsets.all</a:t>
            </a:r>
            <a:r>
              <a:rPr lang="en-US" sz="1800" dirty="0">
                <a:solidFill>
                  <a:schemeClr val="bg1"/>
                </a:solidFill>
                <a:effectLst/>
                <a:latin typeface="Times New Roman" panose="02020603050405020304" pitchFamily="18" charset="0"/>
                <a:ea typeface="Times New Roman" panose="02020603050405020304" pitchFamily="18" charset="0"/>
              </a:rPr>
              <a:t>(8),</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color: </a:t>
            </a:r>
            <a:r>
              <a:rPr lang="en-US" sz="1800" dirty="0" err="1">
                <a:solidFill>
                  <a:schemeClr val="bg1"/>
                </a:solidFill>
                <a:effectLst/>
                <a:latin typeface="Times New Roman" panose="02020603050405020304" pitchFamily="18" charset="0"/>
                <a:ea typeface="Times New Roman" panose="02020603050405020304" pitchFamily="18" charset="0"/>
              </a:rPr>
              <a:t>Colors.teal</a:t>
            </a:r>
            <a:r>
              <a:rPr lang="en-US" sz="1800" dirty="0">
                <a:solidFill>
                  <a:schemeClr val="bg1"/>
                </a:solidFill>
                <a:effectLst/>
                <a:latin typeface="Times New Roman" panose="02020603050405020304" pitchFamily="18" charset="0"/>
                <a:ea typeface="Times New Roman" panose="02020603050405020304" pitchFamily="18" charset="0"/>
              </a:rPr>
              <a:t>[500],</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child: const Text('Revolution is coming...'),</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Container(</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padding: const </a:t>
            </a:r>
            <a:r>
              <a:rPr lang="en-US" sz="1800" dirty="0" err="1">
                <a:solidFill>
                  <a:schemeClr val="bg1"/>
                </a:solidFill>
                <a:effectLst/>
                <a:latin typeface="Times New Roman" panose="02020603050405020304" pitchFamily="18" charset="0"/>
                <a:ea typeface="Times New Roman" panose="02020603050405020304" pitchFamily="18" charset="0"/>
              </a:rPr>
              <a:t>EdgeInsets.all</a:t>
            </a:r>
            <a:r>
              <a:rPr lang="en-US" sz="1800" dirty="0">
                <a:solidFill>
                  <a:schemeClr val="bg1"/>
                </a:solidFill>
                <a:effectLst/>
                <a:latin typeface="Times New Roman" panose="02020603050405020304" pitchFamily="18" charset="0"/>
                <a:ea typeface="Times New Roman" panose="02020603050405020304" pitchFamily="18" charset="0"/>
              </a:rPr>
              <a:t>(8),</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color: </a:t>
            </a:r>
            <a:r>
              <a:rPr lang="en-US" sz="1800" dirty="0" err="1">
                <a:solidFill>
                  <a:schemeClr val="bg1"/>
                </a:solidFill>
                <a:effectLst/>
                <a:latin typeface="Times New Roman" panose="02020603050405020304" pitchFamily="18" charset="0"/>
                <a:ea typeface="Times New Roman" panose="02020603050405020304" pitchFamily="18" charset="0"/>
              </a:rPr>
              <a:t>Colors.teal</a:t>
            </a:r>
            <a:r>
              <a:rPr lang="en-US" sz="1800" dirty="0">
                <a:solidFill>
                  <a:schemeClr val="bg1"/>
                </a:solidFill>
                <a:effectLst/>
                <a:latin typeface="Times New Roman" panose="02020603050405020304" pitchFamily="18" charset="0"/>
                <a:ea typeface="Times New Roman" panose="02020603050405020304" pitchFamily="18" charset="0"/>
              </a:rPr>
              <a:t>[600],</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child: const Text('Revolution, they...'),</a:t>
            </a:r>
          </a:p>
          <a:p>
            <a:pPr marL="228600" algn="just"/>
            <a:r>
              <a:rPr lang="en-US" sz="1800" dirty="0">
                <a:solidFill>
                  <a:schemeClr val="bg1"/>
                </a:solidFill>
                <a:effectLst/>
                <a:latin typeface="Times New Roman" panose="02020603050405020304" pitchFamily="18" charset="0"/>
                <a:ea typeface="Times New Roman" panose="02020603050405020304" pitchFamily="18" charset="0"/>
              </a:rPr>
              <a:t>    ),],)</a:t>
            </a:r>
          </a:p>
          <a:p>
            <a:pPr marL="228600" algn="just"/>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DE372A30-445A-9D0F-AFBB-80808EFFA47A}"/>
              </a:ext>
            </a:extLst>
          </p:cNvPr>
          <p:cNvSpPr txBox="1"/>
          <p:nvPr/>
        </p:nvSpPr>
        <p:spPr>
          <a:xfrm>
            <a:off x="-144116" y="1584317"/>
            <a:ext cx="6018142" cy="5078313"/>
          </a:xfrm>
          <a:prstGeom prst="rect">
            <a:avLst/>
          </a:prstGeom>
          <a:noFill/>
        </p:spPr>
        <p:txBody>
          <a:bodyPr wrap="square">
            <a:spAutoFit/>
          </a:bodyPr>
          <a:lstStyle/>
          <a:p>
            <a:pPr marL="228600" algn="just"/>
            <a:r>
              <a:rPr lang="en-US" sz="1800" dirty="0" err="1">
                <a:solidFill>
                  <a:srgbClr val="000000"/>
                </a:solidFill>
                <a:effectLst/>
                <a:latin typeface="Times New Roman" panose="02020603050405020304" pitchFamily="18" charset="0"/>
                <a:ea typeface="Times New Roman" panose="02020603050405020304" pitchFamily="18" charset="0"/>
              </a:rPr>
              <a:t>GridView.count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primary: false,</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padding: const </a:t>
            </a:r>
            <a:r>
              <a:rPr lang="en-US" sz="1800" dirty="0" err="1">
                <a:solidFill>
                  <a:srgbClr val="000000"/>
                </a:solidFill>
                <a:effectLst/>
                <a:latin typeface="Times New Roman" panose="02020603050405020304" pitchFamily="18" charset="0"/>
                <a:ea typeface="Times New Roman" panose="02020603050405020304" pitchFamily="18" charset="0"/>
              </a:rPr>
              <a:t>EdgeInsets.all</a:t>
            </a:r>
            <a:r>
              <a:rPr lang="en-US" sz="1800" dirty="0">
                <a:solidFill>
                  <a:srgbClr val="000000"/>
                </a:solidFill>
                <a:effectLst/>
                <a:latin typeface="Times New Roman" panose="02020603050405020304" pitchFamily="18" charset="0"/>
                <a:ea typeface="Times New Roman" panose="02020603050405020304" pitchFamily="18" charset="0"/>
              </a:rPr>
              <a:t>(20),</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crossAxisSpacing</a:t>
            </a:r>
            <a:r>
              <a:rPr lang="en-US" sz="1800" dirty="0">
                <a:solidFill>
                  <a:srgbClr val="000000"/>
                </a:solidFill>
                <a:effectLst/>
                <a:latin typeface="Times New Roman" panose="02020603050405020304" pitchFamily="18" charset="0"/>
                <a:ea typeface="Times New Roman" panose="02020603050405020304" pitchFamily="18" charset="0"/>
              </a:rPr>
              <a:t>: 10,</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mainAxisSpacing</a:t>
            </a:r>
            <a:r>
              <a:rPr lang="en-US" sz="1800" dirty="0">
                <a:solidFill>
                  <a:srgbClr val="000000"/>
                </a:solidFill>
                <a:effectLst/>
                <a:latin typeface="Times New Roman" panose="02020603050405020304" pitchFamily="18" charset="0"/>
                <a:ea typeface="Times New Roman" panose="02020603050405020304" pitchFamily="18" charset="0"/>
              </a:rPr>
              <a:t>: 10,</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crossAxisCount</a:t>
            </a:r>
            <a:r>
              <a:rPr lang="en-US" sz="1800" dirty="0">
                <a:solidFill>
                  <a:srgbClr val="000000"/>
                </a:solidFill>
                <a:effectLst/>
                <a:latin typeface="Times New Roman" panose="02020603050405020304" pitchFamily="18" charset="0"/>
                <a:ea typeface="Times New Roman" panose="02020603050405020304" pitchFamily="18" charset="0"/>
              </a:rPr>
              <a:t>: 2,</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children: &lt;Widget&gt;[</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Container(</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padding: const </a:t>
            </a:r>
            <a:r>
              <a:rPr lang="en-US" sz="1800" dirty="0" err="1">
                <a:solidFill>
                  <a:srgbClr val="000000"/>
                </a:solidFill>
                <a:effectLst/>
                <a:latin typeface="Times New Roman" panose="02020603050405020304" pitchFamily="18" charset="0"/>
                <a:ea typeface="Times New Roman" panose="02020603050405020304" pitchFamily="18" charset="0"/>
              </a:rPr>
              <a:t>EdgeInsets.all</a:t>
            </a:r>
            <a:r>
              <a:rPr lang="en-US" sz="1800" dirty="0">
                <a:solidFill>
                  <a:srgbClr val="000000"/>
                </a:solidFill>
                <a:effectLst/>
                <a:latin typeface="Times New Roman" panose="02020603050405020304" pitchFamily="18" charset="0"/>
                <a:ea typeface="Times New Roman" panose="02020603050405020304" pitchFamily="18" charset="0"/>
              </a:rPr>
              <a:t>(8),</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color: </a:t>
            </a:r>
            <a:r>
              <a:rPr lang="en-US" sz="1800" dirty="0" err="1">
                <a:solidFill>
                  <a:srgbClr val="000000"/>
                </a:solidFill>
                <a:effectLst/>
                <a:latin typeface="Times New Roman" panose="02020603050405020304" pitchFamily="18" charset="0"/>
                <a:ea typeface="Times New Roman" panose="02020603050405020304" pitchFamily="18" charset="0"/>
              </a:rPr>
              <a:t>Colors.teal</a:t>
            </a:r>
            <a:r>
              <a:rPr lang="en-US" sz="1800" dirty="0">
                <a:solidFill>
                  <a:srgbClr val="000000"/>
                </a:solidFill>
                <a:effectLst/>
                <a:latin typeface="Times New Roman" panose="02020603050405020304" pitchFamily="18" charset="0"/>
                <a:ea typeface="Times New Roman" panose="02020603050405020304" pitchFamily="18" charset="0"/>
              </a:rPr>
              <a:t>[100],</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child: const Text("He'd have you all unravel at the"),</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Container(</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padding: const </a:t>
            </a:r>
            <a:r>
              <a:rPr lang="en-US" sz="1800" dirty="0" err="1">
                <a:solidFill>
                  <a:srgbClr val="000000"/>
                </a:solidFill>
                <a:effectLst/>
                <a:latin typeface="Times New Roman" panose="02020603050405020304" pitchFamily="18" charset="0"/>
                <a:ea typeface="Times New Roman" panose="02020603050405020304" pitchFamily="18" charset="0"/>
              </a:rPr>
              <a:t>EdgeInsets.all</a:t>
            </a:r>
            <a:r>
              <a:rPr lang="en-US" sz="1800" dirty="0">
                <a:solidFill>
                  <a:srgbClr val="000000"/>
                </a:solidFill>
                <a:effectLst/>
                <a:latin typeface="Times New Roman" panose="02020603050405020304" pitchFamily="18" charset="0"/>
                <a:ea typeface="Times New Roman" panose="02020603050405020304" pitchFamily="18" charset="0"/>
              </a:rPr>
              <a:t>(8),</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color: </a:t>
            </a:r>
            <a:r>
              <a:rPr lang="en-US" sz="1800" dirty="0" err="1">
                <a:solidFill>
                  <a:srgbClr val="000000"/>
                </a:solidFill>
                <a:effectLst/>
                <a:latin typeface="Times New Roman" panose="02020603050405020304" pitchFamily="18" charset="0"/>
                <a:ea typeface="Times New Roman" panose="02020603050405020304" pitchFamily="18" charset="0"/>
              </a:rPr>
              <a:t>Colors.teal</a:t>
            </a:r>
            <a:r>
              <a:rPr lang="en-US" sz="1800" dirty="0">
                <a:solidFill>
                  <a:srgbClr val="000000"/>
                </a:solidFill>
                <a:effectLst/>
                <a:latin typeface="Times New Roman" panose="02020603050405020304" pitchFamily="18" charset="0"/>
                <a:ea typeface="Times New Roman" panose="02020603050405020304" pitchFamily="18" charset="0"/>
              </a:rPr>
              <a:t>[200],</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child: const Text('Heed not the rabble'),</a:t>
            </a:r>
            <a:endParaRPr lang="en-US" sz="1800" dirty="0">
              <a:effectLst/>
              <a:latin typeface="Times New Roman" panose="02020603050405020304" pitchFamily="18" charset="0"/>
              <a:ea typeface="Times New Roman" panose="02020603050405020304" pitchFamily="18" charset="0"/>
            </a:endParaRPr>
          </a:p>
          <a:p>
            <a:pPr marL="228600" algn="just"/>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28600" algn="just"/>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70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1170870" y="266577"/>
            <a:ext cx="2262187" cy="1037492"/>
          </a:xfrm>
        </p:spPr>
        <p:txBody>
          <a:bodyPr/>
          <a:lstStyle/>
          <a:p>
            <a:r>
              <a:rPr lang="en-US" dirty="0">
                <a:latin typeface="Times New Roman" panose="02020603050405020304" pitchFamily="18" charset="0"/>
                <a:cs typeface="Times New Roman" panose="02020603050405020304" pitchFamily="18" charset="0"/>
              </a:rPr>
              <a:t>MÔ TẢ ỨNG DỤNG</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sz="2800" dirty="0" err="1">
                <a:solidFill>
                  <a:schemeClr val="tx1"/>
                </a:solidFill>
                <a:latin typeface="Times New Roman" panose="02020603050405020304" pitchFamily="18" charset="0"/>
                <a:cs typeface="Times New Roman" panose="02020603050405020304" pitchFamily="18" charset="0"/>
              </a:rPr>
              <a:t>Mô</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diện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22</a:t>
            </a:fld>
            <a:endParaRPr lang="en-US" dirty="0"/>
          </a:p>
        </p:txBody>
      </p:sp>
      <p:sp>
        <p:nvSpPr>
          <p:cNvPr id="25" name="TextBox 24">
            <a:extLst>
              <a:ext uri="{FF2B5EF4-FFF2-40B4-BE49-F238E27FC236}">
                <a16:creationId xmlns:a16="http://schemas.microsoft.com/office/drawing/2014/main" id="{1357BAA9-3DDA-E009-6FC7-CFDB5DB6B3E8}"/>
              </a:ext>
            </a:extLst>
          </p:cNvPr>
          <p:cNvSpPr txBox="1"/>
          <p:nvPr/>
        </p:nvSpPr>
        <p:spPr>
          <a:xfrm>
            <a:off x="3623641" y="1443841"/>
            <a:ext cx="3955582" cy="4093428"/>
          </a:xfrm>
          <a:prstGeom prst="rect">
            <a:avLst/>
          </a:prstGeom>
          <a:noFill/>
        </p:spPr>
        <p:txBody>
          <a:bodyPr wrap="square">
            <a:spAutoFit/>
          </a:bodyPr>
          <a:lstStyle/>
          <a:p>
            <a:pPr marL="270510"/>
            <a:r>
              <a:rPr lang="vi-VN" sz="2000" dirty="0">
                <a:effectLst/>
                <a:latin typeface="Times New Roman" panose="02020603050405020304" pitchFamily="18" charset="0"/>
                <a:ea typeface="Times New Roman" panose="02020603050405020304" pitchFamily="18" charset="0"/>
              </a:rPr>
              <a:t>Màn hình nhập thông tin bao gồm 3 TextField và 3 Button:</a:t>
            </a:r>
            <a:endParaRPr lang="en-US"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vi-VN" sz="2000" kern="100" dirty="0">
                <a:effectLst/>
                <a:latin typeface="Times New Roman" panose="02020603050405020304" pitchFamily="18" charset="0"/>
                <a:ea typeface="Calibri" panose="020F0502020204030204" pitchFamily="34" charset="0"/>
                <a:cs typeface="Times New Roman" panose="02020603050405020304" pitchFamily="18" charset="0"/>
              </a:rPr>
              <a:t>Họ: nhập họ</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vi-VN" sz="2000" kern="100" dirty="0">
                <a:effectLst/>
                <a:latin typeface="Times New Roman" panose="02020603050405020304" pitchFamily="18" charset="0"/>
                <a:ea typeface="Calibri" panose="020F0502020204030204" pitchFamily="34" charset="0"/>
                <a:cs typeface="Times New Roman" panose="02020603050405020304" pitchFamily="18" charset="0"/>
              </a:rPr>
              <a:t>Tên đệm: nhập tên đệm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vi-VN" sz="2000" kern="100" dirty="0">
                <a:effectLst/>
                <a:latin typeface="Times New Roman" panose="02020603050405020304" pitchFamily="18" charset="0"/>
                <a:ea typeface="Calibri" panose="020F0502020204030204" pitchFamily="34" charset="0"/>
                <a:cs typeface="Times New Roman" panose="02020603050405020304" pitchFamily="18" charset="0"/>
              </a:rPr>
              <a:t>Tên: nhập tên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vi-VN" sz="2000" kern="100" dirty="0">
                <a:effectLst/>
                <a:latin typeface="Times New Roman" panose="02020603050405020304" pitchFamily="18" charset="0"/>
                <a:ea typeface="Calibri" panose="020F0502020204030204" pitchFamily="34" charset="0"/>
                <a:cs typeface="Times New Roman" panose="02020603050405020304" pitchFamily="18" charset="0"/>
              </a:rPr>
              <a:t>Nút Dịch: thực hiện chuyển họ tên của người dùng sang tiếng Anh</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vi-VN" sz="2000" kern="100" dirty="0">
                <a:effectLst/>
                <a:latin typeface="Times New Roman" panose="02020603050405020304" pitchFamily="18" charset="0"/>
                <a:ea typeface="Calibri" panose="020F0502020204030204" pitchFamily="34" charset="0"/>
                <a:cs typeface="Times New Roman" panose="02020603050405020304" pitchFamily="18" charset="0"/>
              </a:rPr>
              <a:t>Nút Nhập lại: thực hiện xóa dữ liệu đã nhập ở 3 ô TextField phía trên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vi-VN" sz="2000" kern="100" dirty="0">
                <a:effectLst/>
                <a:latin typeface="Times New Roman" panose="02020603050405020304" pitchFamily="18" charset="0"/>
                <a:ea typeface="Calibri" panose="020F0502020204030204" pitchFamily="34" charset="0"/>
                <a:cs typeface="Times New Roman" panose="02020603050405020304" pitchFamily="18" charset="0"/>
              </a:rPr>
              <a:t>Nút Lịch sử: xem danh sách các họ tên đã được dịch trước đó</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569A0EFF-574C-09C1-95FC-22D253D38EB2}"/>
              </a:ext>
            </a:extLst>
          </p:cNvPr>
          <p:cNvPicPr>
            <a:picLocks noChangeAspect="1"/>
          </p:cNvPicPr>
          <p:nvPr/>
        </p:nvPicPr>
        <p:blipFill>
          <a:blip r:embed="rId3"/>
          <a:stretch>
            <a:fillRect/>
          </a:stretch>
        </p:blipFill>
        <p:spPr>
          <a:xfrm>
            <a:off x="8270391" y="604838"/>
            <a:ext cx="2867025" cy="5857875"/>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1170870" y="266577"/>
            <a:ext cx="2262187" cy="1037492"/>
          </a:xfrm>
        </p:spPr>
        <p:txBody>
          <a:bodyPr/>
          <a:lstStyle/>
          <a:p>
            <a:r>
              <a:rPr lang="en-US" dirty="0">
                <a:latin typeface="Times New Roman" panose="02020603050405020304" pitchFamily="18" charset="0"/>
                <a:cs typeface="Times New Roman" panose="02020603050405020304" pitchFamily="18" charset="0"/>
              </a:rPr>
              <a:t>MÔ TẢ ỨNG DỤNG</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sz="2800" dirty="0" err="1">
                <a:solidFill>
                  <a:schemeClr val="tx1"/>
                </a:solidFill>
                <a:latin typeface="Times New Roman" panose="02020603050405020304" pitchFamily="18" charset="0"/>
                <a:cs typeface="Times New Roman" panose="02020603050405020304" pitchFamily="18" charset="0"/>
              </a:rPr>
              <a:t>Mô</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thao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tác</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8" name="Content Placeholder 17">
            <a:extLst>
              <a:ext uri="{FF2B5EF4-FFF2-40B4-BE49-F238E27FC236}">
                <a16:creationId xmlns:a16="http://schemas.microsoft.com/office/drawing/2014/main" id="{CD6CEFA7-5AB5-47CF-83D8-F5F3DF38D2AF}"/>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23</a:t>
            </a:fld>
            <a:endParaRPr lang="en-US" dirty="0"/>
          </a:p>
        </p:txBody>
      </p:sp>
      <p:sp>
        <p:nvSpPr>
          <p:cNvPr id="25" name="TextBox 24">
            <a:extLst>
              <a:ext uri="{FF2B5EF4-FFF2-40B4-BE49-F238E27FC236}">
                <a16:creationId xmlns:a16="http://schemas.microsoft.com/office/drawing/2014/main" id="{1357BAA9-3DDA-E009-6FC7-CFDB5DB6B3E8}"/>
              </a:ext>
            </a:extLst>
          </p:cNvPr>
          <p:cNvSpPr txBox="1"/>
          <p:nvPr/>
        </p:nvSpPr>
        <p:spPr>
          <a:xfrm>
            <a:off x="3623640" y="1443841"/>
            <a:ext cx="8124412" cy="4791055"/>
          </a:xfrm>
          <a:prstGeom prst="rect">
            <a:avLst/>
          </a:prstGeom>
          <a:noFill/>
        </p:spPr>
        <p:txBody>
          <a:bodyPr wrap="square">
            <a:spAutoFit/>
          </a:bodyPr>
          <a:lstStyle/>
          <a:p>
            <a:pPr marL="556260" indent="-285750">
              <a:spcBef>
                <a:spcPts val="1000"/>
              </a:spcBef>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Nếu</a:t>
            </a:r>
            <a:r>
              <a:rPr lang="vi-VN" sz="2000" dirty="0">
                <a:effectLst/>
                <a:latin typeface="Times New Roman" panose="02020603050405020304" pitchFamily="18" charset="0"/>
                <a:ea typeface="Times New Roman" panose="02020603050405020304" pitchFamily="18" charset="0"/>
              </a:rPr>
              <a:t> chưa nhập thông tin mà nhấn nút </a:t>
            </a:r>
            <a:r>
              <a:rPr lang="vi-VN" sz="2000" b="1" dirty="0">
                <a:effectLst/>
                <a:latin typeface="Times New Roman" panose="02020603050405020304" pitchFamily="18" charset="0"/>
                <a:ea typeface="Times New Roman" panose="02020603050405020304" pitchFamily="18" charset="0"/>
              </a:rPr>
              <a:t>Dịch</a:t>
            </a:r>
            <a:r>
              <a:rPr lang="vi-VN" sz="2000" dirty="0">
                <a:effectLst/>
                <a:latin typeface="Times New Roman" panose="02020603050405020304" pitchFamily="18" charset="0"/>
                <a:ea typeface="Times New Roman" panose="02020603050405020304" pitchFamily="18" charset="0"/>
              </a:rPr>
              <a:t> hệ thống sẽ báo lỗi và yêu cầu người dùng nhập thông tin.</a:t>
            </a:r>
            <a:endParaRPr lang="en-US" sz="2000" dirty="0">
              <a:effectLst/>
              <a:latin typeface="Times New Roman" panose="02020603050405020304" pitchFamily="18" charset="0"/>
              <a:ea typeface="Times New Roman" panose="02020603050405020304" pitchFamily="18" charset="0"/>
            </a:endParaRPr>
          </a:p>
          <a:p>
            <a:pPr marL="556260" indent="-285750">
              <a:spcBef>
                <a:spcPts val="1000"/>
              </a:spcBef>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Màn</a:t>
            </a:r>
            <a:r>
              <a:rPr lang="vi-VN" sz="2000" dirty="0">
                <a:effectLst/>
                <a:latin typeface="Times New Roman" panose="02020603050405020304" pitchFamily="18" charset="0"/>
                <a:ea typeface="Times New Roman" panose="02020603050405020304" pitchFamily="18" charset="0"/>
              </a:rPr>
              <a:t> hình trang Lịch sử dịch sẽ hiển thị danh sách các lần dịch thông tin họ tên trước đó. Nếu chưa thực hiện dịch lần nào thì hệ thống sẽ báo “</a:t>
            </a:r>
            <a:r>
              <a:rPr lang="vi-VN" sz="2000" i="1" dirty="0">
                <a:effectLst/>
                <a:latin typeface="Times New Roman" panose="02020603050405020304" pitchFamily="18" charset="0"/>
                <a:ea typeface="Times New Roman" panose="02020603050405020304" pitchFamily="18" charset="0"/>
              </a:rPr>
              <a:t>Chưa có dữ liệu nào</a:t>
            </a:r>
            <a:r>
              <a:rPr lang="vi-VN" sz="2000" dirty="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556260" indent="-285750">
              <a:spcBef>
                <a:spcPts val="100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Khi</a:t>
            </a:r>
            <a:r>
              <a:rPr lang="vi-VN" sz="2000" dirty="0">
                <a:effectLst/>
                <a:latin typeface="Times New Roman" panose="02020603050405020304" pitchFamily="18" charset="0"/>
                <a:ea typeface="Times New Roman" panose="02020603050405020304" pitchFamily="18" charset="0"/>
              </a:rPr>
              <a:t> thực hiện dịch, hệ thống sẽ trả về kết quả. Tại đây, sẽ hiển thị thông tin họ tên đã nhập trước đó, First name, Middle name, Last name và kết quả dịch.</a:t>
            </a:r>
            <a:endParaRPr lang="en-US" sz="2000" dirty="0">
              <a:effectLst/>
              <a:latin typeface="Times New Roman" panose="02020603050405020304" pitchFamily="18" charset="0"/>
              <a:ea typeface="Times New Roman" panose="02020603050405020304" pitchFamily="18" charset="0"/>
            </a:endParaRPr>
          </a:p>
          <a:p>
            <a:pPr marL="556260" indent="-285750">
              <a:spcBef>
                <a:spcPts val="100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Khi</a:t>
            </a:r>
            <a:r>
              <a:rPr lang="vi-VN" sz="2000" dirty="0">
                <a:effectLst/>
                <a:latin typeface="Times New Roman" panose="02020603050405020304" pitchFamily="18" charset="0"/>
                <a:ea typeface="Times New Roman" panose="02020603050405020304" pitchFamily="18" charset="0"/>
              </a:rPr>
              <a:t> đã thực hiện dịch, hệ thống sẽ tự động lưu lại kết quả. Có thể xem kết quả trong trang Lịch sử dịch và xóa lịch sử đi nếu muốn.</a:t>
            </a:r>
            <a:endParaRPr lang="en-US" sz="2000" dirty="0">
              <a:effectLst/>
              <a:latin typeface="Times New Roman" panose="02020603050405020304" pitchFamily="18" charset="0"/>
              <a:ea typeface="Times New Roman" panose="02020603050405020304" pitchFamily="18" charset="0"/>
            </a:endParaRPr>
          </a:p>
          <a:p>
            <a:pPr marL="556260" indent="-285750">
              <a:spcBef>
                <a:spcPts val="100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Khi</a:t>
            </a:r>
            <a:r>
              <a:rPr lang="vi-VN" sz="2000" dirty="0">
                <a:effectLst/>
                <a:latin typeface="Times New Roman" panose="02020603050405020304" pitchFamily="18" charset="0"/>
                <a:ea typeface="Times New Roman" panose="02020603050405020304" pitchFamily="18" charset="0"/>
              </a:rPr>
              <a:t> xóa hệ thống sẽ hỏi xác nhận có muốn xóa hay không, chọn Cancel để hủy hoặc OK để tiến hành xóa lịch sử.</a:t>
            </a:r>
            <a:endParaRPr lang="en-US" sz="2000" dirty="0">
              <a:effectLst/>
              <a:latin typeface="Times New Roman" panose="02020603050405020304" pitchFamily="18" charset="0"/>
              <a:ea typeface="Times New Roman" panose="02020603050405020304" pitchFamily="18" charset="0"/>
            </a:endParaRPr>
          </a:p>
          <a:p>
            <a:pPr marL="55626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70510"/>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492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a:xfrm>
            <a:off x="363416" y="230453"/>
            <a:ext cx="11465168" cy="1037492"/>
          </a:xfrm>
        </p:spPr>
        <p:txBody>
          <a:bodyPr/>
          <a:lstStyle/>
          <a:p>
            <a:r>
              <a:rPr lang="en-US" dirty="0">
                <a:latin typeface="Times New Roman" panose="02020603050405020304" pitchFamily="18" charset="0"/>
                <a:cs typeface="Times New Roman" panose="02020603050405020304" pitchFamily="18" charset="0"/>
              </a:rPr>
              <a:t>KẾT LUẬN VÀ HƯỚNG PHÁT TRIỂN</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24</a:t>
            </a:fld>
            <a:endParaRPr lang="en-US" dirty="0"/>
          </a:p>
        </p:txBody>
      </p:sp>
      <p:sp>
        <p:nvSpPr>
          <p:cNvPr id="4" name="TextBox 3">
            <a:extLst>
              <a:ext uri="{FF2B5EF4-FFF2-40B4-BE49-F238E27FC236}">
                <a16:creationId xmlns:a16="http://schemas.microsoft.com/office/drawing/2014/main" id="{601A1F03-C070-2491-DA68-2DF4FB61ADAC}"/>
              </a:ext>
            </a:extLst>
          </p:cNvPr>
          <p:cNvSpPr txBox="1"/>
          <p:nvPr/>
        </p:nvSpPr>
        <p:spPr>
          <a:xfrm>
            <a:off x="104362" y="2374760"/>
            <a:ext cx="5372099" cy="1323439"/>
          </a:xfrm>
          <a:prstGeom prst="rect">
            <a:avLst/>
          </a:prstGeom>
          <a:noFill/>
        </p:spPr>
        <p:txBody>
          <a:bodyPr wrap="square">
            <a:spAutoFit/>
          </a:bodyPr>
          <a:lstStyle/>
          <a:p>
            <a:pPr marL="742950" lvl="1" indent="-285750" algn="just">
              <a:buFont typeface="Symbol" panose="05050102010706020507" pitchFamily="18" charset="2"/>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Flutter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Anh.</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AE3D97B-9D42-8958-31A5-F08E99E5D440}"/>
              </a:ext>
            </a:extLst>
          </p:cNvPr>
          <p:cNvSpPr txBox="1"/>
          <p:nvPr/>
        </p:nvSpPr>
        <p:spPr>
          <a:xfrm>
            <a:off x="685800" y="1567609"/>
            <a:ext cx="2693504"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luận</a:t>
            </a:r>
            <a:endParaRPr lang="en-US"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524DA25-CA1F-9032-CC82-DA29CA3C21A3}"/>
              </a:ext>
            </a:extLst>
          </p:cNvPr>
          <p:cNvSpPr txBox="1"/>
          <p:nvPr/>
        </p:nvSpPr>
        <p:spPr>
          <a:xfrm>
            <a:off x="6096000" y="2393946"/>
            <a:ext cx="5551004" cy="1323439"/>
          </a:xfrm>
          <a:prstGeom prst="rect">
            <a:avLst/>
          </a:prstGeom>
          <a:noFill/>
        </p:spPr>
        <p:txBody>
          <a:bodyPr wrap="square">
            <a:spAutoFit/>
          </a:bodyPr>
          <a:lstStyle/>
          <a:p>
            <a:pPr marL="742950" lvl="1" indent="-285750" algn="just">
              <a:buFont typeface="Symbol" panose="05050102010706020507" pitchFamily="18" charset="2"/>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loạt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phổ</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F95E3A1-4EC0-DAEC-233E-C3A8FE1F0BFF}"/>
              </a:ext>
            </a:extLst>
          </p:cNvPr>
          <p:cNvSpPr txBox="1"/>
          <p:nvPr/>
        </p:nvSpPr>
        <p:spPr>
          <a:xfrm>
            <a:off x="104361" y="4266616"/>
            <a:ext cx="5372099" cy="1631216"/>
          </a:xfrm>
          <a:prstGeom prst="rect">
            <a:avLst/>
          </a:prstGeom>
          <a:noFill/>
        </p:spPr>
        <p:txBody>
          <a:bodyPr wrap="square">
            <a:spAutoFit/>
          </a:bodyPr>
          <a:lstStyle/>
          <a:p>
            <a:pPr marL="742950" lvl="1" indent="-285750" algn="just">
              <a:buFont typeface="Symbol" panose="05050102010706020507" pitchFamily="18" charset="2"/>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kiệm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Anh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4023009-0E06-D159-E9B3-23E9573E2511}"/>
              </a:ext>
            </a:extLst>
          </p:cNvPr>
          <p:cNvSpPr txBox="1"/>
          <p:nvPr/>
        </p:nvSpPr>
        <p:spPr>
          <a:xfrm>
            <a:off x="6096000" y="4266616"/>
            <a:ext cx="5551004" cy="1323439"/>
          </a:xfrm>
          <a:prstGeom prst="rect">
            <a:avLst/>
          </a:prstGeom>
          <a:noFill/>
        </p:spPr>
        <p:txBody>
          <a:bodyPr wrap="square">
            <a:spAutoFit/>
          </a:bodyPr>
          <a:lstStyle/>
          <a:p>
            <a:pPr marL="742950" lvl="1" indent="-285750" algn="just">
              <a:buFont typeface="Symbol" panose="05050102010706020507" pitchFamily="18" charset="2"/>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Flutter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iOS,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tận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EDCDB02-1FF1-35F0-A65C-A0B01AA910AD}"/>
              </a:ext>
            </a:extLst>
          </p:cNvPr>
          <p:cNvCxnSpPr/>
          <p:nvPr/>
        </p:nvCxnSpPr>
        <p:spPr>
          <a:xfrm>
            <a:off x="6096000" y="2253857"/>
            <a:ext cx="0" cy="3733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87CD775-99B0-5C72-A717-2D4AF1122F9C}"/>
              </a:ext>
            </a:extLst>
          </p:cNvPr>
          <p:cNvCxnSpPr/>
          <p:nvPr/>
        </p:nvCxnSpPr>
        <p:spPr>
          <a:xfrm>
            <a:off x="1381540" y="4005470"/>
            <a:ext cx="32898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B64382-F375-7E1D-20AD-F112DE473A66}"/>
              </a:ext>
            </a:extLst>
          </p:cNvPr>
          <p:cNvCxnSpPr/>
          <p:nvPr/>
        </p:nvCxnSpPr>
        <p:spPr>
          <a:xfrm>
            <a:off x="7596810" y="4005470"/>
            <a:ext cx="32898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0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25</a:t>
            </a:fld>
            <a:endParaRPr lang="en-US" dirty="0"/>
          </a:p>
        </p:txBody>
      </p:sp>
      <p:sp>
        <p:nvSpPr>
          <p:cNvPr id="8" name="Title 1">
            <a:extLst>
              <a:ext uri="{FF2B5EF4-FFF2-40B4-BE49-F238E27FC236}">
                <a16:creationId xmlns:a16="http://schemas.microsoft.com/office/drawing/2014/main" id="{9F26E7FD-FEC6-A701-64FC-AFC104324B49}"/>
              </a:ext>
            </a:extLst>
          </p:cNvPr>
          <p:cNvSpPr>
            <a:spLocks noGrp="1"/>
          </p:cNvSpPr>
          <p:nvPr>
            <p:ph type="title"/>
          </p:nvPr>
        </p:nvSpPr>
        <p:spPr>
          <a:xfrm>
            <a:off x="363416" y="230453"/>
            <a:ext cx="11465168" cy="1037492"/>
          </a:xfrm>
        </p:spPr>
        <p:txBody>
          <a:bodyPr/>
          <a:lstStyle/>
          <a:p>
            <a:r>
              <a:rPr lang="en-US" dirty="0">
                <a:latin typeface="Times New Roman" panose="02020603050405020304" pitchFamily="18" charset="0"/>
                <a:cs typeface="Times New Roman" panose="02020603050405020304" pitchFamily="18" charset="0"/>
              </a:rPr>
              <a:t>KẾT LUẬN VÀ HƯỚNG PHÁT TRIỂN</a:t>
            </a:r>
          </a:p>
        </p:txBody>
      </p:sp>
      <p:sp>
        <p:nvSpPr>
          <p:cNvPr id="9" name="TextBox 8">
            <a:extLst>
              <a:ext uri="{FF2B5EF4-FFF2-40B4-BE49-F238E27FC236}">
                <a16:creationId xmlns:a16="http://schemas.microsoft.com/office/drawing/2014/main" id="{688689BA-ED48-F45B-2B78-E3573C1C3102}"/>
              </a:ext>
            </a:extLst>
          </p:cNvPr>
          <p:cNvSpPr txBox="1"/>
          <p:nvPr/>
        </p:nvSpPr>
        <p:spPr>
          <a:xfrm>
            <a:off x="685800" y="1567609"/>
            <a:ext cx="4273826"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Hướng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endParaRPr lang="en-US"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C3FEB8-35EC-FEA5-23EE-B09F4CC5972F}"/>
              </a:ext>
            </a:extLst>
          </p:cNvPr>
          <p:cNvSpPr txBox="1"/>
          <p:nvPr/>
        </p:nvSpPr>
        <p:spPr>
          <a:xfrm>
            <a:off x="807553" y="2314867"/>
            <a:ext cx="9178149" cy="1887696"/>
          </a:xfrm>
          <a:prstGeom prst="rect">
            <a:avLst/>
          </a:prstGeom>
          <a:noFill/>
        </p:spPr>
        <p:txBody>
          <a:bodyPr wrap="square">
            <a:spAutoFit/>
          </a:bodyPr>
          <a:lstStyle/>
          <a:p>
            <a:pPr marL="228600">
              <a:spcBef>
                <a:spcPts val="1000"/>
              </a:spcBef>
              <a:tabLst>
                <a:tab pos="3695700" algn="l"/>
              </a:tabLst>
            </a:pPr>
            <a:r>
              <a:rPr lang="en-US" sz="2000" smtClean="0">
                <a:effectLst/>
                <a:latin typeface="Times New Roman" panose="02020603050405020304" pitchFamily="18" charset="0"/>
                <a:ea typeface="Times New Roman" panose="02020603050405020304" pitchFamily="18" charset="0"/>
              </a:rPr>
              <a:t>- Mở rộng </a:t>
            </a:r>
            <a:r>
              <a:rPr lang="en-US" sz="2000" dirty="0" err="1">
                <a:effectLst/>
                <a:latin typeface="Times New Roman" panose="02020603050405020304" pitchFamily="18" charset="0"/>
                <a:ea typeface="Times New Roman" panose="02020603050405020304" pitchFamily="18" charset="0"/>
              </a:rPr>
              <a:t>phạm</a:t>
            </a:r>
            <a:r>
              <a:rPr lang="en-US" sz="2000" dirty="0">
                <a:effectLst/>
                <a:latin typeface="Times New Roman" panose="02020603050405020304" pitchFamily="18" charset="0"/>
                <a:ea typeface="Times New Roman" panose="02020603050405020304" pitchFamily="18" charset="0"/>
              </a:rPr>
              <a:t> vi </a:t>
            </a:r>
            <a:r>
              <a:rPr lang="en-US" sz="2000" dirty="0" err="1">
                <a:effectLst/>
                <a:latin typeface="Times New Roman" panose="02020603050405020304" pitchFamily="18" charset="0"/>
                <a:ea typeface="Times New Roman" panose="02020603050405020304" pitchFamily="18" charset="0"/>
              </a:rPr>
              <a:t>ngôn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ngữ</a:t>
            </a:r>
            <a:r>
              <a:rPr lang="en-US" sz="2000" dirty="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Mở</a:t>
            </a:r>
            <a:r>
              <a:rPr lang="en-US" sz="2000">
                <a:effectLst/>
                <a:latin typeface="Times New Roman" panose="02020603050405020304" pitchFamily="18" charset="0"/>
                <a:ea typeface="Times New Roman" panose="02020603050405020304" pitchFamily="18" charset="0"/>
              </a:rPr>
              <a:t> </a:t>
            </a:r>
            <a:r>
              <a:rPr lang="en-US" sz="2000" smtClean="0">
                <a:effectLst/>
                <a:latin typeface="Times New Roman" panose="02020603050405020304" pitchFamily="18" charset="0"/>
                <a:ea typeface="Times New Roman" panose="02020603050405020304" pitchFamily="18" charset="0"/>
              </a:rPr>
              <a:t>rộng </a:t>
            </a:r>
            <a:r>
              <a:rPr lang="en-US" sz="2000" dirty="0" err="1">
                <a:effectLst/>
                <a:latin typeface="Times New Roman" panose="02020603050405020304" pitchFamily="18" charset="0"/>
                <a:ea typeface="Times New Roman" panose="02020603050405020304" pitchFamily="18" charset="0"/>
              </a:rPr>
              <a:t>tích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hợp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để</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hỗ</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trợ</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nhiều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ngôn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ngữ</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khác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nhau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giúp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người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dùng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có</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thể</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chuyển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đổi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giữa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ngôn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ngữ</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khác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nhau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linh</a:t>
            </a:r>
            <a:r>
              <a:rPr lang="en-US" sz="2000" dirty="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hoạt</a:t>
            </a:r>
            <a:r>
              <a:rPr lang="en-US" sz="2000" smtClean="0">
                <a:effectLst/>
                <a:latin typeface="Times New Roman" panose="02020603050405020304" pitchFamily="18" charset="0"/>
                <a:ea typeface="Times New Roman" panose="02020603050405020304" pitchFamily="18" charset="0"/>
              </a:rPr>
              <a:t>.</a:t>
            </a:r>
          </a:p>
          <a:p>
            <a:pPr marL="228600">
              <a:spcBef>
                <a:spcPts val="1000"/>
              </a:spcBef>
              <a:tabLst>
                <a:tab pos="3695700" algn="l"/>
              </a:tabLst>
            </a:pPr>
            <a:r>
              <a:rPr lang="en-US" sz="2000" smtClean="0">
                <a:latin typeface="Times New Roman" panose="02020603050405020304" pitchFamily="18" charset="0"/>
                <a:ea typeface="Times New Roman" panose="02020603050405020304" pitchFamily="18" charset="0"/>
              </a:rPr>
              <a:t>- Tích hợp tính năng giọng đọc khi nhấn đọc tên</a:t>
            </a:r>
            <a:endParaRPr lang="en-US" sz="2000" smtClean="0">
              <a:effectLst/>
              <a:latin typeface="Times New Roman" panose="02020603050405020304" pitchFamily="18" charset="0"/>
              <a:ea typeface="Times New Roman" panose="02020603050405020304" pitchFamily="18" charset="0"/>
            </a:endParaRPr>
          </a:p>
          <a:p>
            <a:pPr marL="228600">
              <a:spcBef>
                <a:spcPts val="1000"/>
              </a:spcBef>
              <a:tabLst>
                <a:tab pos="3695700" algn="l"/>
              </a:tabLst>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20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4712885" y="1084042"/>
            <a:ext cx="7479115" cy="1146217"/>
          </a:xfrm>
        </p:spPr>
        <p:txBody>
          <a:bodyPr>
            <a:noAutofit/>
          </a:bodyPr>
          <a:lstStyle/>
          <a:p>
            <a:r>
              <a:rPr lang="en-US" sz="4000" dirty="0" err="1">
                <a:latin typeface="Times New Roman" panose="02020603050405020304" pitchFamily="18" charset="0"/>
                <a:cs typeface="Times New Roman" panose="02020603050405020304" pitchFamily="18" charset="0"/>
              </a:rPr>
              <a:t>Cảm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thầy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lắng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nghe</a:t>
            </a:r>
            <a:r>
              <a:rPr lang="en-US" sz="4000" dirty="0">
                <a:latin typeface="Times New Roman" panose="02020603050405020304" pitchFamily="18" charset="0"/>
                <a:cs typeface="Times New Roman" panose="02020603050405020304" pitchFamily="18" charset="0"/>
              </a:rPr>
              <a:t>!</a:t>
            </a:r>
          </a:p>
        </p:txBody>
      </p:sp>
      <p:pic>
        <p:nvPicPr>
          <p:cNvPr id="19" name="Picture 18">
            <a:extLst>
              <a:ext uri="{FF2B5EF4-FFF2-40B4-BE49-F238E27FC236}">
                <a16:creationId xmlns:a16="http://schemas.microsoft.com/office/drawing/2014/main" id="{CBC441A7-5E9B-7A1C-F3A1-B0B22E3C5810}"/>
              </a:ext>
            </a:extLst>
          </p:cNvPr>
          <p:cNvPicPr>
            <a:picLocks noChangeAspect="1"/>
          </p:cNvPicPr>
          <p:nvPr/>
        </p:nvPicPr>
        <p:blipFill>
          <a:blip r:embed="rId3"/>
          <a:stretch>
            <a:fillRect/>
          </a:stretch>
        </p:blipFill>
        <p:spPr>
          <a:xfrm>
            <a:off x="423439" y="0"/>
            <a:ext cx="3612478" cy="6858000"/>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a:xfrm>
            <a:off x="5567237" y="150126"/>
            <a:ext cx="5445369" cy="591569"/>
          </a:xfrm>
        </p:spPr>
        <p:txBody>
          <a:bodyPr/>
          <a:lstStyle/>
          <a:p>
            <a:pPr algn="ctr"/>
            <a:r>
              <a:rPr lang="en-US">
                <a:latin typeface="Times New Roman" panose="02020603050405020304" pitchFamily="18" charset="0"/>
                <a:cs typeface="Times New Roman" panose="02020603050405020304" pitchFamily="18" charset="0"/>
              </a:rPr>
              <a:t>Tổng quan</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335222" y="882579"/>
            <a:ext cx="6551977" cy="5136084"/>
          </a:xfrm>
        </p:spPr>
        <p:txBody>
          <a:bodyPr/>
          <a:lstStyle/>
          <a:p>
            <a:pPr marL="0" indent="0" algn="just">
              <a:buNone/>
            </a:pPr>
            <a:r>
              <a:rPr lang="en-US" sz="2000" b="1">
                <a:latin typeface="Times New Roman" panose="02020603050405020304" pitchFamily="18" charset="0"/>
                <a:cs typeface="Times New Roman" panose="02020603050405020304" pitchFamily="18" charset="0"/>
              </a:rPr>
              <a:t>1. Lý do chọn đề tài</a:t>
            </a:r>
          </a:p>
          <a:p>
            <a:pPr algn="just"/>
            <a:r>
              <a:rPr lang="en-US" sz="2000">
                <a:latin typeface="Times New Roman" panose="02020603050405020304" pitchFamily="18" charset="0"/>
                <a:cs typeface="Times New Roman" panose="02020603050405020304" pitchFamily="18" charset="0"/>
              </a:rPr>
              <a:t>Sự gia tăng của ứng dụng di động trong cuộc sống hàng ngày.</a:t>
            </a:r>
          </a:p>
          <a:p>
            <a:pPr algn="just"/>
            <a:r>
              <a:rPr lang="en-US" sz="2000">
                <a:latin typeface="Times New Roman" panose="02020603050405020304" pitchFamily="18" charset="0"/>
                <a:cs typeface="Times New Roman" panose="02020603050405020304" pitchFamily="18" charset="0"/>
              </a:rPr>
              <a:t>Cung cấp nhiều tiện ích và giải pháp cho người dùng</a:t>
            </a:r>
          </a:p>
          <a:p>
            <a:pPr marL="0" indent="0" algn="just">
              <a:buNone/>
            </a:pPr>
            <a:r>
              <a:rPr lang="en-US" sz="2000" b="1">
                <a:latin typeface="Times New Roman" panose="02020603050405020304" pitchFamily="18" charset="0"/>
                <a:cs typeface="Times New Roman" panose="02020603050405020304" pitchFamily="18" charset="0"/>
              </a:rPr>
              <a:t>2. Tính thực tiễn</a:t>
            </a:r>
          </a:p>
          <a:p>
            <a:pPr algn="just"/>
            <a:r>
              <a:rPr lang="en-US" sz="2000">
                <a:latin typeface="Times New Roman" panose="02020603050405020304" pitchFamily="18" charset="0"/>
                <a:cs typeface="Times New Roman" panose="02020603050405020304" pitchFamily="18" charset="0"/>
              </a:rPr>
              <a:t>Tạo ra những sản phẩm hữu ích</a:t>
            </a:r>
          </a:p>
          <a:p>
            <a:pPr algn="just"/>
            <a:r>
              <a:rPr lang="en-US" sz="2000">
                <a:latin typeface="Times New Roman" panose="02020603050405020304" pitchFamily="18" charset="0"/>
                <a:cs typeface="Times New Roman" panose="02020603050405020304" pitchFamily="18" charset="0"/>
              </a:rPr>
              <a:t>Giúp chúng ta phát triển kỹ năng lập trình và logic</a:t>
            </a:r>
          </a:p>
          <a:p>
            <a:pPr algn="just"/>
            <a:r>
              <a:rPr lang="en-US" sz="2000">
                <a:latin typeface="Times New Roman" panose="02020603050405020304" pitchFamily="18" charset="0"/>
                <a:cs typeface="Times New Roman" panose="02020603050405020304" pitchFamily="18" charset="0"/>
              </a:rPr>
              <a:t>Đáp ứng nhu cầu giải trí</a:t>
            </a:r>
          </a:p>
          <a:p>
            <a:pPr marL="0" indent="0" algn="just">
              <a:buNone/>
            </a:pPr>
            <a:r>
              <a:rPr lang="en-US" sz="2000" b="1">
                <a:latin typeface="Times New Roman" panose="02020603050405020304" pitchFamily="18" charset="0"/>
                <a:cs typeface="Times New Roman" panose="02020603050405020304" pitchFamily="18" charset="0"/>
              </a:rPr>
              <a:t>3. Phạm vi đề tài</a:t>
            </a:r>
          </a:p>
          <a:p>
            <a:pPr algn="just"/>
            <a:r>
              <a:rPr lang="en-US" sz="2000">
                <a:latin typeface="Times New Roman" panose="02020603050405020304" pitchFamily="18" charset="0"/>
                <a:cs typeface="Times New Roman" panose="02020603050405020304" pitchFamily="18" charset="0"/>
              </a:rPr>
              <a:t>Tập trung vào việc phát triển một ứng dụng di động trên nền tảng Android </a:t>
            </a:r>
          </a:p>
          <a:p>
            <a:pPr algn="just"/>
            <a:r>
              <a:rPr lang="vi-VN" sz="2000">
                <a:latin typeface="Times New Roman" panose="02020603050405020304" pitchFamily="18" charset="0"/>
                <a:cs typeface="Times New Roman" panose="02020603050405020304" pitchFamily="18" charset="0"/>
              </a:rPr>
              <a:t>Ứng dụng sẽ cho phép người dùng nhập tên của họ và sau đó hiển thị một thông điệp thú vị dựa trên việc đoán tên tiếng Anh</a:t>
            </a:r>
            <a:endParaRPr lang="en-US" sz="2000">
              <a:latin typeface="Times New Roman" panose="02020603050405020304" pitchFamily="18" charset="0"/>
              <a:cs typeface="Times New Roman" panose="02020603050405020304" pitchFamily="18" charset="0"/>
            </a:endParaRPr>
          </a:p>
        </p:txBody>
      </p:sp>
      <p:pic>
        <p:nvPicPr>
          <p:cNvPr id="1026" name="Picture 2" descr="https://www.apptunix.com/blog/wp-content/uploads/sites/3/2019/11/Apps-built-with-Flutter.jpg"/>
          <p:cNvPicPr>
            <a:picLocks noChangeAspect="1" noChangeArrowheads="1"/>
          </p:cNvPicPr>
          <p:nvPr/>
        </p:nvPicPr>
        <p:blipFill rotWithShape="1">
          <a:blip r:embed="rId3">
            <a:extLst>
              <a:ext uri="{28A0092B-C50C-407E-A947-70E740481C1C}">
                <a14:useLocalDpi xmlns:a14="http://schemas.microsoft.com/office/drawing/2010/main" val="0"/>
              </a:ext>
            </a:extLst>
          </a:blip>
          <a:srcRect l="24151" r="22537"/>
          <a:stretch/>
        </p:blipFill>
        <p:spPr bwMode="auto">
          <a:xfrm>
            <a:off x="0" y="0"/>
            <a:ext cx="5199797" cy="603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96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193322" cy="3812251"/>
          </a:xfrm>
        </p:spPr>
        <p:txBody>
          <a:bodyPr/>
          <a:lstStyle/>
          <a:p>
            <a:pPr marL="342900" indent="-342900">
              <a:buAutoNum type="arabicPeriod"/>
            </a:pPr>
            <a:r>
              <a:rPr lang="en-US" sz="2000" b="1">
                <a:latin typeface="Times New Roman" panose="02020603050405020304" pitchFamily="18" charset="0"/>
                <a:cs typeface="Times New Roman" panose="02020603050405020304" pitchFamily="18" charset="0"/>
              </a:rPr>
              <a:t>Container</a:t>
            </a:r>
          </a:p>
          <a:p>
            <a:pPr>
              <a:buFontTx/>
              <a:buChar char="-"/>
            </a:pPr>
            <a:r>
              <a:rPr lang="en-US" sz="2000">
                <a:latin typeface="Times New Roman" panose="02020603050405020304" pitchFamily="18" charset="0"/>
                <a:cs typeface="Times New Roman" panose="02020603050405020304" pitchFamily="18" charset="0"/>
              </a:rPr>
              <a:t>Container là một widget dùng để tạo và điều khiển các hộp chứa (box) có hình dạng và kích thước tùy ý</a:t>
            </a:r>
          </a:p>
          <a:p>
            <a:pPr>
              <a:buFontTx/>
              <a:buChar char="-"/>
            </a:pPr>
            <a:r>
              <a:rPr lang="en-US" sz="2000">
                <a:latin typeface="Times New Roman" panose="02020603050405020304" pitchFamily="18" charset="0"/>
                <a:cs typeface="Times New Roman" panose="02020603050405020304" pitchFamily="18" charset="0"/>
              </a:rPr>
              <a:t>Các thuộc tính:</a:t>
            </a:r>
          </a:p>
          <a:p>
            <a:pPr lvl="1"/>
            <a:r>
              <a:rPr lang="en-US" sz="2000">
                <a:latin typeface="Times New Roman" panose="02020603050405020304" pitchFamily="18" charset="0"/>
                <a:cs typeface="Times New Roman" panose="02020603050405020304" pitchFamily="18" charset="0"/>
              </a:rPr>
              <a:t>width và height</a:t>
            </a:r>
          </a:p>
          <a:p>
            <a:pPr lvl="1"/>
            <a:r>
              <a:rPr lang="en-US" sz="2000">
                <a:latin typeface="Times New Roman" panose="02020603050405020304" pitchFamily="18" charset="0"/>
                <a:cs typeface="Times New Roman" panose="02020603050405020304" pitchFamily="18" charset="0"/>
              </a:rPr>
              <a:t>color và decoration</a:t>
            </a:r>
          </a:p>
          <a:p>
            <a:pPr lvl="1"/>
            <a:r>
              <a:rPr lang="en-US" sz="2000">
                <a:latin typeface="Times New Roman" panose="02020603050405020304" pitchFamily="18" charset="0"/>
                <a:cs typeface="Times New Roman" panose="02020603050405020304" pitchFamily="18" charset="0"/>
              </a:rPr>
              <a:t>padding và margin</a:t>
            </a:r>
          </a:p>
          <a:p>
            <a:pPr lvl="1"/>
            <a:r>
              <a:rPr lang="en-US" sz="2000">
                <a:latin typeface="Times New Roman" panose="02020603050405020304" pitchFamily="18" charset="0"/>
                <a:cs typeface="Times New Roman" panose="02020603050405020304" pitchFamily="18" charset="0"/>
              </a:rPr>
              <a:t>alignment</a:t>
            </a:r>
          </a:p>
          <a:p>
            <a:pPr lvl="1"/>
            <a:r>
              <a:rPr lang="en-US" sz="2000">
                <a:latin typeface="Times New Roman" panose="02020603050405020304" pitchFamily="18" charset="0"/>
                <a:cs typeface="Times New Roman" panose="02020603050405020304" pitchFamily="18" charset="0"/>
              </a:rPr>
              <a:t>border</a:t>
            </a:r>
          </a:p>
          <a:p>
            <a:pPr lvl="1"/>
            <a:endParaRPr lang="en-US" dirty="0"/>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5923129" y="696036"/>
            <a:ext cx="6268871" cy="5377218"/>
          </a:xfrm>
          <a:prstGeom prst="rect">
            <a:avLst/>
          </a:prstGeom>
          <a:ln>
            <a:solidFill>
              <a:schemeClr val="accent5">
                <a:lumMod val="75000"/>
              </a:schemeClr>
            </a:solidFill>
          </a:ln>
        </p:spPr>
      </p:pic>
    </p:spTree>
    <p:extLst>
      <p:ext uri="{BB962C8B-B14F-4D97-AF65-F5344CB8AC3E}">
        <p14:creationId xmlns:p14="http://schemas.microsoft.com/office/powerpoint/2010/main" val="80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a:latin typeface="Times New Roman" panose="02020603050405020304" pitchFamily="18" charset="0"/>
                <a:cs typeface="Times New Roman" panose="02020603050405020304" pitchFamily="18" charset="0"/>
              </a:rPr>
              <a:t>Sử dụng Container</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5</a:t>
            </a:fld>
            <a:endParaRPr lang="en-US" noProof="0" dirty="0"/>
          </a:p>
        </p:txBody>
      </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274" y="1555844"/>
            <a:ext cx="5143183" cy="5179325"/>
          </a:xfrm>
          <a:prstGeom prst="rect">
            <a:avLst/>
          </a:prstGeom>
          <a:noFill/>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0178" y="0"/>
            <a:ext cx="4792998" cy="6857999"/>
          </a:xfrm>
          <a:prstGeom prst="rect">
            <a:avLst/>
          </a:prstGeom>
          <a:noFill/>
        </p:spPr>
      </p:pic>
    </p:spTree>
    <p:extLst>
      <p:ext uri="{BB962C8B-B14F-4D97-AF65-F5344CB8AC3E}">
        <p14:creationId xmlns:p14="http://schemas.microsoft.com/office/powerpoint/2010/main" val="429002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193322" cy="3484705"/>
          </a:xfrm>
        </p:spPr>
        <p:txBody>
          <a:bodyPr/>
          <a:lstStyle/>
          <a:p>
            <a:pPr marL="0" indent="0">
              <a:buNone/>
            </a:pPr>
            <a:r>
              <a:rPr lang="en-US" sz="2000" b="1">
                <a:latin typeface="Times New Roman" panose="02020603050405020304" pitchFamily="18" charset="0"/>
                <a:cs typeface="Times New Roman" panose="02020603050405020304" pitchFamily="18" charset="0"/>
              </a:rPr>
              <a:t>2. TextField</a:t>
            </a:r>
          </a:p>
          <a:p>
            <a:pPr>
              <a:buFontTx/>
              <a:buChar char="-"/>
            </a:pPr>
            <a:r>
              <a:rPr lang="en-US" sz="2000">
                <a:latin typeface="Times New Roman" panose="02020603050405020304" pitchFamily="18" charset="0"/>
                <a:cs typeface="Times New Roman" panose="02020603050405020304" pitchFamily="18" charset="0"/>
              </a:rPr>
              <a:t>TextField là một widget trong Flutter cho phép người dùng nhập dữ liệu văn bản thông qua bàn phím của thiết bị</a:t>
            </a:r>
            <a:endParaRPr lang="en-US" sz="2000" b="1">
              <a:latin typeface="Times New Roman" panose="02020603050405020304" pitchFamily="18" charset="0"/>
              <a:cs typeface="Times New Roman" panose="02020603050405020304" pitchFamily="18" charset="0"/>
            </a:endParaRPr>
          </a:p>
          <a:p>
            <a:pPr>
              <a:buFontTx/>
              <a:buChar char="-"/>
            </a:pPr>
            <a:r>
              <a:rPr lang="en-US" sz="2000">
                <a:latin typeface="Times New Roman" panose="02020603050405020304" pitchFamily="18" charset="0"/>
                <a:cs typeface="Times New Roman" panose="02020603050405020304" pitchFamily="18" charset="0"/>
              </a:rPr>
              <a:t>Các thuộc tính:</a:t>
            </a:r>
          </a:p>
          <a:p>
            <a:pPr lvl="1"/>
            <a:r>
              <a:rPr lang="en-US" sz="2000">
                <a:latin typeface="Times New Roman" panose="02020603050405020304" pitchFamily="18" charset="0"/>
                <a:cs typeface="Times New Roman" panose="02020603050405020304" pitchFamily="18" charset="0"/>
              </a:rPr>
              <a:t>Controller</a:t>
            </a:r>
          </a:p>
          <a:p>
            <a:pPr lvl="1"/>
            <a:r>
              <a:rPr lang="en-US" sz="2000">
                <a:latin typeface="Times New Roman" panose="02020603050405020304" pitchFamily="18" charset="0"/>
                <a:cs typeface="Times New Roman" panose="02020603050405020304" pitchFamily="18" charset="0"/>
              </a:rPr>
              <a:t>Decoration</a:t>
            </a:r>
          </a:p>
          <a:p>
            <a:pPr lvl="1"/>
            <a:r>
              <a:rPr lang="en-US" sz="2000">
                <a:latin typeface="Times New Roman" panose="02020603050405020304" pitchFamily="18" charset="0"/>
                <a:cs typeface="Times New Roman" panose="02020603050405020304" pitchFamily="18" charset="0"/>
              </a:rPr>
              <a:t>obscureText</a:t>
            </a: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TextField Material UI for Flutter CHAT Message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675" y="1821974"/>
            <a:ext cx="5941325" cy="3564795"/>
          </a:xfrm>
          <a:prstGeom prst="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7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a:latin typeface="Times New Roman" panose="02020603050405020304" pitchFamily="18" charset="0"/>
                <a:cs typeface="Times New Roman" panose="02020603050405020304" pitchFamily="18" charset="0"/>
              </a:rPr>
              <a:t>Sử dụng TextField</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7</a:t>
            </a:fld>
            <a:endParaRPr lang="en-US" noProof="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95471" y="1473959"/>
            <a:ext cx="4927155" cy="5384041"/>
          </a:xfrm>
          <a:prstGeom prst="rect">
            <a:avLst/>
          </a:prstGeom>
          <a:noFill/>
          <a:ln>
            <a:no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4393" y="0"/>
            <a:ext cx="3787904" cy="6858000"/>
          </a:xfrm>
          <a:prstGeom prst="rect">
            <a:avLst/>
          </a:prstGeom>
          <a:noFill/>
          <a:ln>
            <a:noFill/>
          </a:ln>
        </p:spPr>
      </p:pic>
    </p:spTree>
    <p:extLst>
      <p:ext uri="{BB962C8B-B14F-4D97-AF65-F5344CB8AC3E}">
        <p14:creationId xmlns:p14="http://schemas.microsoft.com/office/powerpoint/2010/main" val="335116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528549"/>
            <a:ext cx="5445369" cy="632398"/>
          </a:xfrm>
        </p:spPr>
        <p:txBody>
          <a:bodyPr/>
          <a:lstStyle/>
          <a:p>
            <a:r>
              <a:rPr lang="en-US">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370185"/>
            <a:ext cx="5193322" cy="3484705"/>
          </a:xfrm>
        </p:spPr>
        <p:txBody>
          <a:bodyPr/>
          <a:lstStyle/>
          <a:p>
            <a:pPr marL="0" indent="0">
              <a:buNone/>
            </a:pPr>
            <a:r>
              <a:rPr lang="en-US" sz="2000" b="1">
                <a:latin typeface="Times New Roman" panose="02020603050405020304" pitchFamily="18" charset="0"/>
                <a:cs typeface="Times New Roman" panose="02020603050405020304" pitchFamily="18" charset="0"/>
              </a:rPr>
              <a:t>3. Button</a:t>
            </a:r>
          </a:p>
          <a:p>
            <a:pPr>
              <a:buFontTx/>
              <a:buChar char="-"/>
            </a:pPr>
            <a:r>
              <a:rPr lang="en-US" sz="2000">
                <a:latin typeface="Times New Roman" panose="02020603050405020304" pitchFamily="18" charset="0"/>
                <a:cs typeface="Times New Roman" panose="02020603050405020304" pitchFamily="18" charset="0"/>
              </a:rPr>
              <a:t>Button là một widget dùng để tạo các nút và xử lý các tương tác từ người dùng, như nhấn, chạm, hoặc kéo thả</a:t>
            </a:r>
          </a:p>
          <a:p>
            <a:pPr>
              <a:buFontTx/>
              <a:buChar char="-"/>
            </a:pPr>
            <a:r>
              <a:rPr lang="en-US" sz="2000">
                <a:latin typeface="Times New Roman" panose="02020603050405020304" pitchFamily="18" charset="0"/>
                <a:cs typeface="Times New Roman" panose="02020603050405020304" pitchFamily="18" charset="0"/>
              </a:rPr>
              <a:t>Một số loại button:</a:t>
            </a:r>
          </a:p>
          <a:p>
            <a:pPr lvl="1"/>
            <a:r>
              <a:rPr lang="en-US" sz="2000">
                <a:latin typeface="Times New Roman" panose="02020603050405020304" pitchFamily="18" charset="0"/>
                <a:cs typeface="Times New Roman" panose="02020603050405020304" pitchFamily="18" charset="0"/>
              </a:rPr>
              <a:t>ElevatedButton</a:t>
            </a:r>
          </a:p>
          <a:p>
            <a:pPr lvl="1"/>
            <a:r>
              <a:rPr lang="en-US" sz="2000">
                <a:latin typeface="Times New Roman" panose="02020603050405020304" pitchFamily="18" charset="0"/>
                <a:cs typeface="Times New Roman" panose="02020603050405020304" pitchFamily="18" charset="0"/>
              </a:rPr>
              <a:t>TextButton</a:t>
            </a:r>
          </a:p>
          <a:p>
            <a:pPr lvl="1"/>
            <a:r>
              <a:rPr lang="en-US" sz="2000">
                <a:latin typeface="Times New Roman" panose="02020603050405020304" pitchFamily="18" charset="0"/>
                <a:cs typeface="Times New Roman" panose="02020603050405020304" pitchFamily="18" charset="0"/>
              </a:rPr>
              <a:t>IconButton</a:t>
            </a:r>
          </a:p>
          <a:p>
            <a:pPr lvl="1"/>
            <a:r>
              <a:rPr lang="en-US" sz="2000">
                <a:latin typeface="Times New Roman" panose="02020603050405020304" pitchFamily="18" charset="0"/>
                <a:cs typeface="Times New Roman" panose="02020603050405020304" pitchFamily="18" charset="0"/>
              </a:rPr>
              <a:t>FloatingActionButton</a:t>
            </a:r>
          </a:p>
        </p:txBody>
      </p:sp>
      <p:sp>
        <p:nvSpPr>
          <p:cNvPr id="6" name="AutoShape 2" descr="Container class - widgets library - Dart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5974990" y="1924334"/>
            <a:ext cx="6217010" cy="3739487"/>
          </a:xfrm>
          <a:prstGeom prst="rect">
            <a:avLst/>
          </a:prstGeom>
        </p:spPr>
      </p:pic>
    </p:spTree>
    <p:extLst>
      <p:ext uri="{BB962C8B-B14F-4D97-AF65-F5344CB8AC3E}">
        <p14:creationId xmlns:p14="http://schemas.microsoft.com/office/powerpoint/2010/main" val="141955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cap="none">
                <a:latin typeface="Times New Roman" panose="02020603050405020304" pitchFamily="18" charset="0"/>
                <a:cs typeface="Times New Roman" panose="02020603050405020304" pitchFamily="18" charset="0"/>
              </a:rPr>
              <a:t>Sử dụng Button</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9</a:t>
            </a:fld>
            <a:endParaRPr lang="en-US" noProof="0"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14901"/>
            <a:ext cx="5254388" cy="5343099"/>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4945" y="0"/>
            <a:ext cx="3614524" cy="6858000"/>
          </a:xfrm>
          <a:prstGeom prst="rect">
            <a:avLst/>
          </a:prstGeom>
          <a:noFill/>
          <a:ln>
            <a:noFill/>
          </a:ln>
        </p:spPr>
      </p:pic>
    </p:spTree>
    <p:extLst>
      <p:ext uri="{BB962C8B-B14F-4D97-AF65-F5344CB8AC3E}">
        <p14:creationId xmlns:p14="http://schemas.microsoft.com/office/powerpoint/2010/main" val="115499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1995</Words>
  <Application>Microsoft Office PowerPoint</Application>
  <PresentationFormat>Widescreen</PresentationFormat>
  <Paragraphs>279</Paragraphs>
  <Slides>26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Symbol</vt:lpstr>
      <vt:lpstr>Times New Roman</vt:lpstr>
      <vt:lpstr>Office Theme</vt:lpstr>
      <vt:lpstr>Lập trình ứng dụng  ”Tên tiếng anh của bạn là gì?”</vt:lpstr>
      <vt:lpstr>PowerPoint Presentation</vt:lpstr>
      <vt:lpstr>Tổng quan</vt:lpstr>
      <vt:lpstr>Cơ sở lý thuyết</vt:lpstr>
      <vt:lpstr>Sử dụng Container</vt:lpstr>
      <vt:lpstr>Cơ sở lý thuyết</vt:lpstr>
      <vt:lpstr>Sử dụng TextField</vt:lpstr>
      <vt:lpstr>Cơ sở lý thuyết</vt:lpstr>
      <vt:lpstr>Sử dụng Button</vt:lpstr>
      <vt:lpstr>Cơ sở lý thuyết</vt:lpstr>
      <vt:lpstr>Sử dụng Center</vt:lpstr>
      <vt:lpstr>Cơ sở lý thuyết</vt:lpstr>
      <vt:lpstr>Sử dụng MediaQuery</vt:lpstr>
      <vt:lpstr>Cơ sở lý thuyết</vt:lpstr>
      <vt:lpstr>Sử dụng ListView</vt:lpstr>
      <vt:lpstr>Cơ sở lý thuyết</vt:lpstr>
      <vt:lpstr>Sử dụng TableData</vt:lpstr>
      <vt:lpstr>Sử dụng TableData</vt:lpstr>
      <vt:lpstr>Cơ sở lý thuyết</vt:lpstr>
      <vt:lpstr>Sử dụng GridView</vt:lpstr>
      <vt:lpstr>Sử dụng TableData</vt:lpstr>
      <vt:lpstr>MÔ TẢ ỨNG DỤNG</vt:lpstr>
      <vt:lpstr>MÔ TẢ ỨNG DỤNG</vt:lpstr>
      <vt:lpstr>KẾT LUẬN VÀ HƯỚNG PHÁT TRIỂN</vt:lpstr>
      <vt:lpstr>KẾT LUẬN VÀ HƯỚNG PHÁT TRIỂN</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2023-08-08T07:21:12Z</dcterms:created>
  <dcterms:modified xsi:type="dcterms:W3CDTF">2023-08-10T17:34:02Z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