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7"/>
  </p:notesMasterIdLst>
  <p:sldIdLst>
    <p:sldId id="260" r:id="rId2"/>
    <p:sldId id="262" r:id="rId3"/>
    <p:sldId id="263" r:id="rId4"/>
    <p:sldId id="264" r:id="rId5"/>
    <p:sldId id="266" r:id="rId6"/>
    <p:sldId id="267" r:id="rId7"/>
    <p:sldId id="268" r:id="rId8"/>
    <p:sldId id="276" r:id="rId9"/>
    <p:sldId id="269" r:id="rId10"/>
    <p:sldId id="275" r:id="rId11"/>
    <p:sldId id="274" r:id="rId12"/>
    <p:sldId id="278" r:id="rId13"/>
    <p:sldId id="272" r:id="rId14"/>
    <p:sldId id="277" r:id="rId15"/>
    <p:sldId id="273" r:id="rId16"/>
  </p:sldIdLst>
  <p:sldSz cx="9144000" cy="5143500" type="screen16x9"/>
  <p:notesSz cx="6858000" cy="9144000"/>
  <p:embeddedFontLs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12">
          <p15:clr>
            <a:srgbClr val="9AA0A6"/>
          </p15:clr>
        </p15:guide>
        <p15:guide id="2" pos="2880">
          <p15:clr>
            <a:srgbClr val="9AA0A6"/>
          </p15:clr>
        </p15:guide>
        <p15:guide id="3">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Đình Duy Lê"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5B7C82-1010-4AC9-8B93-7302C04A6B54}">
  <a:tblStyle styleId="{845B7C82-1010-4AC9-8B93-7302C04A6B5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EFEFE"/>
          </a:solidFill>
        </a:fill>
      </a:tcStyle>
    </a:wholeTbl>
    <a:band1H>
      <a:tcTxStyle/>
      <a:tcStyle>
        <a:tcBdr/>
        <a:fill>
          <a:solidFill>
            <a:srgbClr val="FDFDFD"/>
          </a:solidFill>
        </a:fill>
      </a:tcStyle>
    </a:band1H>
    <a:band2H>
      <a:tcTxStyle/>
      <a:tcStyle>
        <a:tcBdr/>
      </a:tcStyle>
    </a:band2H>
    <a:band1V>
      <a:tcTxStyle/>
      <a:tcStyle>
        <a:tcBdr/>
        <a:fill>
          <a:solidFill>
            <a:srgbClr val="FDFDFD"/>
          </a:solidFill>
        </a:fill>
      </a:tcStyle>
    </a:band1V>
    <a:band2V>
      <a:tcTxStyle/>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1F957DBB-EE85-4363-AC78-896645AAEDC6}"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4"/>
          </a:solidFill>
        </a:fill>
      </a:tcStyle>
    </a:wholeTbl>
    <a:band1H>
      <a:tcTxStyle/>
      <a:tcStyle>
        <a:tcBdr/>
        <a:fill>
          <a:solidFill>
            <a:srgbClr val="CAD5E7"/>
          </a:solidFill>
        </a:fill>
      </a:tcStyle>
    </a:band1H>
    <a:band2H>
      <a:tcTxStyle/>
      <a:tcStyle>
        <a:tcBdr/>
      </a:tcStyle>
    </a:band2H>
    <a:band1V>
      <a:tcTxStyle/>
      <a:tcStyle>
        <a:tcBdr/>
        <a:fill>
          <a:solidFill>
            <a:srgbClr val="CAD5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863D93-B86B-4C2C-A28A-60CA7B8A37AD}"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786" y="72"/>
      </p:cViewPr>
      <p:guideLst>
        <p:guide orient="horz" pos="1512"/>
        <p:guide pos="2880"/>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d101723b4_1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d101723b4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CS114.(K21+K21.KHTN).FinalPresentation</a:t>
            </a:r>
            <a:endParaRPr b="1">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xuanthang482/CS114.K21_Course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p:nvPr/>
        </p:nvSpPr>
        <p:spPr>
          <a:xfrm>
            <a:off x="535646" y="767612"/>
            <a:ext cx="7882500" cy="13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400" b="1" dirty="0">
              <a:solidFill>
                <a:schemeClr val="lt1"/>
              </a:solidFill>
              <a:latin typeface="Roboto"/>
              <a:ea typeface="Roboto"/>
              <a:cs typeface="Roboto"/>
              <a:sym typeface="Roboto"/>
            </a:endParaRPr>
          </a:p>
          <a:p>
            <a:pPr marL="0" lvl="0" indent="0" algn="ctr" rtl="0">
              <a:spcBef>
                <a:spcPts val="0"/>
              </a:spcBef>
              <a:spcAft>
                <a:spcPts val="0"/>
              </a:spcAft>
              <a:buNone/>
            </a:pPr>
            <a:r>
              <a:rPr lang="en" sz="4400" b="1" dirty="0">
                <a:solidFill>
                  <a:schemeClr val="lt1"/>
                </a:solidFill>
                <a:latin typeface="Roboto"/>
                <a:ea typeface="Roboto"/>
                <a:cs typeface="Roboto"/>
                <a:sym typeface="Roboto"/>
              </a:rPr>
              <a:t>NHẬN DIỆN </a:t>
            </a:r>
            <a:r>
              <a:rPr lang="en" sz="4400" b="1" dirty="0" smtClean="0">
                <a:solidFill>
                  <a:schemeClr val="lt1"/>
                </a:solidFill>
                <a:latin typeface="Roboto"/>
                <a:ea typeface="Roboto"/>
                <a:cs typeface="Roboto"/>
                <a:sym typeface="Roboto"/>
              </a:rPr>
              <a:t>MỘT NGƯỜI ĐIỀU KHIỂN XE MÁY CÓ ĐỘI MŨ BẢO HIỂM KHÔNG</a:t>
            </a:r>
            <a:endParaRPr sz="4400" b="1" dirty="0">
              <a:solidFill>
                <a:schemeClr val="lt1"/>
              </a:solidFill>
              <a:latin typeface="Roboto"/>
              <a:ea typeface="Roboto"/>
              <a:cs typeface="Roboto"/>
              <a:sym typeface="Roboto"/>
            </a:endParaRPr>
          </a:p>
          <a:p>
            <a:pPr marL="0" lvl="0" indent="0" algn="ctr" rtl="0">
              <a:spcBef>
                <a:spcPts val="0"/>
              </a:spcBef>
              <a:spcAft>
                <a:spcPts val="0"/>
              </a:spcAft>
              <a:buNone/>
            </a:pPr>
            <a:endParaRPr sz="4400" b="1" dirty="0">
              <a:solidFill>
                <a:schemeClr val="lt1"/>
              </a:solidFill>
              <a:latin typeface="Roboto"/>
              <a:ea typeface="Roboto"/>
              <a:cs typeface="Roboto"/>
              <a:sym typeface="Roboto"/>
            </a:endParaRPr>
          </a:p>
        </p:txBody>
      </p:sp>
      <p:sp>
        <p:nvSpPr>
          <p:cNvPr id="137" name="Google Shape;137;p27"/>
          <p:cNvSpPr txBox="1"/>
          <p:nvPr/>
        </p:nvSpPr>
        <p:spPr>
          <a:xfrm>
            <a:off x="-9832" y="2959510"/>
            <a:ext cx="9144000" cy="1510740"/>
          </a:xfrm>
          <a:prstGeom prst="rect">
            <a:avLst/>
          </a:prstGeom>
          <a:noFill/>
          <a:ln>
            <a:noFill/>
          </a:ln>
        </p:spPr>
        <p:txBody>
          <a:bodyPr spcFirstLastPara="1" wrap="square" lIns="91425" tIns="91425" rIns="91425" bIns="91425" anchor="ctr" anchorCtr="0">
            <a:noAutofit/>
          </a:bodyPr>
          <a:lstStyle/>
          <a:p>
            <a:endParaRPr lang="en-US" b="1" dirty="0" smtClean="0"/>
          </a:p>
          <a:p>
            <a:endParaRPr lang="en-US" b="1" dirty="0"/>
          </a:p>
          <a:p>
            <a:r>
              <a:rPr lang="en-US" sz="2000" b="1" dirty="0" err="1" smtClean="0">
                <a:latin typeface="Roboto" panose="020B0604020202020204" charset="0"/>
                <a:ea typeface="Roboto" panose="020B0604020202020204" charset="0"/>
              </a:rPr>
              <a:t>Vũ</a:t>
            </a:r>
            <a:r>
              <a:rPr lang="en-US" sz="2000" b="1" dirty="0" smtClean="0">
                <a:latin typeface="Roboto" panose="020B0604020202020204" charset="0"/>
                <a:ea typeface="Roboto" panose="020B0604020202020204" charset="0"/>
              </a:rPr>
              <a:t> Minh </a:t>
            </a:r>
            <a:r>
              <a:rPr lang="en-US" sz="2000" b="1" dirty="0" err="1" smtClean="0">
                <a:latin typeface="Roboto" panose="020B0604020202020204" charset="0"/>
                <a:ea typeface="Roboto" panose="020B0604020202020204" charset="0"/>
              </a:rPr>
              <a:t>Luân</a:t>
            </a:r>
            <a:r>
              <a:rPr lang="en-US" sz="2000" b="1" dirty="0" smtClean="0">
                <a:latin typeface="Roboto" panose="020B0604020202020204" charset="0"/>
                <a:ea typeface="Roboto" panose="020B0604020202020204" charset="0"/>
              </a:rPr>
              <a:t> – 18521067</a:t>
            </a:r>
            <a:r>
              <a:rPr lang="vi-VN" sz="2000" b="1" dirty="0" smtClean="0">
                <a:latin typeface="Roboto" panose="020B0604020202020204" charset="0"/>
                <a:ea typeface="Roboto" panose="020B0604020202020204" charset="0"/>
              </a:rPr>
              <a:t> </a:t>
            </a:r>
            <a:r>
              <a:rPr lang="en-US" sz="2000" b="1" dirty="0" smtClean="0">
                <a:latin typeface="Roboto" panose="020B0604020202020204" charset="0"/>
                <a:ea typeface="Roboto" panose="020B0604020202020204" charset="0"/>
              </a:rPr>
              <a:t>– </a:t>
            </a:r>
            <a:r>
              <a:rPr lang="vi-VN" sz="2000" b="1" dirty="0" smtClean="0">
                <a:latin typeface="Roboto" panose="020B0604020202020204" charset="0"/>
                <a:ea typeface="Roboto" panose="020B0604020202020204" charset="0"/>
              </a:rPr>
              <a:t>CS114.K21</a:t>
            </a:r>
            <a:endParaRPr lang="vi-VN" sz="4400" dirty="0">
              <a:latin typeface="Roboto" panose="020B0604020202020204" charset="0"/>
              <a:ea typeface="Roboto" panose="020B0604020202020204" charset="0"/>
            </a:endParaRPr>
          </a:p>
          <a:p>
            <a:r>
              <a:rPr lang="en-US" sz="2000" b="1" dirty="0" err="1" smtClean="0">
                <a:latin typeface="Roboto" panose="020B0604020202020204" charset="0"/>
                <a:ea typeface="Roboto" panose="020B0604020202020204" charset="0"/>
              </a:rPr>
              <a:t>Hoàng</a:t>
            </a:r>
            <a:r>
              <a:rPr lang="en-US" sz="2000" b="1" dirty="0" smtClean="0">
                <a:latin typeface="Roboto" panose="020B0604020202020204" charset="0"/>
                <a:ea typeface="Roboto" panose="020B0604020202020204" charset="0"/>
              </a:rPr>
              <a:t> </a:t>
            </a:r>
            <a:r>
              <a:rPr lang="en-US" sz="2000" b="1" dirty="0" err="1" smtClean="0">
                <a:latin typeface="Roboto" panose="020B0604020202020204" charset="0"/>
                <a:ea typeface="Roboto" panose="020B0604020202020204" charset="0"/>
              </a:rPr>
              <a:t>Xuân</a:t>
            </a:r>
            <a:r>
              <a:rPr lang="en-US" sz="2000" b="1" dirty="0" smtClean="0">
                <a:latin typeface="Roboto" panose="020B0604020202020204" charset="0"/>
                <a:ea typeface="Roboto" panose="020B0604020202020204" charset="0"/>
              </a:rPr>
              <a:t> </a:t>
            </a:r>
            <a:r>
              <a:rPr lang="en-US" sz="2000" b="1" dirty="0" err="1" smtClean="0">
                <a:latin typeface="Roboto" panose="020B0604020202020204" charset="0"/>
                <a:ea typeface="Roboto" panose="020B0604020202020204" charset="0"/>
              </a:rPr>
              <a:t>Thắng</a:t>
            </a:r>
            <a:r>
              <a:rPr lang="en-US" sz="2000" b="1" dirty="0" smtClean="0">
                <a:latin typeface="Roboto" panose="020B0604020202020204" charset="0"/>
                <a:ea typeface="Roboto" panose="020B0604020202020204" charset="0"/>
              </a:rPr>
              <a:t> – 18521391 – </a:t>
            </a:r>
            <a:r>
              <a:rPr lang="vi-VN" sz="2000" b="1" dirty="0" smtClean="0">
                <a:latin typeface="Roboto" panose="020B0604020202020204" charset="0"/>
                <a:ea typeface="Roboto" panose="020B0604020202020204" charset="0"/>
              </a:rPr>
              <a:t>CS114.K21</a:t>
            </a:r>
            <a:endParaRPr lang="vi-VN" sz="4400" dirty="0">
              <a:latin typeface="Roboto" panose="020B0604020202020204" charset="0"/>
              <a:ea typeface="Roboto" panose="020B0604020202020204" charset="0"/>
            </a:endParaRPr>
          </a:p>
          <a:p>
            <a:r>
              <a:rPr lang="en-US" sz="2000" b="1" dirty="0" err="1" smtClean="0">
                <a:latin typeface="Roboto" panose="020B0604020202020204" charset="0"/>
                <a:ea typeface="Roboto" panose="020B0604020202020204" charset="0"/>
              </a:rPr>
              <a:t>Hứa</a:t>
            </a:r>
            <a:r>
              <a:rPr lang="en-US" sz="2000" b="1" dirty="0" smtClean="0">
                <a:latin typeface="Roboto" panose="020B0604020202020204" charset="0"/>
                <a:ea typeface="Roboto" panose="020B0604020202020204" charset="0"/>
              </a:rPr>
              <a:t> </a:t>
            </a:r>
            <a:r>
              <a:rPr lang="en-US" sz="2000" b="1" dirty="0" err="1" smtClean="0">
                <a:latin typeface="Roboto" panose="020B0604020202020204" charset="0"/>
                <a:ea typeface="Roboto" panose="020B0604020202020204" charset="0"/>
              </a:rPr>
              <a:t>Văn</a:t>
            </a:r>
            <a:r>
              <a:rPr lang="en-US" sz="2000" b="1" dirty="0" smtClean="0">
                <a:latin typeface="Roboto" panose="020B0604020202020204" charset="0"/>
                <a:ea typeface="Roboto" panose="020B0604020202020204" charset="0"/>
              </a:rPr>
              <a:t> </a:t>
            </a:r>
            <a:r>
              <a:rPr lang="en-US" sz="2000" b="1" dirty="0" err="1" smtClean="0">
                <a:latin typeface="Roboto" panose="020B0604020202020204" charset="0"/>
                <a:ea typeface="Roboto" panose="020B0604020202020204" charset="0"/>
              </a:rPr>
              <a:t>Sơn</a:t>
            </a:r>
            <a:r>
              <a:rPr lang="en-US" sz="2000" b="1" dirty="0" smtClean="0">
                <a:latin typeface="Roboto" panose="020B0604020202020204" charset="0"/>
                <a:ea typeface="Roboto" panose="020B0604020202020204" charset="0"/>
              </a:rPr>
              <a:t> – 18521344 </a:t>
            </a:r>
            <a:r>
              <a:rPr lang="vi-VN" sz="2000" b="1" dirty="0" smtClean="0">
                <a:latin typeface="Roboto" panose="020B0604020202020204" charset="0"/>
                <a:ea typeface="Roboto" panose="020B0604020202020204" charset="0"/>
              </a:rPr>
              <a:t>–</a:t>
            </a:r>
            <a:r>
              <a:rPr lang="en-US" sz="2000" b="1" dirty="0" smtClean="0">
                <a:latin typeface="Roboto" panose="020B0604020202020204" charset="0"/>
                <a:ea typeface="Roboto" panose="020B0604020202020204" charset="0"/>
              </a:rPr>
              <a:t> </a:t>
            </a:r>
            <a:r>
              <a:rPr lang="vi-VN" sz="2000" b="1" dirty="0" smtClean="0">
                <a:latin typeface="Roboto" panose="020B0604020202020204" charset="0"/>
                <a:ea typeface="Roboto" panose="020B0604020202020204" charset="0"/>
              </a:rPr>
              <a:t>CS114.K21</a:t>
            </a:r>
            <a:endParaRPr lang="vi-VN" sz="4400" dirty="0">
              <a:latin typeface="Roboto" panose="020B0604020202020204" charset="0"/>
              <a:ea typeface="Roboto" panose="020B0604020202020204" charset="0"/>
            </a:endParaRPr>
          </a:p>
          <a:p>
            <a:r>
              <a:rPr lang="vi-VN" sz="2000" b="1" dirty="0" smtClean="0">
                <a:latin typeface="Roboto" panose="020B0604020202020204" charset="0"/>
                <a:ea typeface="Roboto" panose="020B0604020202020204" charset="0"/>
              </a:rPr>
              <a:t>Link Github:</a:t>
            </a:r>
            <a:r>
              <a:rPr lang="en-US" sz="2000" b="1" dirty="0" smtClean="0">
                <a:latin typeface="Roboto" panose="020B0604020202020204" charset="0"/>
                <a:ea typeface="Roboto" panose="020B0604020202020204" charset="0"/>
              </a:rPr>
              <a:t> </a:t>
            </a:r>
            <a:r>
              <a:rPr lang="en-US" sz="2000" b="1" dirty="0">
                <a:solidFill>
                  <a:schemeClr val="bg2"/>
                </a:solidFill>
                <a:latin typeface="Roboto" panose="020B0604020202020204" charset="0"/>
                <a:ea typeface="Roboto" panose="020B0604020202020204" charset="0"/>
                <a:hlinkClick r:id="rId3"/>
              </a:rPr>
              <a:t>https://github.com/xuanthang482/CS114.K21_CourseProject</a:t>
            </a:r>
            <a:endParaRPr lang="vi-VN" sz="2000" b="1" dirty="0" smtClean="0">
              <a:solidFill>
                <a:schemeClr val="bg2"/>
              </a:solidFill>
              <a:latin typeface="Roboto" panose="020B0604020202020204" charset="0"/>
              <a:ea typeface="Roboto" panose="020B0604020202020204" charset="0"/>
            </a:endParaRPr>
          </a:p>
          <a:p>
            <a:r>
              <a:rPr lang="vi-VN" sz="3200" dirty="0"/>
              <a:t/>
            </a:r>
            <a:br>
              <a:rPr lang="vi-VN" sz="3200" dirty="0"/>
            </a:br>
            <a:endParaRPr sz="3000" b="1" dirty="0">
              <a:solidFill>
                <a:schemeClr val="lt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NHẬN XÉT</a:t>
            </a:r>
            <a:endParaRPr lang="en-US" dirty="0"/>
          </a:p>
        </p:txBody>
      </p:sp>
      <p:sp>
        <p:nvSpPr>
          <p:cNvPr id="3" name="Text Placeholder 2"/>
          <p:cNvSpPr>
            <a:spLocks noGrp="1"/>
          </p:cNvSpPr>
          <p:nvPr>
            <p:ph type="body" idx="1"/>
          </p:nvPr>
        </p:nvSpPr>
        <p:spPr/>
        <p:txBody>
          <a:bodyPr/>
          <a:lstStyle/>
          <a:p>
            <a:pPr marL="88900" indent="0">
              <a:buNone/>
            </a:pPr>
            <a:r>
              <a:rPr lang="en-US" dirty="0"/>
              <a:t>	</a:t>
            </a:r>
            <a:r>
              <a:rPr lang="vi-VN" dirty="0"/>
              <a:t>Phương pháp crop ảnh theo tọa độ để giảm chi tiết thừa đôi khi sẽ làm mất một số phần quan trọng trong bức </a:t>
            </a:r>
            <a:r>
              <a:rPr lang="vi-VN" dirty="0" smtClean="0"/>
              <a:t>ảnh. </a:t>
            </a:r>
            <a:endParaRPr lang="en-US" dirty="0" smtClean="0"/>
          </a:p>
          <a:p>
            <a:pPr marL="88900" indent="0">
              <a:buNone/>
            </a:pP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tăng</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hơn</a:t>
            </a:r>
            <a:r>
              <a:rPr lang="en-US" dirty="0"/>
              <a:t> </a:t>
            </a:r>
            <a:r>
              <a:rPr lang="en-US" dirty="0" err="1"/>
              <a:t>nữa</a:t>
            </a:r>
            <a:r>
              <a:rPr lang="en-US" dirty="0"/>
              <a:t> </a:t>
            </a:r>
            <a:r>
              <a:rPr lang="en-US" dirty="0" err="1"/>
              <a:t>thì</a:t>
            </a:r>
            <a:r>
              <a:rPr lang="en-US" dirty="0"/>
              <a:t> </a:t>
            </a:r>
            <a:r>
              <a:rPr lang="en-US" dirty="0" err="1"/>
              <a:t>cần</a:t>
            </a:r>
            <a:r>
              <a:rPr lang="en-US" dirty="0"/>
              <a:t> zoom </a:t>
            </a:r>
            <a:r>
              <a:rPr lang="en-US" dirty="0" err="1"/>
              <a:t>trực</a:t>
            </a:r>
            <a:r>
              <a:rPr lang="en-US" dirty="0"/>
              <a:t> </a:t>
            </a:r>
            <a:r>
              <a:rPr lang="en-US" dirty="0" err="1"/>
              <a:t>tiếp</a:t>
            </a:r>
            <a:r>
              <a:rPr lang="en-US" dirty="0"/>
              <a:t> </a:t>
            </a:r>
            <a:r>
              <a:rPr lang="en-US" dirty="0" err="1"/>
              <a:t>vào</a:t>
            </a:r>
            <a:r>
              <a:rPr lang="en-US" dirty="0"/>
              <a:t> </a:t>
            </a:r>
            <a:r>
              <a:rPr lang="en-US" dirty="0" err="1"/>
              <a:t>đầu</a:t>
            </a:r>
            <a:r>
              <a:rPr lang="en-US" dirty="0"/>
              <a:t> </a:t>
            </a:r>
            <a:r>
              <a:rPr lang="en-US" dirty="0" err="1"/>
              <a:t>có</a:t>
            </a:r>
            <a:r>
              <a:rPr lang="en-US" dirty="0"/>
              <a:t> </a:t>
            </a:r>
            <a:r>
              <a:rPr lang="en-US" dirty="0" err="1"/>
              <a:t>người</a:t>
            </a:r>
            <a:r>
              <a:rPr lang="en-US" dirty="0"/>
              <a:t> </a:t>
            </a:r>
            <a:r>
              <a:rPr lang="en-US" dirty="0" err="1"/>
              <a:t>điều</a:t>
            </a:r>
            <a:r>
              <a:rPr lang="en-US" dirty="0"/>
              <a:t> </a:t>
            </a:r>
            <a:r>
              <a:rPr lang="en-US" dirty="0" err="1" smtClean="0"/>
              <a:t>khiển</a:t>
            </a:r>
            <a:r>
              <a:rPr lang="en-US" dirty="0" smtClean="0"/>
              <a:t> </a:t>
            </a:r>
            <a:r>
              <a:rPr lang="en-US" dirty="0" err="1"/>
              <a:t>phương</a:t>
            </a:r>
            <a:r>
              <a:rPr lang="en-US" dirty="0"/>
              <a:t> </a:t>
            </a:r>
            <a:r>
              <a:rPr lang="en-US" dirty="0" err="1"/>
              <a:t>tiện</a:t>
            </a:r>
            <a:r>
              <a:rPr lang="en-US" dirty="0"/>
              <a:t> </a:t>
            </a:r>
            <a:r>
              <a:rPr lang="en-US" dirty="0" err="1"/>
              <a:t>để</a:t>
            </a:r>
            <a:r>
              <a:rPr lang="en-US" dirty="0"/>
              <a:t> </a:t>
            </a:r>
            <a:r>
              <a:rPr lang="en-US" dirty="0" err="1"/>
              <a:t>tránh</a:t>
            </a:r>
            <a:r>
              <a:rPr lang="en-US" dirty="0"/>
              <a:t> </a:t>
            </a:r>
            <a:r>
              <a:rPr lang="en-US" dirty="0" err="1"/>
              <a:t>vật</a:t>
            </a:r>
            <a:r>
              <a:rPr lang="en-US" dirty="0"/>
              <a:t> </a:t>
            </a:r>
            <a:r>
              <a:rPr lang="en-US" dirty="0" err="1"/>
              <a:t>thể</a:t>
            </a:r>
            <a:r>
              <a:rPr lang="en-US" dirty="0"/>
              <a:t> </a:t>
            </a:r>
            <a:r>
              <a:rPr lang="en-US" dirty="0" err="1"/>
              <a:t>gây</a:t>
            </a:r>
            <a:r>
              <a:rPr lang="en-US" dirty="0"/>
              <a:t> </a:t>
            </a:r>
            <a:r>
              <a:rPr lang="en-US" dirty="0" err="1"/>
              <a:t>nhiễu</a:t>
            </a:r>
            <a:r>
              <a:rPr lang="en-US" dirty="0"/>
              <a:t> </a:t>
            </a:r>
            <a:r>
              <a:rPr lang="en-US" dirty="0" err="1"/>
              <a:t>cạnh</a:t>
            </a:r>
            <a:r>
              <a:rPr lang="en-US" dirty="0"/>
              <a:t> </a:t>
            </a:r>
            <a:r>
              <a:rPr lang="en-US" dirty="0" err="1"/>
              <a:t>xung</a:t>
            </a:r>
            <a:r>
              <a:rPr lang="en-US" dirty="0"/>
              <a:t> </a:t>
            </a:r>
            <a:r>
              <a:rPr lang="en-US" dirty="0" err="1"/>
              <a:t>quanh</a:t>
            </a:r>
            <a:r>
              <a:rPr lang="en-US" dirty="0"/>
              <a:t>.  </a:t>
            </a:r>
            <a:r>
              <a:rPr lang="en-US" dirty="0" err="1"/>
              <a:t>Tuy</a:t>
            </a:r>
            <a:r>
              <a:rPr lang="en-US" dirty="0"/>
              <a:t> </a:t>
            </a:r>
            <a:r>
              <a:rPr lang="en-US" dirty="0" err="1"/>
              <a:t>nhiên</a:t>
            </a:r>
            <a:r>
              <a:rPr lang="en-US" dirty="0"/>
              <a:t> </a:t>
            </a:r>
            <a:r>
              <a:rPr lang="en-US" dirty="0" err="1" smtClean="0"/>
              <a:t>khi</a:t>
            </a:r>
            <a:r>
              <a:rPr lang="en-US" dirty="0" smtClean="0"/>
              <a:t> </a:t>
            </a:r>
            <a:r>
              <a:rPr lang="en-US" dirty="0" err="1" smtClean="0"/>
              <a:t>nhóm</a:t>
            </a:r>
            <a:r>
              <a:rPr lang="en-US" dirty="0" smtClean="0"/>
              <a:t> </a:t>
            </a:r>
            <a:r>
              <a:rPr lang="en-US" dirty="0" err="1"/>
              <a:t>áp</a:t>
            </a:r>
            <a:r>
              <a:rPr lang="en-US" dirty="0"/>
              <a:t> </a:t>
            </a:r>
            <a:r>
              <a:rPr lang="en-US" dirty="0" err="1"/>
              <a:t>dụng</a:t>
            </a:r>
            <a:r>
              <a:rPr lang="en-US" dirty="0"/>
              <a:t> </a:t>
            </a:r>
            <a:r>
              <a:rPr lang="en-US" dirty="0" err="1" smtClean="0"/>
              <a:t>kỹ</a:t>
            </a:r>
            <a:r>
              <a:rPr lang="en-US" dirty="0" smtClean="0"/>
              <a:t> </a:t>
            </a:r>
            <a:r>
              <a:rPr lang="en-US" dirty="0" err="1"/>
              <a:t>thuật</a:t>
            </a:r>
            <a:r>
              <a:rPr lang="en-US" dirty="0"/>
              <a:t> </a:t>
            </a:r>
            <a:r>
              <a:rPr lang="en-US" dirty="0" err="1" smtClean="0"/>
              <a:t>Haar</a:t>
            </a:r>
            <a:r>
              <a:rPr lang="en-US" dirty="0" smtClean="0"/>
              <a:t> Cascade </a:t>
            </a:r>
            <a:r>
              <a:rPr lang="en-US" dirty="0" err="1" smtClean="0"/>
              <a:t>của</a:t>
            </a:r>
            <a:r>
              <a:rPr lang="en-US" dirty="0" smtClean="0"/>
              <a:t> </a:t>
            </a:r>
            <a:r>
              <a:rPr lang="en-US" dirty="0" err="1" smtClean="0"/>
              <a:t>OpenCV</a:t>
            </a:r>
            <a:r>
              <a:rPr lang="en-US" dirty="0" smtClean="0"/>
              <a:t> </a:t>
            </a:r>
            <a:r>
              <a:rPr lang="en-US" dirty="0" err="1" smtClean="0"/>
              <a:t>thì</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nhận</a:t>
            </a:r>
            <a:r>
              <a:rPr lang="en-US" dirty="0" smtClean="0"/>
              <a:t> </a:t>
            </a:r>
            <a:r>
              <a:rPr lang="en-US" dirty="0" err="1" smtClean="0"/>
              <a:t>lại</a:t>
            </a:r>
            <a:r>
              <a:rPr lang="en-US" dirty="0" smtClean="0"/>
              <a:t> </a:t>
            </a:r>
            <a:r>
              <a:rPr lang="en-US" dirty="0" err="1" smtClean="0"/>
              <a:t>là</a:t>
            </a:r>
            <a:r>
              <a:rPr lang="en-US" dirty="0" smtClean="0"/>
              <a:t> </a:t>
            </a:r>
            <a:r>
              <a:rPr lang="en-US" dirty="0" err="1" smtClean="0"/>
              <a:t>không</a:t>
            </a:r>
            <a:r>
              <a:rPr lang="en-US" dirty="0" smtClean="0"/>
              <a:t> </a:t>
            </a:r>
            <a:r>
              <a:rPr lang="en-US" dirty="0" err="1" smtClean="0"/>
              <a:t>khả</a:t>
            </a:r>
            <a:r>
              <a:rPr lang="en-US" dirty="0" smtClean="0"/>
              <a:t> </a:t>
            </a:r>
            <a:r>
              <a:rPr lang="en-US" dirty="0" err="1" smtClean="0"/>
              <a:t>quan</a:t>
            </a:r>
            <a:r>
              <a:rPr lang="en-US" dirty="0" smtClean="0"/>
              <a:t>, </a:t>
            </a:r>
            <a:r>
              <a:rPr lang="en-US" dirty="0" err="1" smtClean="0"/>
              <a:t>cụ</a:t>
            </a:r>
            <a:r>
              <a:rPr lang="en-US" dirty="0" smtClean="0"/>
              <a:t> </a:t>
            </a:r>
            <a:r>
              <a:rPr lang="en-US" dirty="0" err="1" smtClean="0"/>
              <a:t>thể</a:t>
            </a:r>
            <a:r>
              <a:rPr lang="en-US" dirty="0" smtClean="0"/>
              <a:t> </a:t>
            </a:r>
            <a:r>
              <a:rPr lang="en-US" dirty="0" err="1" smtClean="0"/>
              <a:t>là</a:t>
            </a:r>
            <a:r>
              <a:rPr lang="en-US" dirty="0" smtClean="0"/>
              <a:t> </a:t>
            </a:r>
            <a:r>
              <a:rPr lang="en-US" dirty="0" err="1" smtClean="0"/>
              <a:t>nhiều</a:t>
            </a:r>
            <a:r>
              <a:rPr lang="en-US" dirty="0" smtClean="0"/>
              <a:t> </a:t>
            </a:r>
            <a:r>
              <a:rPr lang="en-US" dirty="0" err="1" smtClean="0"/>
              <a:t>ảnh</a:t>
            </a:r>
            <a:r>
              <a:rPr lang="en-US" dirty="0" smtClean="0"/>
              <a:t> </a:t>
            </a:r>
            <a:r>
              <a:rPr lang="en-US" dirty="0" err="1" smtClean="0"/>
              <a:t>mất</a:t>
            </a:r>
            <a:r>
              <a:rPr lang="en-US" dirty="0" smtClean="0"/>
              <a:t> </a:t>
            </a:r>
            <a:r>
              <a:rPr lang="en-US" dirty="0" err="1" smtClean="0"/>
              <a:t>đi</a:t>
            </a:r>
            <a:r>
              <a:rPr lang="en-US" dirty="0" smtClean="0"/>
              <a:t> </a:t>
            </a:r>
            <a:r>
              <a:rPr lang="en-US" dirty="0" err="1" smtClean="0"/>
              <a:t>một</a:t>
            </a:r>
            <a:r>
              <a:rPr lang="en-US" dirty="0" smtClean="0"/>
              <a:t> </a:t>
            </a:r>
            <a:r>
              <a:rPr lang="en-US" dirty="0" err="1" smtClean="0"/>
              <a:t>số</a:t>
            </a:r>
            <a:r>
              <a:rPr lang="en-US" dirty="0" smtClean="0"/>
              <a:t> chi </a:t>
            </a:r>
            <a:r>
              <a:rPr lang="en-US" dirty="0" err="1" smtClean="0"/>
              <a:t>tiết</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Ví</a:t>
            </a:r>
            <a:r>
              <a:rPr lang="en-US" dirty="0" smtClean="0"/>
              <a:t> </a:t>
            </a:r>
            <a:r>
              <a:rPr lang="en-US" dirty="0" err="1" smtClean="0"/>
              <a:t>dụ</a:t>
            </a:r>
            <a:r>
              <a:rPr lang="en-US" dirty="0" smtClean="0"/>
              <a:t>: </a:t>
            </a:r>
            <a:r>
              <a:rPr lang="en-US" dirty="0" err="1" smtClean="0"/>
              <a:t>chỉ</a:t>
            </a:r>
            <a:r>
              <a:rPr lang="en-US" dirty="0" smtClean="0"/>
              <a:t> </a:t>
            </a:r>
            <a:r>
              <a:rPr lang="en-US" dirty="0" err="1" smtClean="0"/>
              <a:t>thấy</a:t>
            </a:r>
            <a:r>
              <a:rPr lang="en-US" dirty="0" smtClean="0"/>
              <a:t> </a:t>
            </a:r>
            <a:r>
              <a:rPr lang="en-US" dirty="0" err="1" smtClean="0"/>
              <a:t>mặt</a:t>
            </a:r>
            <a:r>
              <a:rPr lang="en-US" dirty="0" smtClean="0"/>
              <a:t> </a:t>
            </a:r>
            <a:r>
              <a:rPr lang="en-US" dirty="0" err="1" smtClean="0"/>
              <a:t>người</a:t>
            </a:r>
            <a:r>
              <a:rPr lang="en-US" dirty="0" smtClean="0"/>
              <a:t>, </a:t>
            </a:r>
            <a:r>
              <a:rPr lang="en-US" dirty="0" err="1" smtClean="0"/>
              <a:t>mất</a:t>
            </a:r>
            <a:r>
              <a:rPr lang="en-US" dirty="0" smtClean="0"/>
              <a:t> </a:t>
            </a:r>
            <a:r>
              <a:rPr lang="en-US" dirty="0" err="1" smtClean="0"/>
              <a:t>nón</a:t>
            </a:r>
            <a:r>
              <a:rPr lang="en-US" dirty="0" smtClean="0"/>
              <a:t> </a:t>
            </a:r>
            <a:r>
              <a:rPr lang="en-US" dirty="0" err="1" smtClean="0"/>
              <a:t>bảo</a:t>
            </a:r>
            <a:r>
              <a:rPr lang="en-US" dirty="0" smtClean="0"/>
              <a:t> </a:t>
            </a:r>
            <a:r>
              <a:rPr lang="en-US" dirty="0" err="1" smtClean="0"/>
              <a:t>hiểm</a:t>
            </a:r>
            <a:r>
              <a:rPr lang="en-US" dirty="0" smtClean="0"/>
              <a:t>.</a:t>
            </a:r>
            <a:endParaRPr lang="en-US" dirty="0"/>
          </a:p>
          <a:p>
            <a:pPr marL="88900" indent="0">
              <a:buNone/>
            </a:pPr>
            <a:endParaRPr lang="en-US" dirty="0"/>
          </a:p>
        </p:txBody>
      </p:sp>
    </p:spTree>
    <p:extLst>
      <p:ext uri="{BB962C8B-B14F-4D97-AF65-F5344CB8AC3E}">
        <p14:creationId xmlns:p14="http://schemas.microsoft.com/office/powerpoint/2010/main" val="13821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 – VGG16</a:t>
            </a:r>
            <a:endParaRPr lang="en-US" dirty="0"/>
          </a:p>
        </p:txBody>
      </p:sp>
      <p:sp>
        <p:nvSpPr>
          <p:cNvPr id="3" name="Text Placeholder 2"/>
          <p:cNvSpPr>
            <a:spLocks noGrp="1"/>
          </p:cNvSpPr>
          <p:nvPr>
            <p:ph type="body" idx="1"/>
          </p:nvPr>
        </p:nvSpPr>
        <p:spPr/>
        <p:txBody>
          <a:bodyPr/>
          <a:lstStyle/>
          <a:p>
            <a:pPr marL="88900" indent="0">
              <a:buNone/>
            </a:pPr>
            <a:r>
              <a:rPr lang="en-US" dirty="0"/>
              <a:t>	</a:t>
            </a:r>
            <a:r>
              <a:rPr lang="en-US" dirty="0" err="1" smtClean="0"/>
              <a:t>Ngoài</a:t>
            </a:r>
            <a:r>
              <a:rPr lang="en-US" dirty="0" smtClean="0"/>
              <a:t> </a:t>
            </a:r>
            <a:r>
              <a:rPr lang="en-US" dirty="0" err="1" smtClean="0"/>
              <a:t>ra</a:t>
            </a:r>
            <a:r>
              <a:rPr lang="en-US" dirty="0" smtClean="0"/>
              <a:t> </a:t>
            </a:r>
            <a:r>
              <a:rPr lang="en-US" dirty="0" err="1" smtClean="0"/>
              <a:t>nhóm</a:t>
            </a:r>
            <a:r>
              <a:rPr lang="en-US" dirty="0" smtClean="0"/>
              <a:t> </a:t>
            </a:r>
            <a:r>
              <a:rPr lang="en-US" dirty="0" err="1" smtClean="0"/>
              <a:t>có</a:t>
            </a:r>
            <a:r>
              <a:rPr lang="en-US" dirty="0" smtClean="0"/>
              <a:t> </a:t>
            </a:r>
            <a:r>
              <a:rPr lang="en-US" dirty="0" err="1" smtClean="0"/>
              <a:t>tham</a:t>
            </a:r>
            <a:r>
              <a:rPr lang="en-US" dirty="0" smtClean="0"/>
              <a:t> </a:t>
            </a:r>
            <a:r>
              <a:rPr lang="en-US" dirty="0" err="1" smtClean="0"/>
              <a:t>khảo</a:t>
            </a:r>
            <a:r>
              <a:rPr lang="en-US" dirty="0" smtClean="0"/>
              <a:t> </a:t>
            </a:r>
            <a:r>
              <a:rPr lang="en-US" dirty="0" err="1" smtClean="0"/>
              <a:t>và</a:t>
            </a:r>
            <a:r>
              <a:rPr lang="en-US" dirty="0" smtClean="0"/>
              <a:t> </a:t>
            </a:r>
            <a:r>
              <a:rPr lang="en-US" dirty="0" err="1"/>
              <a:t>sử</a:t>
            </a:r>
            <a:r>
              <a:rPr lang="en-US" dirty="0"/>
              <a:t> </a:t>
            </a:r>
            <a:r>
              <a:rPr lang="en-US" dirty="0" err="1"/>
              <a:t>dụng</a:t>
            </a:r>
            <a:r>
              <a:rPr lang="en-US" dirty="0"/>
              <a:t> </a:t>
            </a:r>
            <a:r>
              <a:rPr lang="en-US" dirty="0" err="1" smtClean="0"/>
              <a:t>một</a:t>
            </a:r>
            <a:r>
              <a:rPr lang="en-US" dirty="0" smtClean="0"/>
              <a:t> </a:t>
            </a:r>
            <a:r>
              <a:rPr lang="en-US" dirty="0" err="1" smtClean="0"/>
              <a:t>mạng</a:t>
            </a:r>
            <a:r>
              <a:rPr lang="en-US" dirty="0" smtClean="0"/>
              <a:t> </a:t>
            </a:r>
            <a:r>
              <a:rPr lang="en-US" dirty="0" err="1"/>
              <a:t>tích</a:t>
            </a:r>
            <a:r>
              <a:rPr lang="en-US" dirty="0"/>
              <a:t> </a:t>
            </a:r>
            <a:r>
              <a:rPr lang="en-US" dirty="0" err="1"/>
              <a:t>chập</a:t>
            </a:r>
            <a:r>
              <a:rPr lang="en-US" dirty="0"/>
              <a:t> neural </a:t>
            </a:r>
            <a:r>
              <a:rPr lang="en-US" dirty="0" smtClean="0"/>
              <a:t>network (VGG16) </a:t>
            </a:r>
            <a:r>
              <a:rPr lang="en-US" dirty="0" err="1" smtClean="0"/>
              <a:t>để</a:t>
            </a:r>
            <a:r>
              <a:rPr lang="en-US" dirty="0" smtClean="0"/>
              <a:t> </a:t>
            </a:r>
            <a:r>
              <a:rPr lang="en-US" dirty="0" err="1" smtClean="0"/>
              <a:t>rút</a:t>
            </a:r>
            <a:r>
              <a:rPr lang="en-US" dirty="0" smtClean="0"/>
              <a:t> </a:t>
            </a:r>
            <a:r>
              <a:rPr lang="en-US" dirty="0" err="1"/>
              <a:t>trích</a:t>
            </a:r>
            <a:r>
              <a:rPr lang="en-US" dirty="0"/>
              <a:t> </a:t>
            </a:r>
            <a:r>
              <a:rPr lang="en-US" dirty="0" err="1" smtClean="0"/>
              <a:t>đặc</a:t>
            </a:r>
            <a:r>
              <a:rPr lang="en-US" dirty="0" smtClean="0"/>
              <a:t> </a:t>
            </a:r>
            <a:r>
              <a:rPr lang="en-US" dirty="0" err="1" smtClean="0"/>
              <a:t>trưng</a:t>
            </a:r>
            <a:r>
              <a:rPr lang="en-US" dirty="0" smtClean="0"/>
              <a:t>.</a:t>
            </a:r>
          </a:p>
          <a:p>
            <a:pPr marL="88900" indent="0">
              <a:buNone/>
            </a:pP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khi</a:t>
            </a:r>
            <a:r>
              <a:rPr lang="en-US" dirty="0"/>
              <a:t> </a:t>
            </a:r>
            <a:r>
              <a:rPr lang="en-US" dirty="0" err="1"/>
              <a:t>dùng</a:t>
            </a:r>
            <a:r>
              <a:rPr lang="en-US" dirty="0"/>
              <a:t> VGG16 </a:t>
            </a:r>
            <a:r>
              <a:rPr lang="en-US" dirty="0" err="1"/>
              <a:t>là</a:t>
            </a:r>
            <a:r>
              <a:rPr lang="en-US" dirty="0"/>
              <a:t> </a:t>
            </a:r>
            <a:r>
              <a:rPr lang="en-US" dirty="0" err="1"/>
              <a:t>khá</a:t>
            </a:r>
            <a:r>
              <a:rPr lang="en-US" dirty="0"/>
              <a:t> </a:t>
            </a:r>
            <a:r>
              <a:rPr lang="en-US" dirty="0" err="1"/>
              <a:t>tốt</a:t>
            </a:r>
            <a:r>
              <a:rPr lang="en-US" dirty="0"/>
              <a:t> ( ~ 97,8%) </a:t>
            </a:r>
            <a:r>
              <a:rPr lang="en-US" dirty="0" err="1"/>
              <a:t>vì</a:t>
            </a:r>
            <a:r>
              <a:rPr lang="en-US" dirty="0"/>
              <a:t> </a:t>
            </a:r>
            <a:r>
              <a:rPr lang="en-US" dirty="0" err="1"/>
              <a:t>đây</a:t>
            </a:r>
            <a:r>
              <a:rPr lang="en-US" dirty="0"/>
              <a:t> </a:t>
            </a:r>
            <a:r>
              <a:rPr lang="en-US" dirty="0" err="1"/>
              <a:t>là</a:t>
            </a:r>
            <a:r>
              <a:rPr lang="en-US" dirty="0"/>
              <a:t> </a:t>
            </a:r>
            <a:r>
              <a:rPr lang="en-US" dirty="0" err="1"/>
              <a:t>mô</a:t>
            </a:r>
            <a:r>
              <a:rPr lang="en-US" dirty="0"/>
              <a:t> </a:t>
            </a:r>
            <a:r>
              <a:rPr lang="en-US" dirty="0" err="1"/>
              <a:t>hình</a:t>
            </a:r>
            <a:r>
              <a:rPr lang="en-US" dirty="0"/>
              <a:t> Deep learning </a:t>
            </a:r>
            <a:r>
              <a:rPr lang="en-US" dirty="0" err="1"/>
              <a:t>đã</a:t>
            </a:r>
            <a:r>
              <a:rPr lang="en-US" dirty="0"/>
              <a:t> </a:t>
            </a:r>
            <a:r>
              <a:rPr lang="en-US" dirty="0" err="1"/>
              <a:t>được</a:t>
            </a:r>
            <a:r>
              <a:rPr lang="en-US" dirty="0"/>
              <a:t> train </a:t>
            </a:r>
            <a:r>
              <a:rPr lang="en-US" dirty="0" err="1"/>
              <a:t>sẵn</a:t>
            </a:r>
            <a:r>
              <a:rPr lang="en-US" dirty="0"/>
              <a:t>.</a:t>
            </a:r>
          </a:p>
          <a:p>
            <a:pPr marL="88900" indent="0">
              <a:buNone/>
            </a:pPr>
            <a:endParaRPr lang="en-US" dirty="0"/>
          </a:p>
        </p:txBody>
      </p:sp>
      <p:pic>
        <p:nvPicPr>
          <p:cNvPr id="4" name="Picture 3"/>
          <p:cNvPicPr>
            <a:picLocks noChangeAspect="1"/>
          </p:cNvPicPr>
          <p:nvPr/>
        </p:nvPicPr>
        <p:blipFill>
          <a:blip r:embed="rId2"/>
          <a:stretch>
            <a:fillRect/>
          </a:stretch>
        </p:blipFill>
        <p:spPr>
          <a:xfrm>
            <a:off x="2364085" y="3338051"/>
            <a:ext cx="4162425" cy="571500"/>
          </a:xfrm>
          <a:prstGeom prst="rect">
            <a:avLst/>
          </a:prstGeom>
        </p:spPr>
      </p:pic>
    </p:spTree>
    <p:extLst>
      <p:ext uri="{BB962C8B-B14F-4D97-AF65-F5344CB8AC3E}">
        <p14:creationId xmlns:p14="http://schemas.microsoft.com/office/powerpoint/2010/main" val="25043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VGG16</a:t>
            </a:r>
            <a:endParaRPr lang="en-US" dirty="0"/>
          </a:p>
        </p:txBody>
      </p:sp>
      <p:sp>
        <p:nvSpPr>
          <p:cNvPr id="3" name="Text Placeholder 2"/>
          <p:cNvSpPr>
            <a:spLocks noGrp="1"/>
          </p:cNvSpPr>
          <p:nvPr>
            <p:ph type="body" idx="1"/>
          </p:nvPr>
        </p:nvSpPr>
        <p:spPr>
          <a:xfrm>
            <a:off x="471900" y="820500"/>
            <a:ext cx="3883790" cy="3908400"/>
          </a:xfrm>
        </p:spPr>
        <p:txBody>
          <a:bodyPr/>
          <a:lstStyle/>
          <a:p>
            <a:r>
              <a:rPr lang="en-US" dirty="0" err="1"/>
              <a:t>Dùng</a:t>
            </a:r>
            <a:r>
              <a:rPr lang="en-US" dirty="0"/>
              <a:t> Confusion Matrix </a:t>
            </a:r>
            <a:r>
              <a:rPr lang="en-US" dirty="0" err="1"/>
              <a:t>để</a:t>
            </a:r>
            <a:r>
              <a:rPr lang="en-US" dirty="0"/>
              <a:t> </a:t>
            </a:r>
            <a:r>
              <a:rPr lang="en-US" dirty="0" err="1"/>
              <a:t>hiển</a:t>
            </a:r>
            <a:r>
              <a:rPr lang="en-US" dirty="0"/>
              <a:t> </a:t>
            </a:r>
            <a:r>
              <a:rPr lang="en-US" dirty="0" err="1"/>
              <a:t>thị</a:t>
            </a:r>
            <a:r>
              <a:rPr lang="en-US" dirty="0"/>
              <a:t> </a:t>
            </a:r>
            <a:r>
              <a:rPr lang="en-US" dirty="0" err="1"/>
              <a:t>số</a:t>
            </a:r>
            <a:r>
              <a:rPr lang="en-US" dirty="0"/>
              <a:t> </a:t>
            </a:r>
            <a:r>
              <a:rPr lang="en-US" dirty="0" err="1"/>
              <a:t>lượng</a:t>
            </a:r>
            <a:r>
              <a:rPr lang="en-US" dirty="0"/>
              <a:t> </a:t>
            </a:r>
            <a:r>
              <a:rPr lang="en-US" dirty="0" err="1"/>
              <a:t>ảnh</a:t>
            </a:r>
            <a:r>
              <a:rPr lang="en-US" dirty="0"/>
              <a:t> </a:t>
            </a:r>
            <a:r>
              <a:rPr lang="en-US" dirty="0" err="1"/>
              <a:t>dự</a:t>
            </a:r>
            <a:r>
              <a:rPr lang="en-US" dirty="0"/>
              <a:t> </a:t>
            </a:r>
            <a:r>
              <a:rPr lang="en-US" dirty="0" err="1"/>
              <a:t>đoán</a:t>
            </a:r>
            <a:r>
              <a:rPr lang="en-US" dirty="0"/>
              <a:t> </a:t>
            </a:r>
            <a:r>
              <a:rPr lang="en-US" dirty="0" err="1"/>
              <a:t>đúng</a:t>
            </a:r>
            <a:r>
              <a:rPr lang="en-US" dirty="0"/>
              <a:t> </a:t>
            </a:r>
            <a:r>
              <a:rPr lang="en-US" dirty="0" err="1"/>
              <a:t>và</a:t>
            </a:r>
            <a:r>
              <a:rPr lang="en-US" dirty="0"/>
              <a:t> </a:t>
            </a:r>
            <a:r>
              <a:rPr lang="en-US" dirty="0" err="1"/>
              <a:t>sai</a:t>
            </a:r>
            <a:r>
              <a:rPr lang="en-US" dirty="0"/>
              <a:t> </a:t>
            </a:r>
            <a:r>
              <a:rPr lang="en-US" dirty="0" err="1"/>
              <a:t>trong</a:t>
            </a:r>
            <a:r>
              <a:rPr lang="en-US" dirty="0"/>
              <a:t> </a:t>
            </a:r>
            <a:r>
              <a:rPr lang="en-US" dirty="0" err="1"/>
              <a:t>tập</a:t>
            </a:r>
            <a:r>
              <a:rPr lang="en-US" dirty="0"/>
              <a:t> data</a:t>
            </a:r>
          </a:p>
          <a:p>
            <a:r>
              <a:rPr lang="en-US" dirty="0"/>
              <a:t>182 </a:t>
            </a:r>
            <a:r>
              <a:rPr lang="en-US" dirty="0" err="1"/>
              <a:t>ảnh</a:t>
            </a:r>
            <a:r>
              <a:rPr lang="en-US" dirty="0"/>
              <a:t> </a:t>
            </a:r>
            <a:r>
              <a:rPr lang="en-US" dirty="0" err="1"/>
              <a:t>được</a:t>
            </a:r>
            <a:r>
              <a:rPr lang="en-US" dirty="0"/>
              <a:t> </a:t>
            </a:r>
            <a:r>
              <a:rPr lang="en-US" dirty="0" err="1"/>
              <a:t>dự</a:t>
            </a:r>
            <a:r>
              <a:rPr lang="en-US" dirty="0"/>
              <a:t> </a:t>
            </a:r>
            <a:r>
              <a:rPr lang="en-US" dirty="0" err="1"/>
              <a:t>đoán</a:t>
            </a:r>
            <a:r>
              <a:rPr lang="en-US" dirty="0"/>
              <a:t>, </a:t>
            </a:r>
            <a:r>
              <a:rPr lang="en-US" dirty="0" err="1"/>
              <a:t>trong</a:t>
            </a:r>
            <a:r>
              <a:rPr lang="en-US" dirty="0"/>
              <a:t> </a:t>
            </a:r>
            <a:r>
              <a:rPr lang="en-US" dirty="0" err="1"/>
              <a:t>đó</a:t>
            </a:r>
            <a:r>
              <a:rPr lang="en-US" dirty="0"/>
              <a:t> </a:t>
            </a:r>
            <a:r>
              <a:rPr lang="en-US" dirty="0" smtClean="0"/>
              <a:t>7 </a:t>
            </a:r>
            <a:r>
              <a:rPr lang="en-US" dirty="0" err="1"/>
              <a:t>ảnh</a:t>
            </a:r>
            <a:r>
              <a:rPr lang="en-US" dirty="0"/>
              <a:t> </a:t>
            </a:r>
            <a:r>
              <a:rPr lang="en-US" dirty="0" err="1"/>
              <a:t>dự</a:t>
            </a:r>
            <a:r>
              <a:rPr lang="en-US" dirty="0"/>
              <a:t> </a:t>
            </a:r>
            <a:r>
              <a:rPr lang="en-US" dirty="0" err="1"/>
              <a:t>đoán</a:t>
            </a:r>
            <a:r>
              <a:rPr lang="en-US" dirty="0"/>
              <a:t> </a:t>
            </a:r>
            <a:r>
              <a:rPr lang="en-US" dirty="0" err="1"/>
              <a:t>sai</a:t>
            </a:r>
            <a:endParaRPr lang="en-US" dirty="0"/>
          </a:p>
          <a:p>
            <a:pPr marL="88900" indent="0">
              <a:buNone/>
            </a:pPr>
            <a:r>
              <a:rPr lang="en-US" dirty="0" smtClean="0">
                <a:sym typeface="Wingdings" panose="05000000000000000000" pitchFamily="2" charset="2"/>
              </a:rPr>
              <a:t> </a:t>
            </a:r>
            <a:r>
              <a:rPr lang="en-US" dirty="0" err="1" smtClean="0">
                <a:sym typeface="Wingdings" panose="05000000000000000000" pitchFamily="2" charset="2"/>
              </a:rPr>
              <a:t>Độ</a:t>
            </a:r>
            <a:r>
              <a:rPr lang="en-US" dirty="0" smtClean="0">
                <a:sym typeface="Wingdings" panose="05000000000000000000" pitchFamily="2" charset="2"/>
              </a:rPr>
              <a:t> </a:t>
            </a:r>
            <a:r>
              <a:rPr lang="en-US" dirty="0" err="1" smtClean="0">
                <a:sym typeface="Wingdings" panose="05000000000000000000" pitchFamily="2" charset="2"/>
              </a:rPr>
              <a:t>chính</a:t>
            </a:r>
            <a:r>
              <a:rPr lang="en-US" dirty="0" smtClean="0">
                <a:sym typeface="Wingdings" panose="05000000000000000000" pitchFamily="2" charset="2"/>
              </a:rPr>
              <a:t> </a:t>
            </a:r>
            <a:r>
              <a:rPr lang="en-US" dirty="0" err="1" smtClean="0">
                <a:sym typeface="Wingdings" panose="05000000000000000000" pitchFamily="2" charset="2"/>
              </a:rPr>
              <a:t>xác</a:t>
            </a:r>
            <a:r>
              <a:rPr lang="en-US" dirty="0" smtClean="0">
                <a:sym typeface="Wingdings" panose="05000000000000000000" pitchFamily="2" charset="2"/>
              </a:rPr>
              <a:t> </a:t>
            </a:r>
            <a:r>
              <a:rPr lang="en-US" dirty="0" err="1" smtClean="0">
                <a:sym typeface="Wingdings" panose="05000000000000000000" pitchFamily="2" charset="2"/>
              </a:rPr>
              <a:t>cải</a:t>
            </a:r>
            <a:r>
              <a:rPr lang="en-US" dirty="0" smtClean="0">
                <a:sym typeface="Wingdings" panose="05000000000000000000" pitchFamily="2" charset="2"/>
              </a:rPr>
              <a:t> </a:t>
            </a:r>
            <a:r>
              <a:rPr lang="en-US" dirty="0" err="1" smtClean="0">
                <a:sym typeface="Wingdings" panose="05000000000000000000" pitchFamily="2" charset="2"/>
              </a:rPr>
              <a:t>thiện</a:t>
            </a:r>
            <a:r>
              <a:rPr lang="en-US" dirty="0" smtClean="0">
                <a:sym typeface="Wingdings" panose="05000000000000000000" pitchFamily="2" charset="2"/>
              </a:rPr>
              <a:t> </a:t>
            </a:r>
            <a:r>
              <a:rPr lang="en-US" dirty="0" err="1" smtClean="0">
                <a:sym typeface="Wingdings" panose="05000000000000000000" pitchFamily="2" charset="2"/>
              </a:rPr>
              <a:t>đáng</a:t>
            </a:r>
            <a:r>
              <a:rPr lang="en-US" dirty="0" smtClean="0">
                <a:sym typeface="Wingdings" panose="05000000000000000000" pitchFamily="2" charset="2"/>
              </a:rPr>
              <a:t> </a:t>
            </a:r>
            <a:r>
              <a:rPr lang="en-US" dirty="0" err="1" smtClean="0">
                <a:sym typeface="Wingdings" panose="05000000000000000000" pitchFamily="2" charset="2"/>
              </a:rPr>
              <a:t>kể</a:t>
            </a:r>
            <a:r>
              <a:rPr lang="en-US" dirty="0" smtClean="0">
                <a:sym typeface="Wingdings" panose="05000000000000000000" pitchFamily="2" charset="2"/>
              </a:rPr>
              <a:t> so </a:t>
            </a:r>
            <a:r>
              <a:rPr lang="en-US" dirty="0" err="1" smtClean="0">
                <a:sym typeface="Wingdings" panose="05000000000000000000" pitchFamily="2" charset="2"/>
              </a:rPr>
              <a:t>với</a:t>
            </a:r>
            <a:r>
              <a:rPr lang="en-US" dirty="0" smtClean="0">
                <a:sym typeface="Wingdings" panose="05000000000000000000" pitchFamily="2" charset="2"/>
              </a:rPr>
              <a:t> Canny Edge</a:t>
            </a:r>
            <a:endParaRPr lang="en-US" dirty="0"/>
          </a:p>
        </p:txBody>
      </p:sp>
      <p:pic>
        <p:nvPicPr>
          <p:cNvPr id="4" name="Picture 3"/>
          <p:cNvPicPr>
            <a:picLocks noChangeAspect="1"/>
          </p:cNvPicPr>
          <p:nvPr/>
        </p:nvPicPr>
        <p:blipFill>
          <a:blip r:embed="rId2"/>
          <a:stretch>
            <a:fillRect/>
          </a:stretch>
        </p:blipFill>
        <p:spPr>
          <a:xfrm>
            <a:off x="5109550" y="957022"/>
            <a:ext cx="3365858" cy="3635356"/>
          </a:xfrm>
          <a:prstGeom prst="rect">
            <a:avLst/>
          </a:prstGeom>
        </p:spPr>
      </p:pic>
    </p:spTree>
    <p:extLst>
      <p:ext uri="{BB962C8B-B14F-4D97-AF65-F5344CB8AC3E}">
        <p14:creationId xmlns:p14="http://schemas.microsoft.com/office/powerpoint/2010/main" val="62445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THỬ NGHIỆM TRÊN DỮ LIỆU MỚI</a:t>
            </a:r>
            <a:endParaRPr lang="en-US" dirty="0"/>
          </a:p>
        </p:txBody>
      </p:sp>
      <p:pic>
        <p:nvPicPr>
          <p:cNvPr id="4" name="Picture 3"/>
          <p:cNvPicPr>
            <a:picLocks noChangeAspect="1"/>
          </p:cNvPicPr>
          <p:nvPr/>
        </p:nvPicPr>
        <p:blipFill>
          <a:blip r:embed="rId2"/>
          <a:stretch>
            <a:fillRect/>
          </a:stretch>
        </p:blipFill>
        <p:spPr>
          <a:xfrm>
            <a:off x="344129" y="728375"/>
            <a:ext cx="3775587" cy="4035972"/>
          </a:xfrm>
          <a:prstGeom prst="rect">
            <a:avLst/>
          </a:prstGeom>
        </p:spPr>
      </p:pic>
      <p:pic>
        <p:nvPicPr>
          <p:cNvPr id="5" name="Picture 4"/>
          <p:cNvPicPr>
            <a:picLocks noChangeAspect="1"/>
          </p:cNvPicPr>
          <p:nvPr/>
        </p:nvPicPr>
        <p:blipFill>
          <a:blip r:embed="rId3"/>
          <a:stretch>
            <a:fillRect/>
          </a:stretch>
        </p:blipFill>
        <p:spPr>
          <a:xfrm>
            <a:off x="4582950" y="805620"/>
            <a:ext cx="3833463" cy="3881482"/>
          </a:xfrm>
          <a:prstGeom prst="rect">
            <a:avLst/>
          </a:prstGeom>
        </p:spPr>
      </p:pic>
    </p:spTree>
    <p:extLst>
      <p:ext uri="{BB962C8B-B14F-4D97-AF65-F5344CB8AC3E}">
        <p14:creationId xmlns:p14="http://schemas.microsoft.com/office/powerpoint/2010/main" val="129855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HƯỚNG PHÁT TRIỂN</a:t>
            </a:r>
            <a:endParaRPr lang="en-US" dirty="0"/>
          </a:p>
        </p:txBody>
      </p:sp>
      <p:sp>
        <p:nvSpPr>
          <p:cNvPr id="3" name="Text Placeholder 2"/>
          <p:cNvSpPr>
            <a:spLocks noGrp="1"/>
          </p:cNvSpPr>
          <p:nvPr>
            <p:ph type="body" idx="1"/>
          </p:nvPr>
        </p:nvSpPr>
        <p:spPr/>
        <p:txBody>
          <a:bodyPr/>
          <a:lstStyle/>
          <a:p>
            <a:r>
              <a:rPr lang="en-US" dirty="0"/>
              <a:t>T</a:t>
            </a:r>
            <a:r>
              <a:rPr lang="vi-VN" dirty="0" smtClean="0"/>
              <a:t>ìm </a:t>
            </a:r>
            <a:r>
              <a:rPr lang="vi-VN" dirty="0"/>
              <a:t>1 thư viện hoặc phần mềm hỗ trợ bỏ đi backround không cần thiết mà chỉ quan tâm đến chủ thể trong bức ảnh ( phần đầu người) </a:t>
            </a:r>
            <a:r>
              <a:rPr lang="en-US" dirty="0" smtClean="0"/>
              <a:t>.</a:t>
            </a:r>
          </a:p>
          <a:p>
            <a:r>
              <a:rPr lang="en-US" dirty="0" err="1"/>
              <a:t>Sử</a:t>
            </a:r>
            <a:r>
              <a:rPr lang="en-US" dirty="0"/>
              <a:t> </a:t>
            </a:r>
            <a:r>
              <a:rPr lang="en-US" dirty="0" err="1"/>
              <a:t>dụng</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cách</a:t>
            </a:r>
            <a:r>
              <a:rPr lang="en-US" dirty="0"/>
              <a:t> feature extraction </a:t>
            </a:r>
            <a:r>
              <a:rPr lang="en-US" dirty="0" err="1"/>
              <a:t>khác</a:t>
            </a:r>
            <a:r>
              <a:rPr lang="en-US" dirty="0"/>
              <a:t> </a:t>
            </a:r>
            <a:r>
              <a:rPr lang="en-US" dirty="0" err="1"/>
              <a:t>để</a:t>
            </a:r>
            <a:r>
              <a:rPr lang="en-US" dirty="0"/>
              <a:t> </a:t>
            </a:r>
            <a:r>
              <a:rPr lang="en-US" dirty="0" err="1"/>
              <a:t>phát</a:t>
            </a:r>
            <a:r>
              <a:rPr lang="en-US" dirty="0"/>
              <a:t> </a:t>
            </a:r>
            <a:r>
              <a:rPr lang="en-US" dirty="0" err="1"/>
              <a:t>hiện</a:t>
            </a:r>
            <a:r>
              <a:rPr lang="en-US" dirty="0"/>
              <a:t> </a:t>
            </a:r>
            <a:r>
              <a:rPr lang="en-US" dirty="0" err="1"/>
              <a:t>hình</a:t>
            </a:r>
            <a:r>
              <a:rPr lang="en-US" dirty="0"/>
              <a:t> </a:t>
            </a:r>
            <a:r>
              <a:rPr lang="en-US" dirty="0" err="1"/>
              <a:t>dáng</a:t>
            </a:r>
            <a:r>
              <a:rPr lang="en-US" dirty="0"/>
              <a:t> hay </a:t>
            </a:r>
            <a:r>
              <a:rPr lang="en-US" dirty="0" err="1"/>
              <a:t>vật</a:t>
            </a:r>
            <a:r>
              <a:rPr lang="en-US" dirty="0"/>
              <a:t> </a:t>
            </a:r>
            <a:r>
              <a:rPr lang="en-US" dirty="0" err="1"/>
              <a:t>thể</a:t>
            </a:r>
            <a:r>
              <a:rPr lang="en-US" dirty="0"/>
              <a:t> </a:t>
            </a:r>
            <a:r>
              <a:rPr lang="en-US" dirty="0" err="1"/>
              <a:t>trong</a:t>
            </a:r>
            <a:r>
              <a:rPr lang="en-US" dirty="0"/>
              <a:t> </a:t>
            </a:r>
            <a:r>
              <a:rPr lang="en-US" dirty="0" err="1"/>
              <a:t>ảnh</a:t>
            </a:r>
            <a:r>
              <a:rPr lang="en-US" dirty="0" smtClean="0"/>
              <a:t>.</a:t>
            </a:r>
            <a:endParaRPr lang="vi-VN" dirty="0"/>
          </a:p>
          <a:p>
            <a:r>
              <a:rPr lang="vi-VN" dirty="0"/>
              <a:t>Hướng phát triển khác em muốn đề cập nữa là thiết kế và sử dụng hoàn toàn 1 mạng tích chập neural network dùng chung cho việc từ tiền xử lí ảnh ,rút trích cho đến việc phân loại ảnh.</a:t>
            </a:r>
          </a:p>
          <a:p>
            <a:pPr marL="88900" indent="0">
              <a:buNone/>
            </a:pPr>
            <a:r>
              <a:rPr lang="en-US" dirty="0"/>
              <a:t>	</a:t>
            </a:r>
            <a:endParaRPr lang="en-US" dirty="0" smtClean="0"/>
          </a:p>
          <a:p>
            <a:pPr marL="88900" indent="0">
              <a:buNone/>
            </a:pPr>
            <a:r>
              <a:rPr lang="en-US" dirty="0"/>
              <a:t>	</a:t>
            </a:r>
            <a:endParaRPr lang="en-US" dirty="0"/>
          </a:p>
        </p:txBody>
      </p:sp>
    </p:spTree>
    <p:extLst>
      <p:ext uri="{BB962C8B-B14F-4D97-AF65-F5344CB8AC3E}">
        <p14:creationId xmlns:p14="http://schemas.microsoft.com/office/powerpoint/2010/main" val="8427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THÀNH VIÊN NHÓM</a:t>
            </a:r>
            <a:endParaRPr lang="en-US" dirty="0"/>
          </a:p>
        </p:txBody>
      </p:sp>
      <p:sp>
        <p:nvSpPr>
          <p:cNvPr id="3" name="Text Placeholder 2"/>
          <p:cNvSpPr>
            <a:spLocks noGrp="1"/>
          </p:cNvSpPr>
          <p:nvPr>
            <p:ph type="body" idx="1"/>
          </p:nvPr>
        </p:nvSpPr>
        <p:spPr>
          <a:xfrm>
            <a:off x="275255" y="3618271"/>
            <a:ext cx="8514784" cy="743844"/>
          </a:xfrm>
        </p:spPr>
        <p:txBody>
          <a:bodyPr/>
          <a:lstStyle/>
          <a:p>
            <a:pPr marL="88900" indent="0">
              <a:buNone/>
            </a:pPr>
            <a:r>
              <a:rPr lang="en-US" dirty="0" smtClean="0"/>
              <a:t>   HỨA VĂN SƠN	HOÀNG XUÂN THẮNG	VŨ MINH LUÂN</a:t>
            </a:r>
            <a:endParaRPr lang="en-US" dirty="0"/>
          </a:p>
        </p:txBody>
      </p:sp>
      <p:pic>
        <p:nvPicPr>
          <p:cNvPr id="1026" name="Picture 2" descr="Hình ảnh có thể có: 1 người, đang đứ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99" y="1123668"/>
            <a:ext cx="2281133" cy="22881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fsgn5-5.fna.fbcdn.net/v/t1.15752-9/94257965_2713475045428151_610594777255116800_n.jpg?_nc_cat=108&amp;_nc_sid=b96e70&amp;_nc_ohc=NYFZZh9bnmMAX_5b5q3&amp;_nc_ht=scontent.fsgn5-5.fna&amp;oh=b6ce3caff72be39d8bc5a7cf824fa6c2&amp;oe=5F5C9A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192" y="1061324"/>
            <a:ext cx="2116865" cy="23504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ình ảnh có thể có: 2 người, ngoài trờ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497" y="1061324"/>
            <a:ext cx="2369032" cy="2369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6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TOÁN</a:t>
            </a:r>
            <a:endParaRPr lang="en-US" dirty="0"/>
          </a:p>
        </p:txBody>
      </p:sp>
      <p:sp>
        <p:nvSpPr>
          <p:cNvPr id="3" name="Text Placeholder 2"/>
          <p:cNvSpPr>
            <a:spLocks noGrp="1"/>
          </p:cNvSpPr>
          <p:nvPr>
            <p:ph type="body" idx="1"/>
          </p:nvPr>
        </p:nvSpPr>
        <p:spPr/>
        <p:txBody>
          <a:bodyPr/>
          <a:lstStyle/>
          <a:p>
            <a:pPr marL="88900" indent="0" algn="just">
              <a:buNone/>
            </a:pPr>
            <a:r>
              <a:rPr lang="vi-VN" dirty="0"/>
              <a:t>Theo số liệu thống kê của Ủy ban An toàn giao thông Quốc gia thì mỗi năm ở nước ta có hơn 8000 người chết vì tai nạn giao </a:t>
            </a:r>
            <a:r>
              <a:rPr lang="vi-VN" dirty="0" smtClean="0"/>
              <a:t>thông. </a:t>
            </a:r>
            <a:r>
              <a:rPr lang="vi-VN" dirty="0"/>
              <a:t>Trong </a:t>
            </a:r>
            <a:r>
              <a:rPr lang="vi-VN" dirty="0" smtClean="0"/>
              <a:t>đó, </a:t>
            </a:r>
            <a:r>
              <a:rPr lang="vi-VN" dirty="0"/>
              <a:t>số người đi môtô xe máy gây tai nạn giao thông chiếm 60%, số người đi xe máy là nạn nhân tai nạn giao thông là 85</a:t>
            </a:r>
            <a:r>
              <a:rPr lang="vi-VN" dirty="0" smtClean="0"/>
              <a:t>%. </a:t>
            </a:r>
            <a:r>
              <a:rPr lang="vi-VN" dirty="0"/>
              <a:t>Một thống kê khác cho thấy đội mũ bảo hiểm giúp giảm 40% nguy cơ thương vong khi bị tai nạn giao thông. Do đó cần xây dựng một ứng dụng giám sát người tham gia giao thông có đội mũ hay không để có các biện pháp xử phạt và ngăn chặn việc tham gia giao thông không đội mũ bảo </a:t>
            </a:r>
            <a:r>
              <a:rPr lang="vi-VN" dirty="0" smtClean="0"/>
              <a:t>hiểm, </a:t>
            </a:r>
            <a:r>
              <a:rPr lang="vi-VN" dirty="0"/>
              <a:t>giúp giảm được một phần thiệt hại do tai nạn giao thông gây </a:t>
            </a:r>
            <a:r>
              <a:rPr lang="vi-VN" dirty="0" smtClean="0"/>
              <a:t>ra.</a:t>
            </a:r>
            <a:endParaRPr lang="en-US" dirty="0"/>
          </a:p>
        </p:txBody>
      </p:sp>
    </p:spTree>
    <p:extLst>
      <p:ext uri="{BB962C8B-B14F-4D97-AF65-F5344CB8AC3E}">
        <p14:creationId xmlns:p14="http://schemas.microsoft.com/office/powerpoint/2010/main" val="93195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TOÁN</a:t>
            </a:r>
            <a:endParaRPr lang="en-US" dirty="0"/>
          </a:p>
        </p:txBody>
      </p:sp>
      <p:sp>
        <p:nvSpPr>
          <p:cNvPr id="3" name="Text Placeholder 2"/>
          <p:cNvSpPr>
            <a:spLocks noGrp="1"/>
          </p:cNvSpPr>
          <p:nvPr>
            <p:ph type="body" idx="1"/>
          </p:nvPr>
        </p:nvSpPr>
        <p:spPr/>
        <p:txBody>
          <a:bodyPr/>
          <a:lstStyle/>
          <a:p>
            <a:r>
              <a:rPr lang="vi-VN" dirty="0"/>
              <a:t>Input: Hình ảnh một người đang tham gia giao thông bằng xe gắn </a:t>
            </a:r>
            <a:r>
              <a:rPr lang="vi-VN" dirty="0" smtClean="0"/>
              <a:t>máy.</a:t>
            </a:r>
            <a:endParaRPr lang="vi-VN" dirty="0"/>
          </a:p>
          <a:p>
            <a:r>
              <a:rPr lang="vi-VN" dirty="0"/>
              <a:t>Output: Cho biết người đó đang đội </a:t>
            </a:r>
            <a:r>
              <a:rPr lang="vi-VN" dirty="0" smtClean="0"/>
              <a:t>mũ</a:t>
            </a:r>
            <a:r>
              <a:rPr lang="en-US" dirty="0" smtClean="0"/>
              <a:t> </a:t>
            </a:r>
            <a:r>
              <a:rPr lang="en-US" dirty="0" err="1" smtClean="0"/>
              <a:t>bảo</a:t>
            </a:r>
            <a:r>
              <a:rPr lang="en-US" dirty="0" smtClean="0"/>
              <a:t> </a:t>
            </a:r>
            <a:r>
              <a:rPr lang="en-US" dirty="0" err="1" smtClean="0"/>
              <a:t>hiểm</a:t>
            </a:r>
            <a:r>
              <a:rPr lang="vi-VN" dirty="0" smtClean="0"/>
              <a:t> </a:t>
            </a:r>
            <a:r>
              <a:rPr lang="vi-VN" dirty="0"/>
              <a:t>hay </a:t>
            </a:r>
            <a:r>
              <a:rPr lang="vi-VN" dirty="0" smtClean="0"/>
              <a:t>không</a:t>
            </a:r>
            <a:r>
              <a:rPr lang="en-US" dirty="0"/>
              <a:t> </a:t>
            </a:r>
            <a:r>
              <a:rPr lang="en-US" dirty="0" smtClean="0"/>
              <a:t>( 0: </a:t>
            </a:r>
            <a:r>
              <a:rPr lang="en-US" dirty="0" err="1" smtClean="0"/>
              <a:t>không</a:t>
            </a:r>
            <a:r>
              <a:rPr lang="en-US" dirty="0" smtClean="0"/>
              <a:t> </a:t>
            </a:r>
            <a:r>
              <a:rPr lang="en-US" dirty="0" err="1" smtClean="0"/>
              <a:t>đội</a:t>
            </a:r>
            <a:r>
              <a:rPr lang="en-US" dirty="0" smtClean="0"/>
              <a:t> </a:t>
            </a:r>
            <a:r>
              <a:rPr lang="en-US" dirty="0" err="1" smtClean="0"/>
              <a:t>mũ</a:t>
            </a:r>
            <a:r>
              <a:rPr lang="en-US" dirty="0" smtClean="0"/>
              <a:t>, 1: </a:t>
            </a:r>
            <a:r>
              <a:rPr lang="en-US" dirty="0" err="1" smtClean="0"/>
              <a:t>có</a:t>
            </a:r>
            <a:r>
              <a:rPr lang="en-US" dirty="0" smtClean="0"/>
              <a:t> </a:t>
            </a:r>
            <a:r>
              <a:rPr lang="en-US" dirty="0" err="1" smtClean="0"/>
              <a:t>đội</a:t>
            </a:r>
            <a:r>
              <a:rPr lang="en-US" dirty="0" smtClean="0"/>
              <a:t> </a:t>
            </a:r>
            <a:r>
              <a:rPr lang="en-US" dirty="0" err="1" smtClean="0"/>
              <a:t>mũ</a:t>
            </a:r>
            <a:r>
              <a:rPr lang="en-US" dirty="0" smtClean="0"/>
              <a:t>)</a:t>
            </a:r>
            <a:endParaRPr lang="en-US" dirty="0"/>
          </a:p>
          <a:p>
            <a:pPr marL="88900" indent="0">
              <a:buNone/>
            </a:pPr>
            <a:r>
              <a:rPr lang="en-US" dirty="0" err="1"/>
              <a:t>Bộ</a:t>
            </a:r>
            <a:r>
              <a:rPr lang="en-US" dirty="0"/>
              <a:t> Dataset </a:t>
            </a:r>
            <a:r>
              <a:rPr lang="en-US" dirty="0" err="1"/>
              <a:t>có</a:t>
            </a:r>
            <a:r>
              <a:rPr lang="en-US" dirty="0"/>
              <a:t> 910 </a:t>
            </a:r>
            <a:r>
              <a:rPr lang="en-US" dirty="0" err="1"/>
              <a:t>ảnh</a:t>
            </a:r>
            <a:r>
              <a:rPr lang="en-US" dirty="0"/>
              <a:t>, </a:t>
            </a:r>
            <a:r>
              <a:rPr lang="en-US" dirty="0" err="1"/>
              <a:t>gồm</a:t>
            </a:r>
            <a:r>
              <a:rPr lang="en-US" dirty="0"/>
              <a:t> </a:t>
            </a:r>
            <a:r>
              <a:rPr lang="en-US" dirty="0" err="1"/>
              <a:t>hai</a:t>
            </a:r>
            <a:r>
              <a:rPr lang="en-US" dirty="0"/>
              <a:t> class 0 </a:t>
            </a:r>
            <a:r>
              <a:rPr lang="en-US" dirty="0" err="1"/>
              <a:t>và</a:t>
            </a:r>
            <a:r>
              <a:rPr lang="en-US" dirty="0"/>
              <a:t> 1 do </a:t>
            </a:r>
            <a:r>
              <a:rPr lang="en-US" dirty="0" err="1"/>
              <a:t>nhóm</a:t>
            </a:r>
            <a:r>
              <a:rPr lang="en-US" dirty="0"/>
              <a:t> </a:t>
            </a:r>
            <a:r>
              <a:rPr lang="en-US" dirty="0" err="1"/>
              <a:t>tự</a:t>
            </a:r>
            <a:r>
              <a:rPr lang="en-US" dirty="0"/>
              <a:t> </a:t>
            </a:r>
            <a:r>
              <a:rPr lang="en-US" dirty="0" err="1"/>
              <a:t>chụp</a:t>
            </a:r>
            <a:r>
              <a:rPr lang="en-US" dirty="0"/>
              <a:t> </a:t>
            </a:r>
            <a:r>
              <a:rPr lang="en-US" dirty="0" err="1"/>
              <a:t>bằng</a:t>
            </a:r>
            <a:r>
              <a:rPr lang="en-US" dirty="0"/>
              <a:t> smartphone ở </a:t>
            </a:r>
            <a:r>
              <a:rPr lang="en-US" dirty="0" err="1"/>
              <a:t>nhiều</a:t>
            </a:r>
            <a:r>
              <a:rPr lang="en-US" dirty="0"/>
              <a:t> con </a:t>
            </a:r>
            <a:r>
              <a:rPr lang="en-US" dirty="0" err="1"/>
              <a:t>đường</a:t>
            </a:r>
            <a:r>
              <a:rPr lang="en-US" dirty="0"/>
              <a:t> </a:t>
            </a:r>
            <a:r>
              <a:rPr lang="en-US" dirty="0" err="1"/>
              <a:t>khác</a:t>
            </a:r>
            <a:r>
              <a:rPr lang="en-US" dirty="0"/>
              <a:t> </a:t>
            </a:r>
            <a:r>
              <a:rPr lang="en-US" dirty="0" err="1"/>
              <a:t>nhau</a:t>
            </a:r>
            <a:r>
              <a:rPr lang="en-US" dirty="0"/>
              <a:t> </a:t>
            </a:r>
            <a:r>
              <a:rPr lang="en-US" dirty="0" err="1"/>
              <a:t>xung</a:t>
            </a:r>
            <a:r>
              <a:rPr lang="en-US" dirty="0"/>
              <a:t> </a:t>
            </a:r>
            <a:r>
              <a:rPr lang="en-US" dirty="0" err="1"/>
              <a:t>quanh</a:t>
            </a:r>
            <a:r>
              <a:rPr lang="en-US" dirty="0"/>
              <a:t> </a:t>
            </a:r>
            <a:r>
              <a:rPr lang="en-US" dirty="0" err="1"/>
              <a:t>khu</a:t>
            </a:r>
            <a:r>
              <a:rPr lang="en-US" dirty="0"/>
              <a:t> </a:t>
            </a:r>
            <a:r>
              <a:rPr lang="en-US" dirty="0" err="1"/>
              <a:t>vực</a:t>
            </a:r>
            <a:r>
              <a:rPr lang="en-US" dirty="0"/>
              <a:t> </a:t>
            </a:r>
            <a:r>
              <a:rPr lang="en-US" dirty="0" err="1"/>
              <a:t>làng</a:t>
            </a:r>
            <a:r>
              <a:rPr lang="en-US" dirty="0"/>
              <a:t> </a:t>
            </a:r>
            <a:r>
              <a:rPr lang="en-US" dirty="0" err="1"/>
              <a:t>đại</a:t>
            </a:r>
            <a:r>
              <a:rPr lang="en-US" dirty="0"/>
              <a:t> </a:t>
            </a:r>
            <a:r>
              <a:rPr lang="en-US" dirty="0" err="1" smtClean="0"/>
              <a:t>học</a:t>
            </a:r>
            <a:r>
              <a:rPr lang="en-US" dirty="0" smtClean="0"/>
              <a:t> </a:t>
            </a:r>
            <a:r>
              <a:rPr lang="en-US" dirty="0" err="1" smtClean="0"/>
              <a:t>với</a:t>
            </a:r>
            <a:r>
              <a:rPr lang="en-US" dirty="0" smtClean="0"/>
              <a:t> view ở </a:t>
            </a:r>
            <a:r>
              <a:rPr lang="en-US" dirty="0" err="1" smtClean="0"/>
              <a:t>góc</a:t>
            </a:r>
            <a:r>
              <a:rPr lang="en-US" dirty="0" smtClean="0"/>
              <a:t> </a:t>
            </a:r>
            <a:r>
              <a:rPr lang="en-US" dirty="0" err="1" smtClean="0"/>
              <a:t>độ</a:t>
            </a:r>
            <a:r>
              <a:rPr lang="en-US" dirty="0" smtClean="0"/>
              <a:t> </a:t>
            </a:r>
            <a:r>
              <a:rPr lang="en-US" dirty="0" err="1" smtClean="0"/>
              <a:t>cao</a:t>
            </a:r>
            <a:r>
              <a:rPr lang="en-US" dirty="0" smtClean="0"/>
              <a:t> </a:t>
            </a:r>
            <a:r>
              <a:rPr lang="en-US" dirty="0" err="1" smtClean="0"/>
              <a:t>để</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bài</a:t>
            </a:r>
            <a:r>
              <a:rPr lang="en-US" dirty="0" smtClean="0"/>
              <a:t> </a:t>
            </a:r>
            <a:r>
              <a:rPr lang="en-US" dirty="0" err="1" smtClean="0"/>
              <a:t>toán</a:t>
            </a:r>
            <a:r>
              <a:rPr lang="en-US" dirty="0" smtClean="0"/>
              <a:t> </a:t>
            </a:r>
            <a:r>
              <a:rPr lang="en-US" dirty="0" err="1" smtClean="0"/>
              <a:t>vì</a:t>
            </a:r>
            <a:r>
              <a:rPr lang="en-US" dirty="0" smtClean="0"/>
              <a:t> </a:t>
            </a:r>
            <a:r>
              <a:rPr lang="en-US" dirty="0" err="1" smtClean="0"/>
              <a:t>các</a:t>
            </a:r>
            <a:r>
              <a:rPr lang="en-US" dirty="0" smtClean="0"/>
              <a:t> camera an </a:t>
            </a:r>
            <a:r>
              <a:rPr lang="en-US" dirty="0" err="1" smtClean="0"/>
              <a:t>ninh</a:t>
            </a:r>
            <a:r>
              <a:rPr lang="en-US" dirty="0" smtClean="0"/>
              <a:t> </a:t>
            </a:r>
            <a:r>
              <a:rPr lang="en-US" dirty="0" err="1" smtClean="0"/>
              <a:t>thường</a:t>
            </a:r>
            <a:r>
              <a:rPr lang="en-US" dirty="0" smtClean="0"/>
              <a:t> </a:t>
            </a:r>
            <a:r>
              <a:rPr lang="en-US" dirty="0" err="1" smtClean="0"/>
              <a:t>đặt</a:t>
            </a:r>
            <a:r>
              <a:rPr lang="en-US" dirty="0" smtClean="0"/>
              <a:t> ở </a:t>
            </a:r>
            <a:r>
              <a:rPr lang="en-US" dirty="0" err="1" smtClean="0"/>
              <a:t>trên</a:t>
            </a:r>
            <a:r>
              <a:rPr lang="en-US" dirty="0" smtClean="0"/>
              <a:t> </a:t>
            </a:r>
            <a:r>
              <a:rPr lang="en-US" dirty="0" err="1" smtClean="0"/>
              <a:t>cao</a:t>
            </a:r>
            <a:r>
              <a:rPr lang="en-US" dirty="0" smtClean="0"/>
              <a:t>.</a:t>
            </a:r>
            <a:endParaRPr lang="en-US" dirty="0"/>
          </a:p>
          <a:p>
            <a:r>
              <a:rPr lang="en-US" dirty="0"/>
              <a:t>Class 0 </a:t>
            </a:r>
            <a:r>
              <a:rPr lang="en-US" dirty="0" err="1"/>
              <a:t>gồm</a:t>
            </a:r>
            <a:r>
              <a:rPr lang="en-US" dirty="0"/>
              <a:t> 357 </a:t>
            </a:r>
            <a:r>
              <a:rPr lang="en-US" dirty="0" err="1"/>
              <a:t>ảnh</a:t>
            </a:r>
            <a:endParaRPr lang="en-US" dirty="0"/>
          </a:p>
          <a:p>
            <a:r>
              <a:rPr lang="en-US" dirty="0"/>
              <a:t>Class 1 </a:t>
            </a:r>
            <a:r>
              <a:rPr lang="en-US" dirty="0" err="1"/>
              <a:t>gồm</a:t>
            </a:r>
            <a:r>
              <a:rPr lang="en-US" dirty="0"/>
              <a:t> 553 </a:t>
            </a:r>
            <a:r>
              <a:rPr lang="en-US" dirty="0" err="1"/>
              <a:t>ảnh</a:t>
            </a:r>
            <a:endParaRPr lang="en-US" dirty="0"/>
          </a:p>
          <a:p>
            <a:pPr marL="88900" indent="0">
              <a:buNone/>
            </a:pPr>
            <a:endParaRPr lang="en-US" dirty="0"/>
          </a:p>
        </p:txBody>
      </p:sp>
    </p:spTree>
    <p:extLst>
      <p:ext uri="{BB962C8B-B14F-4D97-AF65-F5344CB8AC3E}">
        <p14:creationId xmlns:p14="http://schemas.microsoft.com/office/powerpoint/2010/main" val="32681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TIỀN XỬ LÝ DỮ LIỆU</a:t>
            </a:r>
            <a:endParaRPr lang="en-US" dirty="0"/>
          </a:p>
        </p:txBody>
      </p:sp>
      <p:sp>
        <p:nvSpPr>
          <p:cNvPr id="3" name="Text Placeholder 2"/>
          <p:cNvSpPr>
            <a:spLocks noGrp="1"/>
          </p:cNvSpPr>
          <p:nvPr>
            <p:ph type="body" idx="1"/>
          </p:nvPr>
        </p:nvSpPr>
        <p:spPr/>
        <p:txBody>
          <a:bodyPr/>
          <a:lstStyle/>
          <a:p>
            <a:r>
              <a:rPr lang="vi-VN" dirty="0"/>
              <a:t>Data sẽ được thu thập theo các </a:t>
            </a:r>
            <a:r>
              <a:rPr lang="vi-VN" dirty="0" smtClean="0"/>
              <a:t>bướ</a:t>
            </a:r>
            <a:r>
              <a:rPr lang="en-US" dirty="0" smtClean="0"/>
              <a:t>c.</a:t>
            </a:r>
            <a:endParaRPr lang="vi-VN" dirty="0"/>
          </a:p>
          <a:p>
            <a:r>
              <a:rPr lang="vi-VN" dirty="0"/>
              <a:t>Quay video ở định dạng 4k 30 fps để đảm bảo hình ảnh trích xuất ra có chất lượng chấp nhận </a:t>
            </a:r>
            <a:r>
              <a:rPr lang="vi-VN" dirty="0" smtClean="0"/>
              <a:t>được.</a:t>
            </a:r>
            <a:endParaRPr lang="vi-VN" dirty="0"/>
          </a:p>
          <a:p>
            <a:r>
              <a:rPr lang="vi-VN" dirty="0"/>
              <a:t>Trích xuất hình ảnh từ video bằng app Frame Grabber , ứng dụng này cho phép trích xuất tối đa 24 frame/s </a:t>
            </a:r>
            <a:r>
              <a:rPr lang="vi-VN" dirty="0" smtClean="0"/>
              <a:t>nhưn</a:t>
            </a:r>
            <a:r>
              <a:rPr lang="en-US" dirty="0" smtClean="0"/>
              <a:t>g</a:t>
            </a:r>
            <a:r>
              <a:rPr lang="vi-VN" dirty="0" smtClean="0"/>
              <a:t> </a:t>
            </a:r>
            <a:r>
              <a:rPr lang="vi-VN" dirty="0"/>
              <a:t>chỉ lấy </a:t>
            </a:r>
            <a:r>
              <a:rPr lang="vi-VN" dirty="0" smtClean="0"/>
              <a:t>3-5frame/s </a:t>
            </a:r>
            <a:r>
              <a:rPr lang="vi-VN" dirty="0"/>
              <a:t>để đảm bảo có sự khác nhau về mặt góc độ giữa những bức </a:t>
            </a:r>
            <a:r>
              <a:rPr lang="vi-VN" dirty="0" smtClean="0"/>
              <a:t>hình.</a:t>
            </a:r>
            <a:endParaRPr lang="vi-VN" dirty="0"/>
          </a:p>
          <a:p>
            <a:r>
              <a:rPr lang="vi-VN" dirty="0"/>
              <a:t>Crop bớt phần rìa để tập trung vào chủ thể là người đang tham gia giao thông bằng xe gắn </a:t>
            </a:r>
            <a:r>
              <a:rPr lang="vi-VN" dirty="0" smtClean="0"/>
              <a:t>máy.</a:t>
            </a:r>
            <a:endParaRPr lang="vi-VN" dirty="0"/>
          </a:p>
          <a:p>
            <a:r>
              <a:rPr lang="vi-VN" dirty="0"/>
              <a:t>Hình ảnh sẽ được resize về kích thước </a:t>
            </a:r>
            <a:r>
              <a:rPr lang="vi-VN" dirty="0" smtClean="0"/>
              <a:t>2</a:t>
            </a:r>
            <a:r>
              <a:rPr lang="en-US" dirty="0" smtClean="0"/>
              <a:t>00</a:t>
            </a:r>
            <a:r>
              <a:rPr lang="vi-VN" dirty="0" smtClean="0"/>
              <a:t>* 2</a:t>
            </a:r>
            <a:r>
              <a:rPr lang="en-US" dirty="0" smtClean="0"/>
              <a:t>00.</a:t>
            </a:r>
            <a:endParaRPr lang="en-US" dirty="0"/>
          </a:p>
        </p:txBody>
      </p:sp>
    </p:spTree>
    <p:extLst>
      <p:ext uri="{BB962C8B-B14F-4D97-AF65-F5344CB8AC3E}">
        <p14:creationId xmlns:p14="http://schemas.microsoft.com/office/powerpoint/2010/main" val="128624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CÁCH GIẢI QUYẾT</a:t>
            </a:r>
            <a:endParaRPr lang="en-US" dirty="0"/>
          </a:p>
        </p:txBody>
      </p:sp>
      <p:sp>
        <p:nvSpPr>
          <p:cNvPr id="3" name="Text Placeholder 2"/>
          <p:cNvSpPr>
            <a:spLocks noGrp="1"/>
          </p:cNvSpPr>
          <p:nvPr>
            <p:ph type="body" idx="1"/>
          </p:nvPr>
        </p:nvSpPr>
        <p:spPr/>
        <p:txBody>
          <a:bodyPr/>
          <a:lstStyle/>
          <a:p>
            <a:r>
              <a:rPr lang="en-US" dirty="0" err="1" smtClean="0"/>
              <a:t>Dùng</a:t>
            </a:r>
            <a:r>
              <a:rPr lang="en-US" dirty="0" smtClean="0"/>
              <a:t> </a:t>
            </a:r>
            <a:r>
              <a:rPr lang="en-US" dirty="0" err="1" smtClean="0"/>
              <a:t>phương</a:t>
            </a:r>
            <a:r>
              <a:rPr lang="en-US" dirty="0" smtClean="0"/>
              <a:t> </a:t>
            </a:r>
            <a:r>
              <a:rPr lang="en-US" dirty="0" err="1" smtClean="0"/>
              <a:t>pháp</a:t>
            </a:r>
            <a:r>
              <a:rPr lang="en-US" dirty="0" smtClean="0"/>
              <a:t> Gaussian Blur </a:t>
            </a:r>
            <a:r>
              <a:rPr lang="en-US" dirty="0" err="1" smtClean="0"/>
              <a:t>để</a:t>
            </a:r>
            <a:r>
              <a:rPr lang="en-US" dirty="0" smtClean="0"/>
              <a:t> </a:t>
            </a:r>
            <a:r>
              <a:rPr lang="en-US" dirty="0" err="1" smtClean="0"/>
              <a:t>làm</a:t>
            </a:r>
            <a:r>
              <a:rPr lang="en-US" dirty="0" smtClean="0"/>
              <a:t> </a:t>
            </a:r>
            <a:r>
              <a:rPr lang="en-US" dirty="0" err="1" smtClean="0"/>
              <a:t>mờ</a:t>
            </a:r>
            <a:r>
              <a:rPr lang="en-US" dirty="0" smtClean="0"/>
              <a:t> </a:t>
            </a:r>
            <a:r>
              <a:rPr lang="en-US" dirty="0" err="1" smtClean="0"/>
              <a:t>ảnh</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Canny Edge </a:t>
            </a:r>
            <a:r>
              <a:rPr lang="en-US" dirty="0" err="1" smtClean="0"/>
              <a:t>để</a:t>
            </a:r>
            <a:r>
              <a:rPr lang="en-US" dirty="0" smtClean="0"/>
              <a:t> </a:t>
            </a:r>
            <a:r>
              <a:rPr lang="en-US" dirty="0" err="1" smtClean="0"/>
              <a:t>tìm</a:t>
            </a:r>
            <a:r>
              <a:rPr lang="en-US" dirty="0" smtClean="0"/>
              <a:t> </a:t>
            </a:r>
            <a:r>
              <a:rPr lang="en-US" dirty="0" err="1" smtClean="0"/>
              <a:t>ra</a:t>
            </a:r>
            <a:r>
              <a:rPr lang="en-US" dirty="0" smtClean="0"/>
              <a:t> </a:t>
            </a:r>
            <a:r>
              <a:rPr lang="en-US" dirty="0" err="1" smtClean="0"/>
              <a:t>các</a:t>
            </a:r>
            <a:r>
              <a:rPr lang="en-US" dirty="0" smtClean="0"/>
              <a:t> </a:t>
            </a:r>
            <a:r>
              <a:rPr lang="en-US" dirty="0" err="1" smtClean="0"/>
              <a:t>cạnh</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bức</a:t>
            </a:r>
            <a:r>
              <a:rPr lang="en-US" dirty="0" smtClean="0"/>
              <a:t> </a:t>
            </a:r>
            <a:r>
              <a:rPr lang="en-US" dirty="0" err="1" smtClean="0"/>
              <a:t>ảnh</a:t>
            </a:r>
            <a:r>
              <a:rPr lang="en-US" dirty="0" smtClean="0"/>
              <a:t>.</a:t>
            </a:r>
          </a:p>
          <a:p>
            <a:r>
              <a:rPr lang="en-US" dirty="0" err="1" smtClean="0"/>
              <a:t>Kết</a:t>
            </a:r>
            <a:r>
              <a:rPr lang="en-US" dirty="0" smtClean="0"/>
              <a:t> </a:t>
            </a:r>
            <a:r>
              <a:rPr lang="en-US" dirty="0" err="1" smtClean="0"/>
              <a:t>quả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sau</a:t>
            </a:r>
            <a:r>
              <a:rPr lang="en-US" dirty="0" smtClean="0"/>
              <a:t> </a:t>
            </a:r>
            <a:r>
              <a:rPr lang="en-US" dirty="0" err="1" smtClean="0"/>
              <a:t>khi</a:t>
            </a:r>
            <a:r>
              <a:rPr lang="en-US" dirty="0" smtClean="0"/>
              <a:t> </a:t>
            </a:r>
            <a:r>
              <a:rPr lang="en-US" dirty="0" err="1" smtClean="0"/>
              <a:t>áp</a:t>
            </a:r>
            <a:r>
              <a:rPr lang="en-US" dirty="0" smtClean="0"/>
              <a:t> </a:t>
            </a:r>
            <a:r>
              <a:rPr lang="en-US" dirty="0" err="1" smtClean="0"/>
              <a:t>dụng</a:t>
            </a:r>
            <a:r>
              <a:rPr lang="en-US" dirty="0" smtClean="0"/>
              <a:t> 2 </a:t>
            </a:r>
            <a:r>
              <a:rPr lang="en-US" dirty="0" err="1" smtClean="0"/>
              <a:t>phương</a:t>
            </a:r>
            <a:r>
              <a:rPr lang="en-US" dirty="0" smtClean="0"/>
              <a:t> </a:t>
            </a:r>
            <a:r>
              <a:rPr lang="en-US" dirty="0" err="1" smtClean="0"/>
              <a:t>pháp</a:t>
            </a:r>
            <a:r>
              <a:rPr lang="en-US" dirty="0" smtClean="0"/>
              <a:t> </a:t>
            </a:r>
            <a:r>
              <a:rPr lang="en-US" dirty="0" err="1" smtClean="0"/>
              <a:t>trên</a:t>
            </a:r>
            <a:r>
              <a:rPr lang="en-US" dirty="0"/>
              <a:t>:</a:t>
            </a:r>
          </a:p>
        </p:txBody>
      </p:sp>
      <p:pic>
        <p:nvPicPr>
          <p:cNvPr id="5" name="Picture 4"/>
          <p:cNvPicPr>
            <a:picLocks noChangeAspect="1"/>
          </p:cNvPicPr>
          <p:nvPr/>
        </p:nvPicPr>
        <p:blipFill>
          <a:blip r:embed="rId2"/>
          <a:stretch>
            <a:fillRect/>
          </a:stretch>
        </p:blipFill>
        <p:spPr>
          <a:xfrm>
            <a:off x="5274546" y="2189054"/>
            <a:ext cx="2226186" cy="2270182"/>
          </a:xfrm>
          <a:prstGeom prst="rect">
            <a:avLst/>
          </a:prstGeom>
        </p:spPr>
      </p:pic>
      <p:pic>
        <p:nvPicPr>
          <p:cNvPr id="6" name="Picture 5"/>
          <p:cNvPicPr>
            <a:picLocks noChangeAspect="1"/>
          </p:cNvPicPr>
          <p:nvPr/>
        </p:nvPicPr>
        <p:blipFill>
          <a:blip r:embed="rId3"/>
          <a:stretch>
            <a:fillRect/>
          </a:stretch>
        </p:blipFill>
        <p:spPr>
          <a:xfrm>
            <a:off x="807341" y="2189054"/>
            <a:ext cx="3007576" cy="2270181"/>
          </a:xfrm>
          <a:prstGeom prst="rect">
            <a:avLst/>
          </a:prstGeom>
        </p:spPr>
      </p:pic>
    </p:spTree>
    <p:extLst>
      <p:ext uri="{BB962C8B-B14F-4D97-AF65-F5344CB8AC3E}">
        <p14:creationId xmlns:p14="http://schemas.microsoft.com/office/powerpoint/2010/main" val="112600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CÁCH GIẢI QUYẾT</a:t>
            </a:r>
            <a:endParaRPr lang="en-US" dirty="0"/>
          </a:p>
        </p:txBody>
      </p:sp>
      <p:sp>
        <p:nvSpPr>
          <p:cNvPr id="3" name="Text Placeholder 2"/>
          <p:cNvSpPr>
            <a:spLocks noGrp="1"/>
          </p:cNvSpPr>
          <p:nvPr>
            <p:ph type="body" idx="1"/>
          </p:nvPr>
        </p:nvSpPr>
        <p:spPr/>
        <p:txBody>
          <a:bodyPr/>
          <a:lstStyle/>
          <a:p>
            <a:r>
              <a:rPr lang="en-US" dirty="0" err="1" smtClean="0"/>
              <a:t>Ảnh</a:t>
            </a:r>
            <a:r>
              <a:rPr lang="en-US" dirty="0" smtClean="0"/>
              <a:t> </a:t>
            </a:r>
            <a:r>
              <a:rPr lang="en-US" dirty="0" err="1" smtClean="0"/>
              <a:t>sau</a:t>
            </a:r>
            <a:r>
              <a:rPr lang="en-US" dirty="0" smtClean="0"/>
              <a:t> </a:t>
            </a:r>
            <a:r>
              <a:rPr lang="en-US" dirty="0" err="1" smtClean="0"/>
              <a:t>khi</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cạnh</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rút</a:t>
            </a:r>
            <a:r>
              <a:rPr lang="en-US" dirty="0" smtClean="0"/>
              <a:t> </a:t>
            </a:r>
            <a:r>
              <a:rPr lang="en-US" dirty="0" err="1" smtClean="0"/>
              <a:t>trích</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lấy</a:t>
            </a:r>
            <a:r>
              <a:rPr lang="en-US" dirty="0" smtClean="0"/>
              <a:t> </a:t>
            </a:r>
            <a:r>
              <a:rPr lang="en-US" dirty="0" err="1" smtClean="0"/>
              <a:t>từng</a:t>
            </a:r>
            <a:r>
              <a:rPr lang="en-US" dirty="0" smtClean="0"/>
              <a:t> 50*50 pixel </a:t>
            </a:r>
            <a:r>
              <a:rPr lang="en-US" dirty="0" err="1" smtClean="0"/>
              <a:t>ra</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độ</a:t>
            </a:r>
            <a:r>
              <a:rPr lang="en-US" dirty="0" smtClean="0"/>
              <a:t> </a:t>
            </a:r>
            <a:r>
              <a:rPr lang="en-US" dirty="0" err="1" smtClean="0"/>
              <a:t>lệch</a:t>
            </a:r>
            <a:r>
              <a:rPr lang="en-US" dirty="0" smtClean="0"/>
              <a:t> </a:t>
            </a:r>
            <a:r>
              <a:rPr lang="en-US" dirty="0" err="1" smtClean="0"/>
              <a:t>chuẩn</a:t>
            </a:r>
            <a:r>
              <a:rPr lang="en-US" dirty="0" smtClean="0"/>
              <a:t> </a:t>
            </a:r>
            <a:r>
              <a:rPr lang="en-US" dirty="0" err="1" smtClean="0"/>
              <a:t>và</a:t>
            </a:r>
            <a:r>
              <a:rPr lang="en-US" dirty="0" smtClean="0"/>
              <a:t> </a:t>
            </a:r>
            <a:r>
              <a:rPr lang="en-US" dirty="0" err="1" smtClean="0"/>
              <a:t>trung</a:t>
            </a:r>
            <a:r>
              <a:rPr lang="en-US" dirty="0" smtClean="0"/>
              <a:t> </a:t>
            </a:r>
            <a:r>
              <a:rPr lang="en-US" dirty="0" err="1" smtClean="0"/>
              <a:t>bình</a:t>
            </a:r>
            <a:r>
              <a:rPr lang="en-US" dirty="0" smtClean="0"/>
              <a:t> </a:t>
            </a:r>
            <a:r>
              <a:rPr lang="en-US" dirty="0" err="1" smtClean="0"/>
              <a:t>cộng</a:t>
            </a:r>
            <a:r>
              <a:rPr lang="en-US" dirty="0" smtClean="0"/>
              <a:t>.</a:t>
            </a:r>
          </a:p>
          <a:p>
            <a:r>
              <a:rPr lang="en-US" dirty="0" err="1" smtClean="0"/>
              <a:t>Kết</a:t>
            </a:r>
            <a:r>
              <a:rPr lang="en-US" dirty="0" smtClean="0"/>
              <a:t> </a:t>
            </a:r>
            <a:r>
              <a:rPr lang="en-US" dirty="0" err="1" smtClean="0"/>
              <a:t>quả</a:t>
            </a:r>
            <a:r>
              <a:rPr lang="en-US" dirty="0"/>
              <a:t> </a:t>
            </a:r>
            <a:r>
              <a:rPr lang="en-US" dirty="0" err="1" smtClean="0"/>
              <a:t>của</a:t>
            </a:r>
            <a:r>
              <a:rPr lang="en-US" dirty="0" smtClean="0"/>
              <a:t> </a:t>
            </a:r>
            <a:r>
              <a:rPr lang="en-US" dirty="0" err="1" smtClean="0"/>
              <a:t>ảnh</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sau</a:t>
            </a:r>
            <a:r>
              <a:rPr lang="en-US" dirty="0" smtClean="0"/>
              <a:t> </a:t>
            </a:r>
            <a:r>
              <a:rPr lang="en-US" dirty="0" err="1" smtClean="0"/>
              <a:t>khi</a:t>
            </a:r>
            <a:r>
              <a:rPr lang="en-US" dirty="0" smtClean="0"/>
              <a:t> </a:t>
            </a:r>
            <a:r>
              <a:rPr lang="en-US" dirty="0" err="1" smtClean="0"/>
              <a:t>đã</a:t>
            </a:r>
            <a:r>
              <a:rPr lang="en-US" dirty="0" smtClean="0"/>
              <a:t> </a:t>
            </a:r>
            <a:r>
              <a:rPr lang="en-US" dirty="0" err="1" smtClean="0"/>
              <a:t>tính</a:t>
            </a:r>
            <a:r>
              <a:rPr lang="en-US" dirty="0" smtClean="0"/>
              <a:t> </a:t>
            </a:r>
            <a:r>
              <a:rPr lang="en-US" dirty="0" err="1" smtClean="0"/>
              <a:t>toán</a:t>
            </a:r>
            <a:r>
              <a:rPr lang="en-US" dirty="0" smtClean="0"/>
              <a:t>: </a:t>
            </a:r>
            <a:endParaRPr lang="en-US" dirty="0"/>
          </a:p>
        </p:txBody>
      </p:sp>
      <p:pic>
        <p:nvPicPr>
          <p:cNvPr id="4" name="Picture 3"/>
          <p:cNvPicPr>
            <a:picLocks noChangeAspect="1"/>
          </p:cNvPicPr>
          <p:nvPr/>
        </p:nvPicPr>
        <p:blipFill>
          <a:blip r:embed="rId2"/>
          <a:stretch>
            <a:fillRect/>
          </a:stretch>
        </p:blipFill>
        <p:spPr>
          <a:xfrm>
            <a:off x="611823" y="2959998"/>
            <a:ext cx="8308658" cy="466779"/>
          </a:xfrm>
          <a:prstGeom prst="rect">
            <a:avLst/>
          </a:prstGeom>
        </p:spPr>
      </p:pic>
    </p:spTree>
    <p:extLst>
      <p:ext uri="{BB962C8B-B14F-4D97-AF65-F5344CB8AC3E}">
        <p14:creationId xmlns:p14="http://schemas.microsoft.com/office/powerpoint/2010/main" val="316961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CHỌN MODEL VÀ TRAINING</a:t>
            </a:r>
            <a:endParaRPr lang="en-US" dirty="0"/>
          </a:p>
        </p:txBody>
      </p:sp>
      <p:sp>
        <p:nvSpPr>
          <p:cNvPr id="3" name="Text Placeholder 2"/>
          <p:cNvSpPr>
            <a:spLocks noGrp="1"/>
          </p:cNvSpPr>
          <p:nvPr>
            <p:ph type="body" idx="1"/>
          </p:nvPr>
        </p:nvSpPr>
        <p:spPr/>
        <p:txBody>
          <a:bodyPr/>
          <a:lstStyle/>
          <a:p>
            <a:r>
              <a:rPr lang="en-US" dirty="0" smtClean="0"/>
              <a:t>Ở </a:t>
            </a:r>
            <a:r>
              <a:rPr lang="en-US" dirty="0" err="1" smtClean="0"/>
              <a:t>đây</a:t>
            </a:r>
            <a:r>
              <a:rPr lang="en-US" dirty="0" smtClean="0"/>
              <a:t> </a:t>
            </a:r>
            <a:r>
              <a:rPr lang="en-US" dirty="0" err="1" smtClean="0"/>
              <a:t>nhóm</a:t>
            </a:r>
            <a:r>
              <a:rPr lang="en-US" dirty="0" smtClean="0"/>
              <a:t> </a:t>
            </a:r>
            <a:r>
              <a:rPr lang="en-US" dirty="0" err="1" smtClean="0"/>
              <a:t>chọn</a:t>
            </a:r>
            <a:r>
              <a:rPr lang="en-US" dirty="0" smtClean="0"/>
              <a:t> model Logistic Regression </a:t>
            </a:r>
            <a:r>
              <a:rPr lang="en-US" dirty="0" err="1" smtClean="0"/>
              <a:t>và</a:t>
            </a:r>
            <a:r>
              <a:rPr lang="en-US" dirty="0" smtClean="0"/>
              <a:t> Random Forest Classifier </a:t>
            </a:r>
            <a:r>
              <a:rPr lang="en-US" dirty="0" err="1" smtClean="0"/>
              <a:t>để</a:t>
            </a:r>
            <a:r>
              <a:rPr lang="en-US" dirty="0" smtClean="0"/>
              <a:t> training, </a:t>
            </a:r>
            <a:r>
              <a:rPr lang="en-US" dirty="0" err="1" smtClean="0"/>
              <a:t>tập</a:t>
            </a:r>
            <a:r>
              <a:rPr lang="en-US" dirty="0" smtClean="0"/>
              <a:t> train </a:t>
            </a:r>
            <a:r>
              <a:rPr lang="en-US" dirty="0" err="1" smtClean="0"/>
              <a:t>trước</a:t>
            </a:r>
            <a:r>
              <a:rPr lang="en-US" dirty="0" smtClean="0"/>
              <a:t> </a:t>
            </a:r>
            <a:r>
              <a:rPr lang="en-US" dirty="0" err="1" smtClean="0"/>
              <a:t>khi</a:t>
            </a:r>
            <a:r>
              <a:rPr lang="en-US" dirty="0" smtClean="0"/>
              <a:t> </a:t>
            </a:r>
            <a:r>
              <a:rPr lang="en-US" dirty="0" err="1" smtClean="0"/>
              <a:t>đưa</a:t>
            </a:r>
            <a:r>
              <a:rPr lang="en-US" dirty="0" smtClean="0"/>
              <a:t> </a:t>
            </a:r>
            <a:r>
              <a:rPr lang="en-US" dirty="0" err="1" smtClean="0"/>
              <a:t>vào</a:t>
            </a:r>
            <a:r>
              <a:rPr lang="en-US" dirty="0" smtClean="0"/>
              <a:t> </a:t>
            </a:r>
            <a:r>
              <a:rPr lang="en-US" dirty="0" err="1" smtClean="0"/>
              <a:t>sẽ</a:t>
            </a:r>
            <a:r>
              <a:rPr lang="en-US" dirty="0" smtClean="0"/>
              <a:t> </a:t>
            </a:r>
            <a:r>
              <a:rPr lang="en-US" dirty="0" err="1" smtClean="0"/>
              <a:t>được</a:t>
            </a:r>
            <a:r>
              <a:rPr lang="en-US" dirty="0" smtClean="0"/>
              <a:t> chia </a:t>
            </a:r>
            <a:r>
              <a:rPr lang="en-US" dirty="0" err="1" smtClean="0"/>
              <a:t>theo</a:t>
            </a:r>
            <a:r>
              <a:rPr lang="en-US" dirty="0" smtClean="0"/>
              <a:t> </a:t>
            </a:r>
            <a:r>
              <a:rPr lang="en-US" dirty="0" err="1" smtClean="0"/>
              <a:t>tỉ</a:t>
            </a:r>
            <a:r>
              <a:rPr lang="en-US" dirty="0" smtClean="0"/>
              <a:t> </a:t>
            </a:r>
            <a:r>
              <a:rPr lang="en-US" dirty="0" err="1" smtClean="0"/>
              <a:t>lệ</a:t>
            </a:r>
            <a:r>
              <a:rPr lang="en-US" dirty="0" smtClean="0"/>
              <a:t> 8-2.</a:t>
            </a:r>
          </a:p>
          <a:p>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GridSearchCV</a:t>
            </a:r>
            <a:r>
              <a:rPr lang="en-US" dirty="0" smtClean="0"/>
              <a:t> </a:t>
            </a:r>
            <a:r>
              <a:rPr lang="en-US" dirty="0" err="1" smtClean="0"/>
              <a:t>để</a:t>
            </a:r>
            <a:r>
              <a:rPr lang="en-US" dirty="0" smtClean="0"/>
              <a:t> </a:t>
            </a:r>
            <a:r>
              <a:rPr lang="en-US" dirty="0" err="1" smtClean="0"/>
              <a:t>tinh</a:t>
            </a:r>
            <a:r>
              <a:rPr lang="en-US" dirty="0" smtClean="0"/>
              <a:t> </a:t>
            </a:r>
            <a:r>
              <a:rPr lang="en-US" dirty="0" err="1" smtClean="0"/>
              <a:t>chỉnh</a:t>
            </a:r>
            <a:r>
              <a:rPr lang="en-US" dirty="0" smtClean="0"/>
              <a:t> parameter </a:t>
            </a:r>
            <a:r>
              <a:rPr lang="en-US" dirty="0" err="1" smtClean="0"/>
              <a:t>cho</a:t>
            </a:r>
            <a:r>
              <a:rPr lang="en-US" dirty="0" smtClean="0"/>
              <a:t> </a:t>
            </a:r>
            <a:r>
              <a:rPr lang="en-US" dirty="0" err="1" smtClean="0"/>
              <a:t>hai</a:t>
            </a:r>
            <a:r>
              <a:rPr lang="en-US" dirty="0" smtClean="0"/>
              <a:t> model </a:t>
            </a:r>
            <a:r>
              <a:rPr lang="en-US" dirty="0" err="1" smtClean="0"/>
              <a:t>tuy</a:t>
            </a:r>
            <a:r>
              <a:rPr lang="en-US" dirty="0" smtClean="0"/>
              <a:t> </a:t>
            </a:r>
            <a:r>
              <a:rPr lang="en-US" dirty="0" err="1" smtClean="0"/>
              <a:t>nhiên</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cải</a:t>
            </a:r>
            <a:r>
              <a:rPr lang="en-US" dirty="0" smtClean="0"/>
              <a:t> </a:t>
            </a:r>
            <a:r>
              <a:rPr lang="en-US" dirty="0" err="1" smtClean="0"/>
              <a:t>thiện</a:t>
            </a:r>
            <a:r>
              <a:rPr lang="en-US" dirty="0" smtClean="0"/>
              <a:t> </a:t>
            </a:r>
            <a:r>
              <a:rPr lang="en-US" dirty="0" err="1" smtClean="0"/>
              <a:t>không</a:t>
            </a:r>
            <a:r>
              <a:rPr lang="en-US" dirty="0" smtClean="0"/>
              <a:t> </a:t>
            </a:r>
            <a:r>
              <a:rPr lang="en-US" dirty="0" err="1" smtClean="0"/>
              <a:t>đáng</a:t>
            </a:r>
            <a:r>
              <a:rPr lang="en-US" dirty="0" smtClean="0"/>
              <a:t> </a:t>
            </a:r>
            <a:r>
              <a:rPr lang="en-US" dirty="0" err="1" smtClean="0"/>
              <a:t>kể</a:t>
            </a:r>
            <a:r>
              <a:rPr lang="en-US" dirty="0" smtClean="0"/>
              <a:t>. </a:t>
            </a:r>
            <a:r>
              <a:rPr lang="en-US" dirty="0" err="1" smtClean="0"/>
              <a:t>Và</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như</a:t>
            </a:r>
            <a:r>
              <a:rPr lang="en-US" dirty="0" smtClean="0"/>
              <a:t> </a:t>
            </a:r>
            <a:r>
              <a:rPr lang="en-US" dirty="0" err="1" smtClean="0"/>
              <a:t>sau</a:t>
            </a:r>
            <a:r>
              <a:rPr lang="en-US" dirty="0" smtClean="0"/>
              <a:t>: </a:t>
            </a:r>
            <a:endParaRPr lang="en-US" dirty="0"/>
          </a:p>
        </p:txBody>
      </p:sp>
      <p:pic>
        <p:nvPicPr>
          <p:cNvPr id="4" name="Picture 3"/>
          <p:cNvPicPr>
            <a:picLocks noChangeAspect="1"/>
          </p:cNvPicPr>
          <p:nvPr/>
        </p:nvPicPr>
        <p:blipFill>
          <a:blip r:embed="rId2"/>
          <a:stretch>
            <a:fillRect/>
          </a:stretch>
        </p:blipFill>
        <p:spPr>
          <a:xfrm>
            <a:off x="2423037" y="3440522"/>
            <a:ext cx="3924300" cy="523875"/>
          </a:xfrm>
          <a:prstGeom prst="rect">
            <a:avLst/>
          </a:prstGeom>
        </p:spPr>
      </p:pic>
    </p:spTree>
    <p:extLst>
      <p:ext uri="{BB962C8B-B14F-4D97-AF65-F5344CB8AC3E}">
        <p14:creationId xmlns:p14="http://schemas.microsoft.com/office/powerpoint/2010/main" val="286607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MODEL</a:t>
            </a:r>
            <a:endParaRPr lang="en-US" dirty="0"/>
          </a:p>
        </p:txBody>
      </p:sp>
      <p:pic>
        <p:nvPicPr>
          <p:cNvPr id="4" name="Picture 3"/>
          <p:cNvPicPr>
            <a:picLocks noChangeAspect="1"/>
          </p:cNvPicPr>
          <p:nvPr/>
        </p:nvPicPr>
        <p:blipFill>
          <a:blip r:embed="rId2"/>
          <a:stretch>
            <a:fillRect/>
          </a:stretch>
        </p:blipFill>
        <p:spPr>
          <a:xfrm>
            <a:off x="4700937" y="771605"/>
            <a:ext cx="3873910" cy="4006190"/>
          </a:xfrm>
          <a:prstGeom prst="rect">
            <a:avLst/>
          </a:prstGeom>
        </p:spPr>
      </p:pic>
      <p:sp>
        <p:nvSpPr>
          <p:cNvPr id="3" name="Text Placeholder 2"/>
          <p:cNvSpPr>
            <a:spLocks noGrp="1"/>
          </p:cNvSpPr>
          <p:nvPr>
            <p:ph type="body" idx="1"/>
          </p:nvPr>
        </p:nvSpPr>
        <p:spPr>
          <a:xfrm>
            <a:off x="471900" y="820500"/>
            <a:ext cx="4001777" cy="3908400"/>
          </a:xfrm>
        </p:spPr>
        <p:txBody>
          <a:bodyPr/>
          <a:lstStyle/>
          <a:p>
            <a:r>
              <a:rPr lang="en-US" dirty="0" err="1" smtClean="0"/>
              <a:t>Dùng</a:t>
            </a:r>
            <a:r>
              <a:rPr lang="en-US" dirty="0" smtClean="0"/>
              <a:t> Confusion Matrix </a:t>
            </a:r>
            <a:r>
              <a:rPr lang="en-US" dirty="0" err="1" smtClean="0"/>
              <a:t>để</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ảnh</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đúng</a:t>
            </a:r>
            <a:r>
              <a:rPr lang="en-US" dirty="0" smtClean="0"/>
              <a:t> </a:t>
            </a:r>
            <a:r>
              <a:rPr lang="en-US" dirty="0" err="1" smtClean="0"/>
              <a:t>và</a:t>
            </a:r>
            <a:r>
              <a:rPr lang="en-US" dirty="0" smtClean="0"/>
              <a:t> </a:t>
            </a:r>
            <a:r>
              <a:rPr lang="en-US" dirty="0" err="1" smtClean="0"/>
              <a:t>sai</a:t>
            </a:r>
            <a:r>
              <a:rPr lang="en-US" dirty="0" smtClean="0"/>
              <a:t> </a:t>
            </a:r>
            <a:r>
              <a:rPr lang="en-US" dirty="0" err="1" smtClean="0"/>
              <a:t>trong</a:t>
            </a:r>
            <a:r>
              <a:rPr lang="en-US" dirty="0" smtClean="0"/>
              <a:t> </a:t>
            </a:r>
            <a:r>
              <a:rPr lang="en-US" dirty="0" err="1" smtClean="0"/>
              <a:t>tập</a:t>
            </a:r>
            <a:r>
              <a:rPr lang="en-US" dirty="0" smtClean="0"/>
              <a:t> data</a:t>
            </a:r>
          </a:p>
          <a:p>
            <a:r>
              <a:rPr lang="en-US" dirty="0" smtClean="0"/>
              <a:t>182 </a:t>
            </a:r>
            <a:r>
              <a:rPr lang="en-US" dirty="0" err="1" smtClean="0"/>
              <a:t>ảnh</a:t>
            </a:r>
            <a:r>
              <a:rPr lang="en-US" dirty="0" smtClean="0"/>
              <a:t> </a:t>
            </a:r>
            <a:r>
              <a:rPr lang="en-US" dirty="0" err="1" smtClean="0"/>
              <a:t>được</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trong</a:t>
            </a:r>
            <a:r>
              <a:rPr lang="en-US" dirty="0" smtClean="0"/>
              <a:t> </a:t>
            </a:r>
            <a:r>
              <a:rPr lang="en-US" dirty="0" err="1" smtClean="0"/>
              <a:t>đó</a:t>
            </a:r>
            <a:r>
              <a:rPr lang="en-US" dirty="0" smtClean="0"/>
              <a:t> 41 </a:t>
            </a:r>
            <a:r>
              <a:rPr lang="en-US" dirty="0" err="1" smtClean="0"/>
              <a:t>ảnh</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sai</a:t>
            </a:r>
            <a:endParaRPr lang="en-US" dirty="0" smtClean="0"/>
          </a:p>
        </p:txBody>
      </p:sp>
    </p:spTree>
    <p:extLst>
      <p:ext uri="{BB962C8B-B14F-4D97-AF65-F5344CB8AC3E}">
        <p14:creationId xmlns:p14="http://schemas.microsoft.com/office/powerpoint/2010/main" val="394189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MODEL</a:t>
            </a:r>
            <a:endParaRPr lang="en-US" dirty="0"/>
          </a:p>
        </p:txBody>
      </p:sp>
      <p:sp>
        <p:nvSpPr>
          <p:cNvPr id="3" name="Text Placeholder 2"/>
          <p:cNvSpPr>
            <a:spLocks noGrp="1"/>
          </p:cNvSpPr>
          <p:nvPr>
            <p:ph type="body" idx="1"/>
          </p:nvPr>
        </p:nvSpPr>
        <p:spPr/>
        <p:txBody>
          <a:bodyPr/>
          <a:lstStyle/>
          <a:p>
            <a:pPr marL="88900" indent="0">
              <a:buNone/>
            </a:pP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cao</a:t>
            </a:r>
            <a:r>
              <a:rPr lang="en-US" dirty="0" smtClean="0"/>
              <a:t> </a:t>
            </a:r>
            <a:r>
              <a:rPr lang="en-US" dirty="0" err="1" smtClean="0"/>
              <a:t>nhất</a:t>
            </a:r>
            <a:r>
              <a:rPr lang="en-US" dirty="0" smtClean="0"/>
              <a:t> </a:t>
            </a:r>
            <a:r>
              <a:rPr lang="en-US" dirty="0" err="1" smtClean="0"/>
              <a:t>đạt</a:t>
            </a:r>
            <a:r>
              <a:rPr lang="en-US" dirty="0" smtClean="0"/>
              <a:t> </a:t>
            </a:r>
            <a:r>
              <a:rPr lang="en-US" dirty="0" err="1" smtClean="0"/>
              <a:t>được</a:t>
            </a:r>
            <a:r>
              <a:rPr lang="en-US" dirty="0" smtClean="0"/>
              <a:t> </a:t>
            </a:r>
            <a:r>
              <a:rPr lang="en-US" dirty="0" err="1" smtClean="0"/>
              <a:t>là</a:t>
            </a:r>
            <a:r>
              <a:rPr lang="en-US" dirty="0" smtClean="0"/>
              <a:t> 81% </a:t>
            </a:r>
            <a:r>
              <a:rPr lang="en-US" dirty="0" err="1" smtClean="0"/>
              <a:t>và</a:t>
            </a:r>
            <a:r>
              <a:rPr lang="en-US" dirty="0" smtClean="0"/>
              <a:t> </a:t>
            </a:r>
            <a:r>
              <a:rPr lang="en-US" dirty="0" err="1" smtClean="0"/>
              <a:t>có</a:t>
            </a:r>
            <a:r>
              <a:rPr lang="en-US" dirty="0" smtClean="0"/>
              <a:t> </a:t>
            </a:r>
            <a:r>
              <a:rPr lang="en-US" dirty="0" err="1" smtClean="0"/>
              <a:t>vẻ</a:t>
            </a:r>
            <a:r>
              <a:rPr lang="en-US" dirty="0" smtClean="0"/>
              <a:t> do </a:t>
            </a:r>
            <a:r>
              <a:rPr lang="en-US" dirty="0" err="1" smtClean="0"/>
              <a:t>nhóm</a:t>
            </a:r>
            <a:r>
              <a:rPr lang="en-US" dirty="0" smtClean="0"/>
              <a:t> </a:t>
            </a:r>
            <a:r>
              <a:rPr lang="en-US" dirty="0" err="1" smtClean="0"/>
              <a:t>đã</a:t>
            </a:r>
            <a:r>
              <a:rPr lang="en-US" dirty="0" smtClean="0"/>
              <a:t> </a:t>
            </a:r>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smtClean="0"/>
              <a:t>crop </a:t>
            </a:r>
            <a:r>
              <a:rPr lang="en-US" dirty="0" err="1" smtClean="0"/>
              <a:t>hình</a:t>
            </a:r>
            <a:r>
              <a:rPr lang="en-US" dirty="0" smtClean="0"/>
              <a:t> </a:t>
            </a:r>
            <a:r>
              <a:rPr lang="en-US" dirty="0" err="1" smtClean="0"/>
              <a:t>theo</a:t>
            </a:r>
            <a:r>
              <a:rPr lang="en-US" dirty="0" smtClean="0"/>
              <a:t> </a:t>
            </a:r>
            <a:r>
              <a:rPr lang="en-US" dirty="0" err="1" smtClean="0"/>
              <a:t>tỉ</a:t>
            </a:r>
            <a:r>
              <a:rPr lang="en-US" dirty="0" smtClean="0"/>
              <a:t> </a:t>
            </a:r>
            <a:r>
              <a:rPr lang="en-US" dirty="0" err="1" smtClean="0"/>
              <a:t>lệ</a:t>
            </a:r>
            <a:r>
              <a:rPr lang="en-US" dirty="0" smtClean="0"/>
              <a:t> </a:t>
            </a:r>
            <a:r>
              <a:rPr lang="en-US" dirty="0" err="1" smtClean="0"/>
              <a:t>chiều</a:t>
            </a:r>
            <a:r>
              <a:rPr lang="en-US" dirty="0" smtClean="0"/>
              <a:t> </a:t>
            </a:r>
            <a:r>
              <a:rPr lang="en-US" dirty="0" err="1" smtClean="0"/>
              <a:t>dài</a:t>
            </a:r>
            <a:r>
              <a:rPr lang="en-US" dirty="0" smtClean="0"/>
              <a:t> / </a:t>
            </a:r>
            <a:r>
              <a:rPr lang="en-US" dirty="0" err="1" smtClean="0"/>
              <a:t>chiều</a:t>
            </a:r>
            <a:r>
              <a:rPr lang="en-US" dirty="0" smtClean="0"/>
              <a:t> </a:t>
            </a:r>
            <a:r>
              <a:rPr lang="en-US" dirty="0" err="1" smtClean="0"/>
              <a:t>rộng</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người</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phương</a:t>
            </a:r>
            <a:r>
              <a:rPr lang="en-US" dirty="0" smtClean="0"/>
              <a:t> </a:t>
            </a:r>
            <a:r>
              <a:rPr lang="en-US" dirty="0" err="1" smtClean="0"/>
              <a:t>tiện</a:t>
            </a:r>
            <a:r>
              <a:rPr lang="en-US" dirty="0" smtClean="0"/>
              <a:t>.</a:t>
            </a:r>
          </a:p>
          <a:p>
            <a:pPr marL="88900" indent="0">
              <a:buNone/>
            </a:pPr>
            <a:r>
              <a:rPr lang="en-US" dirty="0"/>
              <a:t>	</a:t>
            </a:r>
            <a:r>
              <a:rPr lang="en-US" dirty="0" err="1" smtClean="0"/>
              <a:t>Tuy</a:t>
            </a:r>
            <a:r>
              <a:rPr lang="en-US" dirty="0" smtClean="0"/>
              <a:t> </a:t>
            </a:r>
            <a:r>
              <a:rPr lang="en-US" dirty="0" err="1" smtClean="0"/>
              <a:t>nhiên</a:t>
            </a:r>
            <a:r>
              <a:rPr lang="en-US" dirty="0" smtClean="0"/>
              <a:t> </a:t>
            </a:r>
            <a:r>
              <a:rPr lang="en-US" dirty="0" err="1" smtClean="0"/>
              <a:t>vẫn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ảnh</a:t>
            </a:r>
            <a:r>
              <a:rPr lang="en-US" dirty="0" smtClean="0"/>
              <a:t> </a:t>
            </a:r>
            <a:r>
              <a:rPr lang="en-US" dirty="0" err="1" smtClean="0"/>
              <a:t>đã</a:t>
            </a:r>
            <a:r>
              <a:rPr lang="en-US" dirty="0" smtClean="0"/>
              <a:t> crop </a:t>
            </a:r>
            <a:r>
              <a:rPr lang="en-US" dirty="0" err="1" smtClean="0"/>
              <a:t>nhưng</a:t>
            </a:r>
            <a:r>
              <a:rPr lang="en-US" dirty="0" smtClean="0"/>
              <a:t> </a:t>
            </a:r>
            <a:r>
              <a:rPr lang="en-US" dirty="0" err="1" smtClean="0"/>
              <a:t>còn</a:t>
            </a:r>
            <a:r>
              <a:rPr lang="en-US" dirty="0" smtClean="0"/>
              <a:t> </a:t>
            </a:r>
            <a:r>
              <a:rPr lang="en-US" dirty="0" err="1" smtClean="0"/>
              <a:t>khá</a:t>
            </a:r>
            <a:r>
              <a:rPr lang="en-US" dirty="0" smtClean="0"/>
              <a:t> </a:t>
            </a:r>
            <a:r>
              <a:rPr lang="en-US" dirty="0" err="1" smtClean="0"/>
              <a:t>nhiều</a:t>
            </a:r>
            <a:r>
              <a:rPr lang="en-US" dirty="0" smtClean="0"/>
              <a:t> </a:t>
            </a:r>
            <a:r>
              <a:rPr lang="en-US" dirty="0" err="1" smtClean="0"/>
              <a:t>vật</a:t>
            </a:r>
            <a:r>
              <a:rPr lang="en-US" dirty="0" smtClean="0"/>
              <a:t> </a:t>
            </a:r>
            <a:r>
              <a:rPr lang="en-US" dirty="0" err="1" smtClean="0"/>
              <a:t>thể</a:t>
            </a:r>
            <a:r>
              <a:rPr lang="en-US" dirty="0" smtClean="0"/>
              <a:t> </a:t>
            </a:r>
            <a:r>
              <a:rPr lang="en-US" dirty="0" err="1" smtClean="0"/>
              <a:t>xung</a:t>
            </a:r>
            <a:r>
              <a:rPr lang="en-US" dirty="0" smtClean="0"/>
              <a:t> </a:t>
            </a:r>
            <a:r>
              <a:rPr lang="en-US" dirty="0" err="1" smtClean="0"/>
              <a:t>quanh</a:t>
            </a:r>
            <a:r>
              <a:rPr lang="en-US" dirty="0" smtClean="0"/>
              <a:t> </a:t>
            </a:r>
            <a:r>
              <a:rPr lang="en-US" dirty="0" err="1" smtClean="0"/>
              <a:t>gây</a:t>
            </a:r>
            <a:r>
              <a:rPr lang="en-US" dirty="0" smtClean="0"/>
              <a:t> </a:t>
            </a:r>
            <a:r>
              <a:rPr lang="en-US" dirty="0" err="1" smtClean="0"/>
              <a:t>nhiễu</a:t>
            </a:r>
            <a:r>
              <a:rPr lang="en-US" dirty="0" smtClean="0"/>
              <a:t> </a:t>
            </a:r>
            <a:r>
              <a:rPr lang="en-US" dirty="0" err="1" smtClean="0"/>
              <a:t>cạnh</a:t>
            </a:r>
            <a:r>
              <a:rPr lang="en-US" dirty="0"/>
              <a:t>.</a:t>
            </a:r>
          </a:p>
        </p:txBody>
      </p:sp>
      <p:pic>
        <p:nvPicPr>
          <p:cNvPr id="4" name="Picture 3"/>
          <p:cNvPicPr>
            <a:picLocks noChangeAspect="1"/>
          </p:cNvPicPr>
          <p:nvPr/>
        </p:nvPicPr>
        <p:blipFill>
          <a:blip r:embed="rId2"/>
          <a:stretch>
            <a:fillRect/>
          </a:stretch>
        </p:blipFill>
        <p:spPr>
          <a:xfrm>
            <a:off x="800561" y="2930165"/>
            <a:ext cx="3387981" cy="1674871"/>
          </a:xfrm>
          <a:prstGeom prst="rect">
            <a:avLst/>
          </a:prstGeom>
        </p:spPr>
      </p:pic>
      <p:pic>
        <p:nvPicPr>
          <p:cNvPr id="5" name="Picture 4"/>
          <p:cNvPicPr>
            <a:picLocks noChangeAspect="1"/>
          </p:cNvPicPr>
          <p:nvPr/>
        </p:nvPicPr>
        <p:blipFill>
          <a:blip r:embed="rId3"/>
          <a:stretch>
            <a:fillRect/>
          </a:stretch>
        </p:blipFill>
        <p:spPr>
          <a:xfrm>
            <a:off x="4517203" y="2883461"/>
            <a:ext cx="3733032" cy="1768278"/>
          </a:xfrm>
          <a:prstGeom prst="rect">
            <a:avLst/>
          </a:prstGeom>
        </p:spPr>
      </p:pic>
    </p:spTree>
    <p:extLst>
      <p:ext uri="{BB962C8B-B14F-4D97-AF65-F5344CB8AC3E}">
        <p14:creationId xmlns:p14="http://schemas.microsoft.com/office/powerpoint/2010/main" val="2769661221"/>
      </p:ext>
    </p:extLst>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757</Words>
  <Application>Microsoft Office PowerPoint</Application>
  <PresentationFormat>On-screen Show (16:9)</PresentationFormat>
  <Paragraphs>57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Wingdings</vt:lpstr>
      <vt:lpstr>Arial</vt:lpstr>
      <vt:lpstr>Roboto</vt:lpstr>
      <vt:lpstr>Material - R01</vt:lpstr>
      <vt:lpstr>PowerPoint Presentation</vt:lpstr>
      <vt:lpstr>BÀI TOÁN</vt:lpstr>
      <vt:lpstr>BÀI TOÁN</vt:lpstr>
      <vt:lpstr>TIỀN XỬ LÝ DỮ LIỆU</vt:lpstr>
      <vt:lpstr>CÁCH GIẢI QUYẾT</vt:lpstr>
      <vt:lpstr>CÁCH GIẢI QUYẾT</vt:lpstr>
      <vt:lpstr>CHỌN MODEL VÀ TRAINING</vt:lpstr>
      <vt:lpstr>ĐÁNH GIÁ MODEL</vt:lpstr>
      <vt:lpstr>ĐÁNH GIÁ MODEL</vt:lpstr>
      <vt:lpstr>NHẬN XÉT</vt:lpstr>
      <vt:lpstr>FEATURE EXTRACTION – VGG16</vt:lpstr>
      <vt:lpstr>ĐÁNH GIÁ VGG16</vt:lpstr>
      <vt:lpstr>THỬ NGHIỆM TRÊN DỮ LIỆU MỚI</vt:lpstr>
      <vt:lpstr>HƯỚNG PHÁT TRIỂN</vt:lpstr>
      <vt:lpstr>CÁC THÀNH VIÊN NHÓM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  Lớp: CS114.(K21+K21.KHTN) Môn: MÁY HỌC</dc:title>
  <cp:lastModifiedBy>ADMIN</cp:lastModifiedBy>
  <cp:revision>15</cp:revision>
  <dcterms:modified xsi:type="dcterms:W3CDTF">2020-08-14T04:22:15Z</dcterms:modified>
</cp:coreProperties>
</file>