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4" r:id="rId7"/>
    <p:sldId id="258" r:id="rId8"/>
    <p:sldId id="267" r:id="rId9"/>
    <p:sldId id="272" r:id="rId10"/>
    <p:sldId id="261" r:id="rId11"/>
    <p:sldId id="265" r:id="rId12"/>
    <p:sldId id="266" r:id="rId13"/>
    <p:sldId id="260" r:id="rId14"/>
    <p:sldId id="270" r:id="rId15"/>
    <p:sldId id="269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Wikipedia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dằn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xem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28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3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4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2" Type="http://schemas.openxmlformats.org/officeDocument/2006/relationships/hyperlink" Target="https://testng.org/doc/documentation-ma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SELENIUM - TestNG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Hoang Xuan Thanh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C19F4-3272-499F-B849-1969EF00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200" y="5757588"/>
            <a:ext cx="981735" cy="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Initialize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613181" cy="3541714"/>
          </a:xfrm>
        </p:spPr>
        <p:txBody>
          <a:bodyPr>
            <a:normAutofit/>
          </a:bodyPr>
          <a:lstStyle/>
          <a:p>
            <a:pPr marL="461963" lvl="1" indent="-342900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Chrome:</a:t>
            </a:r>
          </a:p>
          <a:p>
            <a:pPr marL="119063" lvl="1" indent="0">
              <a:buNone/>
            </a:pP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System.setProperty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webdriver.chrome.driver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", &lt;path&gt;);</a:t>
            </a:r>
          </a:p>
          <a:p>
            <a:pPr marL="119063" lvl="1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driver = new 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ChromeDriver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marL="461963" lvl="1" indent="-342900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Firefox:</a:t>
            </a:r>
          </a:p>
          <a:p>
            <a:pPr marL="119063" lvl="1" indent="0">
              <a:buNone/>
            </a:pP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System.setProperty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webdriver.gecko.driver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", &lt;path&gt;);</a:t>
            </a:r>
          </a:p>
          <a:p>
            <a:pPr marL="119063" lvl="1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driver = new </a:t>
            </a:r>
            <a:r>
              <a:rPr lang="en-US" sz="1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ChromeDriver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53081-56FB-48D1-AA8B-C841AD985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200" y="5757588"/>
            <a:ext cx="981735" cy="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E4AD-AB8F-40DD-96B2-D25A60C8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E16E7-7A62-4482-8500-6AD3F8B69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22512" cy="1789854"/>
          </a:xfrm>
        </p:spPr>
        <p:txBody>
          <a:bodyPr/>
          <a:lstStyle/>
          <a:p>
            <a:r>
              <a:rPr lang="en-US" dirty="0"/>
              <a:t>Eclipse Run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29C9D-E6F9-4D23-8868-77C002293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09" y="4191738"/>
            <a:ext cx="9822513" cy="1789854"/>
          </a:xfrm>
        </p:spPr>
        <p:txBody>
          <a:bodyPr/>
          <a:lstStyle/>
          <a:p>
            <a:r>
              <a:rPr lang="en-US" dirty="0"/>
              <a:t>Maven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mvn</a:t>
            </a:r>
            <a:r>
              <a:rPr lang="en-US" dirty="0"/>
              <a:t> clean test -</a:t>
            </a:r>
            <a:r>
              <a:rPr lang="en-US" dirty="0" err="1"/>
              <a:t>DsuiteXmlFile</a:t>
            </a:r>
            <a:r>
              <a:rPr lang="en-US" dirty="0"/>
              <a:t>=</a:t>
            </a:r>
            <a:r>
              <a:rPr lang="en-US" dirty="0" err="1"/>
              <a:t>src</a:t>
            </a:r>
            <a:r>
              <a:rPr lang="en-US" dirty="0"/>
              <a:t>/test/java/selenium/suite/suite.xml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1355A-FB20-4EF5-B174-A8B600BF7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200" y="5757588"/>
            <a:ext cx="981735" cy="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2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E4AD-AB8F-40DD-96B2-D25A60C8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Annotations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1536F5B-2691-4578-BDA6-E8B388588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3128838" cy="3541714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BeforeSuite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BeforeTest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BeforeGroups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BeforeClass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BeforeMethod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E69778D-67FC-417C-BC3E-9F2C7BF38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9087" y="2249486"/>
            <a:ext cx="3128838" cy="3541714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AfterSuite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AfterTest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AfterGroups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AfterClass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AfterMethod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7E004A21-E1FC-4977-A450-2D5F87C350C8}"/>
              </a:ext>
            </a:extLst>
          </p:cNvPr>
          <p:cNvSpPr txBox="1">
            <a:spLocks/>
          </p:cNvSpPr>
          <p:nvPr/>
        </p:nvSpPr>
        <p:spPr>
          <a:xfrm>
            <a:off x="4270249" y="2249486"/>
            <a:ext cx="3128838" cy="3566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@Test</a:t>
            </a:r>
          </a:p>
          <a:p>
            <a:r>
              <a:rPr lang="en-US" dirty="0"/>
              <a:t>@</a:t>
            </a:r>
            <a:r>
              <a:rPr lang="en-US" dirty="0" err="1"/>
              <a:t>DataProvider</a:t>
            </a:r>
            <a:endParaRPr lang="en-US" dirty="0"/>
          </a:p>
          <a:p>
            <a:r>
              <a:rPr lang="en-US" dirty="0"/>
              <a:t>@Parameters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36C27-AB3B-4A31-95BC-B6B917CF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200" y="5757588"/>
            <a:ext cx="981735" cy="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08CDCB-85CA-4111-9ACE-2E145DA5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9A367-FC15-499C-8CF0-96C6B91A36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Assert Equals</a:t>
            </a:r>
          </a:p>
          <a:p>
            <a:r>
              <a:rPr lang="en-US" dirty="0"/>
              <a:t>Assert True</a:t>
            </a:r>
          </a:p>
          <a:p>
            <a:r>
              <a:rPr lang="en-US" dirty="0"/>
              <a:t>Assert Same</a:t>
            </a:r>
          </a:p>
          <a:p>
            <a:r>
              <a:rPr lang="en-US" dirty="0"/>
              <a:t>Assert Null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941629-F052-478F-A353-DDF96C4C4E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Assert Not Equals</a:t>
            </a:r>
          </a:p>
          <a:p>
            <a:r>
              <a:rPr lang="en-US" dirty="0"/>
              <a:t>Assert Not True</a:t>
            </a:r>
          </a:p>
          <a:p>
            <a:r>
              <a:rPr lang="en-US" dirty="0"/>
              <a:t>Assert Not Same</a:t>
            </a:r>
          </a:p>
          <a:p>
            <a:r>
              <a:rPr lang="en-US" dirty="0"/>
              <a:t>Assert Not Null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3561A-FC85-4374-A7CB-F370296E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200" y="5757588"/>
            <a:ext cx="981735" cy="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6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2DA0-1747-4898-8BAF-8579D0A3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44E1-1BD3-4C0A-BD0E-D2918395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https://testng.org/doc/documentation-main.html</a:t>
            </a:r>
            <a:endParaRPr lang="en-US" dirty="0"/>
          </a:p>
          <a:p>
            <a:r>
              <a:rPr lang="en-US">
                <a:hlinkClick r:id="rId3"/>
              </a:rPr>
              <a:t>https://www.w3schools.com/cssref/css_selectors.asp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F7541-9A9C-4C35-81F3-2A7CB81F6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9200" y="5757588"/>
            <a:ext cx="981735" cy="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6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4847-BE0D-44F3-B2EE-AB0467B5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– End </a:t>
            </a:r>
            <a:r>
              <a:rPr lang="en-US"/>
              <a:t>of Slides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2BAB-7973-4D88-ADF5-E7F9D75E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6F137-705A-475A-B0D9-ECA14B7A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200" y="5757588"/>
            <a:ext cx="981735" cy="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6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SeleniuM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E0D8CF-BF11-4618-B6AD-2A56F8262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Wikipedia: Selenium is a portable framework for testing web applications. Selenium provides a playback (formerly also recording) tool for authoring functional tests without the need to learn a test scripting language (Selenium IDE). It also provides a test domain-specific language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Selenese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to write tests in a number of popular programming languages, including C#, Groovy, Java, Perl, PHP, Python, Ruby and Scala. The tests can then run against most modern web browsers. Selenium deploys on Windows, Linux, and macOS platforms. It is open-source software, released under the Apache 2.0 license: web developers can download and use it without charge.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Káº¿t quáº£ hÃ¬nh áº£nh cho selenium">
            <a:extLst>
              <a:ext uri="{FF2B5EF4-FFF2-40B4-BE49-F238E27FC236}">
                <a16:creationId xmlns:a16="http://schemas.microsoft.com/office/drawing/2014/main" id="{ED86AF6F-ADB3-4BCD-A8E6-86E8B033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449263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385D1C-72F2-4A8F-9DE9-EF6DC153A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9200" y="5757588"/>
            <a:ext cx="981735" cy="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SeleniuM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E0D8CF-BF11-4618-B6AD-2A56F8262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Automation testing framework: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 opensource solution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 Web application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IDE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3</a:t>
            </a:r>
          </a:p>
        </p:txBody>
      </p:sp>
      <p:pic>
        <p:nvPicPr>
          <p:cNvPr id="4" name="Picture 4" descr="Káº¿t quáº£ hÃ¬nh áº£nh cho selenium">
            <a:extLst>
              <a:ext uri="{FF2B5EF4-FFF2-40B4-BE49-F238E27FC236}">
                <a16:creationId xmlns:a16="http://schemas.microsoft.com/office/drawing/2014/main" id="{CA9778A7-8C56-4C65-89A9-AF132886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1" y="2392363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2452B-8CE5-4C0C-943E-3D4F9BFF3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200" y="5757588"/>
            <a:ext cx="981735" cy="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0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TesTNG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TestNG is a testing framework for the Java programming language created by Cédric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Beust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inspired by JUnit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NUnit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design goal of TestNG is to cover a wider range of test categories: unit, functional, end-to-end, integration, etc., with more powerful and easy-to-use functionalities.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5DAC5-2B71-4093-8E6B-D7F5F0D1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200" y="5757588"/>
            <a:ext cx="981735" cy="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TesTNG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tả các thiết lập khác nhau khi kiểm thử bằng file XML</a:t>
            </a: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cấp các chỉ dẫn Annotation-based để nhận diện phương thức test</a:t>
            </a: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 lập cụ thể thời điểm cho các xử lý trước và sau</a:t>
            </a: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nhóm kiểm thử</a:t>
            </a: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mối quan hệ ràng buộc lẫn nhau giữa các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E6346-E07D-4036-8E55-0CCDB6576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200" y="5757588"/>
            <a:ext cx="981735" cy="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6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selenium Advantages</a:t>
            </a:r>
          </a:p>
        </p:txBody>
      </p:sp>
      <p:pic>
        <p:nvPicPr>
          <p:cNvPr id="4098" name="Picture 2" descr="https://images.viblo.asia/deeb8270-85eb-477c-9a8a-d7dca2eaf2da.jpg">
            <a:extLst>
              <a:ext uri="{FF2B5EF4-FFF2-40B4-BE49-F238E27FC236}">
                <a16:creationId xmlns:a16="http://schemas.microsoft.com/office/drawing/2014/main" id="{C2DDF114-0C3A-4E98-BF28-4714B0A49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55" y="2049463"/>
            <a:ext cx="7924314" cy="413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DB9D26-F12B-49A5-92A8-8DFA8FF9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200" y="5757588"/>
            <a:ext cx="981735" cy="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3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Tesnng</a:t>
            </a:r>
            <a:r>
              <a:rPr lang="en-US" sz="4400" dirty="0">
                <a:latin typeface="Rockwell" panose="02060603020205020403" pitchFamily="18" charset="0"/>
              </a:rPr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 can be grouped easily and prioritized easily.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Ability to export HTML report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Possibilities of parallel execution of test cases and parameterization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allows to define dependent test cases and each test case is independent to other test case.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 can be executed on multiple browsers.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supports integration with Maven, Jenkins etc.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driven approach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Assert class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xịn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xò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EA2FA-8276-4693-886E-533BC174E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200" y="5757588"/>
            <a:ext cx="981735" cy="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8 SDK: Install and add environment path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Eclipse IDE 2018-09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Maven: Download and add environment path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Git: Install and add environment path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TestNG: TestNG plugin from Eclipse Marketplace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Selenium: Download driver: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ChromeDriver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Firefox Driver,…</a:t>
            </a:r>
          </a:p>
          <a:p>
            <a:pPr lvl="2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7CEAE-7556-4F23-9C11-E3C5E3538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200" y="5757588"/>
            <a:ext cx="981735" cy="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5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maven project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Dependencies:</a:t>
            </a:r>
          </a:p>
          <a:p>
            <a:pPr lvl="2"/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org.testng.testng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org.seleniumhq.selenium.selenium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-java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8E598-C051-4C69-A61C-4AB1E86B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291" y="1808381"/>
            <a:ext cx="4450672" cy="3515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78410D-057B-444E-9EAC-3D26B2B2B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200" y="5757588"/>
            <a:ext cx="981735" cy="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20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535</Words>
  <Application>Microsoft Office PowerPoint</Application>
  <PresentationFormat>Widescreen</PresentationFormat>
  <Paragraphs>82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Rockwell</vt:lpstr>
      <vt:lpstr>Tahoma</vt:lpstr>
      <vt:lpstr>Tw Cen MT</vt:lpstr>
      <vt:lpstr>Circuit</vt:lpstr>
      <vt:lpstr>SELENIUM - TestNG</vt:lpstr>
      <vt:lpstr>SeleniuM</vt:lpstr>
      <vt:lpstr>SeleniuM</vt:lpstr>
      <vt:lpstr>TesTNG</vt:lpstr>
      <vt:lpstr>TesTNG</vt:lpstr>
      <vt:lpstr>selenium Advantages</vt:lpstr>
      <vt:lpstr>Tesnng Advantages</vt:lpstr>
      <vt:lpstr>Installation</vt:lpstr>
      <vt:lpstr>New Project</vt:lpstr>
      <vt:lpstr>Initialize browser</vt:lpstr>
      <vt:lpstr>Run test</vt:lpstr>
      <vt:lpstr>Common Annotations</vt:lpstr>
      <vt:lpstr>Assertions</vt:lpstr>
      <vt:lpstr>Reference</vt:lpstr>
      <vt:lpstr>EOS – 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2019-06-27T12:41:56Z</dcterms:created>
  <dcterms:modified xsi:type="dcterms:W3CDTF">2019-07-01T07:57:50Z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