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56" r:id="rId2"/>
  </p:sldMasterIdLst>
  <p:notesMasterIdLst>
    <p:notesMasterId r:id="rId29"/>
  </p:notesMasterIdLst>
  <p:handoutMasterIdLst>
    <p:handoutMasterId r:id="rId30"/>
  </p:handoutMasterIdLst>
  <p:sldIdLst>
    <p:sldId id="256" r:id="rId3"/>
    <p:sldId id="425" r:id="rId4"/>
    <p:sldId id="414" r:id="rId5"/>
    <p:sldId id="417" r:id="rId6"/>
    <p:sldId id="418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23" r:id="rId19"/>
    <p:sldId id="437" r:id="rId20"/>
    <p:sldId id="441" r:id="rId21"/>
    <p:sldId id="439" r:id="rId22"/>
    <p:sldId id="440" r:id="rId23"/>
    <p:sldId id="442" r:id="rId24"/>
    <p:sldId id="443" r:id="rId25"/>
    <p:sldId id="444" r:id="rId26"/>
    <p:sldId id="424" r:id="rId27"/>
    <p:sldId id="416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6C7"/>
    <a:srgbClr val="170272"/>
    <a:srgbClr val="28F82D"/>
    <a:srgbClr val="FFFF71"/>
    <a:srgbClr val="FFFF81"/>
    <a:srgbClr val="000000"/>
    <a:srgbClr val="72FA75"/>
    <a:srgbClr val="DD4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8" autoAdjust="0"/>
    <p:restoredTop sz="81900" autoAdjust="0"/>
  </p:normalViewPr>
  <p:slideViewPr>
    <p:cSldViewPr>
      <p:cViewPr>
        <p:scale>
          <a:sx n="66" d="100"/>
          <a:sy n="66" d="100"/>
        </p:scale>
        <p:origin x="139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88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09777D-AC1B-4FD1-8206-CD02BE7467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9E4F-B54D-4EA6-9D34-23C9F114F2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14CB1CE-88B6-4F38-B18B-45CB5656F35A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AD515-D4EA-41C4-B626-D6C704C1AD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65F6-1695-4DCC-88EB-4B3C707FBE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829691E-D4AE-4C08-89EF-6F77BA550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9F8A72D-D1EE-4C7A-9A50-2ABA9BF9A3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9E13321-F739-45B3-9FEC-BCD3F8DE43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30F550C7-87C7-4E66-8512-9C16755410A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88EB92A-B9BF-4AE6-9E83-27070FE877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63D1B72-0BE2-4237-9B70-BC0612B5C9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EEF578E8-4B83-40B1-A222-B695ED6AEA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2A9CF2-0B41-49CF-82FA-E90FEAD22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2A9CF2-0B41-49CF-82FA-E90FEAD2247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27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2A9CF2-0B41-49CF-82FA-E90FEAD2247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5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3">
            <a:extLst>
              <a:ext uri="{FF2B5EF4-FFF2-40B4-BE49-F238E27FC236}">
                <a16:creationId xmlns:a16="http://schemas.microsoft.com/office/drawing/2014/main" id="{E53AB7F2-0D20-4A13-B661-16E1047B16B8}"/>
              </a:ext>
            </a:extLst>
          </p:cNvPr>
          <p:cNvSpPr>
            <a:spLocks/>
          </p:cNvSpPr>
          <p:nvPr/>
        </p:nvSpPr>
        <p:spPr bwMode="gray">
          <a:xfrm>
            <a:off x="0" y="381000"/>
            <a:ext cx="9131300" cy="914400"/>
          </a:xfrm>
          <a:custGeom>
            <a:avLst/>
            <a:gdLst>
              <a:gd name="T0" fmla="*/ 2147483646 w 5752"/>
              <a:gd name="T1" fmla="*/ 38172081 h 444"/>
              <a:gd name="T2" fmla="*/ 2147483646 w 5752"/>
              <a:gd name="T3" fmla="*/ 33931654 h 444"/>
              <a:gd name="T4" fmla="*/ 2147483646 w 5752"/>
              <a:gd name="T5" fmla="*/ 59378335 h 444"/>
              <a:gd name="T6" fmla="*/ 2147483646 w 5752"/>
              <a:gd name="T7" fmla="*/ 394448270 h 444"/>
              <a:gd name="T8" fmla="*/ 2147483646 w 5752"/>
              <a:gd name="T9" fmla="*/ 538653681 h 444"/>
              <a:gd name="T10" fmla="*/ 0 w 5752"/>
              <a:gd name="T11" fmla="*/ 504724086 h 444"/>
              <a:gd name="T12" fmla="*/ 0 w 5752"/>
              <a:gd name="T13" fmla="*/ 1883169730 h 444"/>
              <a:gd name="T14" fmla="*/ 2147483646 w 5752"/>
              <a:gd name="T15" fmla="*/ 1883169730 h 444"/>
              <a:gd name="T16" fmla="*/ 2147483646 w 5752"/>
              <a:gd name="T17" fmla="*/ 1798342654 h 444"/>
              <a:gd name="T18" fmla="*/ 2147483646 w 5752"/>
              <a:gd name="T19" fmla="*/ 1403894384 h 444"/>
              <a:gd name="T20" fmla="*/ 2147483646 w 5752"/>
              <a:gd name="T21" fmla="*/ 1378445643 h 444"/>
              <a:gd name="T22" fmla="*/ 2147483646 w 5752"/>
              <a:gd name="T23" fmla="*/ 1378445643 h 444"/>
              <a:gd name="T24" fmla="*/ 2147483646 w 5752"/>
              <a:gd name="T25" fmla="*/ 38172081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15" descr="DHBK">
            <a:extLst>
              <a:ext uri="{FF2B5EF4-FFF2-40B4-BE49-F238E27FC236}">
                <a16:creationId xmlns:a16="http://schemas.microsoft.com/office/drawing/2014/main" id="{AE8E16A6-3267-49DF-8048-63512FEFB3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9">
            <a:extLst>
              <a:ext uri="{FF2B5EF4-FFF2-40B4-BE49-F238E27FC236}">
                <a16:creationId xmlns:a16="http://schemas.microsoft.com/office/drawing/2014/main" id="{C3CFFCD3-0C2E-4227-BA98-63B85D82CD47}"/>
              </a:ext>
            </a:extLst>
          </p:cNvPr>
          <p:cNvSpPr>
            <a:spLocks/>
          </p:cNvSpPr>
          <p:nvPr/>
        </p:nvSpPr>
        <p:spPr bwMode="gray">
          <a:xfrm>
            <a:off x="0" y="6346825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30">
            <a:extLst>
              <a:ext uri="{FF2B5EF4-FFF2-40B4-BE49-F238E27FC236}">
                <a16:creationId xmlns:a16="http://schemas.microsoft.com/office/drawing/2014/main" id="{073A2E72-9734-4E6B-83F6-08F8AD7F05B5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>
              <a:gd name="T0" fmla="*/ 0 w 5766"/>
              <a:gd name="T1" fmla="*/ 2147483646 h 1008"/>
              <a:gd name="T2" fmla="*/ 2147483646 w 5766"/>
              <a:gd name="T3" fmla="*/ 2147483646 h 1008"/>
              <a:gd name="T4" fmla="*/ 2147483646 w 5766"/>
              <a:gd name="T5" fmla="*/ 2147483646 h 1008"/>
              <a:gd name="T6" fmla="*/ 2147483646 w 5766"/>
              <a:gd name="T7" fmla="*/ 1338203763 h 1008"/>
              <a:gd name="T8" fmla="*/ 2147483646 w 5766"/>
              <a:gd name="T9" fmla="*/ 1129030000 h 1008"/>
              <a:gd name="T10" fmla="*/ 2147483646 w 5766"/>
              <a:gd name="T11" fmla="*/ 1161792825 h 1008"/>
              <a:gd name="T12" fmla="*/ 2147483646 w 5766"/>
              <a:gd name="T13" fmla="*/ 0 h 1008"/>
              <a:gd name="T14" fmla="*/ 0 w 5766"/>
              <a:gd name="T15" fmla="*/ 5040313 h 1008"/>
              <a:gd name="T16" fmla="*/ 0 w 5766"/>
              <a:gd name="T17" fmla="*/ 2147483646 h 10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27">
            <a:extLst>
              <a:ext uri="{FF2B5EF4-FFF2-40B4-BE49-F238E27FC236}">
                <a16:creationId xmlns:a16="http://schemas.microsoft.com/office/drawing/2014/main" id="{F7AC18B1-BB3A-4A17-B1D5-EBBC9B951C7F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9170988" cy="1362075"/>
          </a:xfrm>
          <a:custGeom>
            <a:avLst/>
            <a:gdLst/>
            <a:ahLst/>
            <a:cxnLst>
              <a:cxn ang="0">
                <a:pos x="0" y="858"/>
              </a:cxn>
              <a:cxn ang="0">
                <a:pos x="1926" y="857"/>
              </a:cxn>
              <a:cxn ang="0">
                <a:pos x="2157" y="793"/>
              </a:cxn>
              <a:cxn ang="0">
                <a:pos x="2509" y="473"/>
              </a:cxn>
              <a:cxn ang="0">
                <a:pos x="2970" y="390"/>
              </a:cxn>
              <a:cxn ang="0">
                <a:pos x="5773" y="388"/>
              </a:cxn>
              <a:cxn ang="0">
                <a:pos x="5777" y="0"/>
              </a:cxn>
              <a:cxn ang="0">
                <a:pos x="0" y="2"/>
              </a:cxn>
              <a:cxn ang="0">
                <a:pos x="0" y="858"/>
              </a:cxn>
            </a:cxnLst>
            <a:rect l="0" t="0" r="r" b="b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54000" contrast="-70000"/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DB3858AA-7399-453C-AD36-C3594A52180A}"/>
              </a:ext>
            </a:extLst>
          </p:cNvPr>
          <p:cNvSpPr>
            <a:spLocks/>
          </p:cNvSpPr>
          <p:nvPr/>
        </p:nvSpPr>
        <p:spPr bwMode="gray">
          <a:xfrm>
            <a:off x="0" y="4373563"/>
            <a:ext cx="9131300" cy="1036637"/>
          </a:xfrm>
          <a:custGeom>
            <a:avLst/>
            <a:gdLst>
              <a:gd name="T0" fmla="*/ 2147483646 w 5752"/>
              <a:gd name="T1" fmla="*/ 49060480 h 444"/>
              <a:gd name="T2" fmla="*/ 2147483646 w 5752"/>
              <a:gd name="T3" fmla="*/ 43608797 h 444"/>
              <a:gd name="T4" fmla="*/ 2147483646 w 5752"/>
              <a:gd name="T5" fmla="*/ 76316562 h 444"/>
              <a:gd name="T6" fmla="*/ 2147483646 w 5752"/>
              <a:gd name="T7" fmla="*/ 506955184 h 444"/>
              <a:gd name="T8" fmla="*/ 2147483646 w 5752"/>
              <a:gd name="T9" fmla="*/ 692296074 h 444"/>
              <a:gd name="T10" fmla="*/ 0 w 5752"/>
              <a:gd name="T11" fmla="*/ 648684942 h 444"/>
              <a:gd name="T12" fmla="*/ 0 w 5752"/>
              <a:gd name="T13" fmla="*/ 2147483646 h 444"/>
              <a:gd name="T14" fmla="*/ 2147483646 w 5752"/>
              <a:gd name="T15" fmla="*/ 2147483646 h 444"/>
              <a:gd name="T16" fmla="*/ 2147483646 w 5752"/>
              <a:gd name="T17" fmla="*/ 2147483646 h 444"/>
              <a:gd name="T18" fmla="*/ 2147483646 w 5752"/>
              <a:gd name="T19" fmla="*/ 1804327402 h 444"/>
              <a:gd name="T20" fmla="*/ 2147483646 w 5752"/>
              <a:gd name="T21" fmla="*/ 1771621972 h 444"/>
              <a:gd name="T22" fmla="*/ 2147483646 w 5752"/>
              <a:gd name="T23" fmla="*/ 1771621972 h 444"/>
              <a:gd name="T24" fmla="*/ 2147483646 w 5752"/>
              <a:gd name="T25" fmla="*/ 49060480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8E428-F601-43A2-99DE-E297CEB9DE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343400"/>
            <a:ext cx="9326563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b="1">
                <a:solidFill>
                  <a:srgbClr val="FF0000"/>
                </a:solidFill>
              </a:rPr>
              <a:t>Tầm nhìn-Sứ mạng-Mục tiêu-Nhiệm vụ (VMGO)</a:t>
            </a:r>
          </a:p>
          <a:p>
            <a:pPr algn="ctr" eaLnBrk="1" hangingPunct="1">
              <a:defRPr/>
            </a:pPr>
            <a:r>
              <a:rPr lang="en-US" altLang="en-US" sz="2800" b="1">
                <a:solidFill>
                  <a:srgbClr val="FF0000"/>
                </a:solidFill>
              </a:rPr>
              <a:t>Bộ môn Điện Tử</a:t>
            </a:r>
            <a:endParaRPr lang="en-US" altLang="en-US" sz="2000" b="1">
              <a:solidFill>
                <a:srgbClr val="17027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12E0D-A227-47FE-A620-3A0A30F544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52800" y="6096000"/>
            <a:ext cx="28956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60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D3004F7F-3C91-4F3F-9532-725FC2596D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90900" y="6453188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2F6ACB"/>
                </a:solidFill>
              </a:rPr>
              <a:t>TP.Hồ Chí Minh  09/2011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1E914-699E-49C2-A34E-22C28DF4A2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71800" y="5791200"/>
            <a:ext cx="30480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solidFill>
                  <a:srgbClr val="002060"/>
                </a:solidFill>
              </a:rPr>
              <a:t>Hoàng Trang</a:t>
            </a:r>
            <a:endParaRPr lang="en-US" altLang="en-US" sz="1200" b="1">
              <a:solidFill>
                <a:srgbClr val="00206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488025-FF51-4722-8044-0E960C7784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10350"/>
            <a:ext cx="381000" cy="247650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fld id="{89E272FF-6626-4EC6-803B-B906B3A8D2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731BDA-7A7E-41CC-907B-868B1FC2251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264" y="1"/>
            <a:ext cx="1513736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87389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1544336-9F67-423F-AB94-22E182F2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1C587-1023-4113-8566-B077EA3A3A85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FC8DCD8-4231-4010-ABC4-27A6A469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94DDEB-3A09-42F0-80AF-92E15675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43AD1-2337-452B-9286-88A2C6912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82281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08534A-1A70-4566-AAF0-B641A906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007B3-AD0E-4347-953E-AAD6816013B7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68807E-8720-4E84-B974-C62D2601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C93DC2-7B25-4CFA-B415-DD80DA5C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C316-359C-4EE8-B568-C6A0DAFFCD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17701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D16557-45E7-4C4F-A6B2-4B4CC01D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06868-DCDA-4CFD-A143-2382A7144174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0A0234-CC89-4DB3-8AC6-10C9F945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2F71F2-F778-4F33-B24D-17F61A6A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5B23A-35B1-40B5-9920-035AD93280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61580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2FC5-EA97-47C3-B082-CF174989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9274A-6EB1-4F51-BAE8-534C232243BE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0DBA-9939-4F68-9DC2-77CA6DAC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6333-0580-4061-804E-932B6A7F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82C06-ED05-4490-B273-6BF17C9D2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52950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6FDA-B2AC-411F-8786-531E4C7F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D689-3232-4AB6-B71A-62C464E27E8E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38DD-D0A0-4971-AFAF-0B9BA6B0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EDD1-FCCF-48FE-9C68-5A089974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D14F5-84A7-4AA3-97CD-1F421733A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5443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3">
            <a:extLst>
              <a:ext uri="{FF2B5EF4-FFF2-40B4-BE49-F238E27FC236}">
                <a16:creationId xmlns:a16="http://schemas.microsoft.com/office/drawing/2014/main" id="{A8228A81-51E6-4093-B272-41986E49ECE8}"/>
              </a:ext>
            </a:extLst>
          </p:cNvPr>
          <p:cNvSpPr>
            <a:spLocks/>
          </p:cNvSpPr>
          <p:nvPr/>
        </p:nvSpPr>
        <p:spPr bwMode="gray">
          <a:xfrm>
            <a:off x="0" y="381000"/>
            <a:ext cx="9131300" cy="914400"/>
          </a:xfrm>
          <a:custGeom>
            <a:avLst/>
            <a:gdLst>
              <a:gd name="T0" fmla="*/ 2147483646 w 5752"/>
              <a:gd name="T1" fmla="*/ 38172081 h 444"/>
              <a:gd name="T2" fmla="*/ 2147483646 w 5752"/>
              <a:gd name="T3" fmla="*/ 33931654 h 444"/>
              <a:gd name="T4" fmla="*/ 2147483646 w 5752"/>
              <a:gd name="T5" fmla="*/ 59378335 h 444"/>
              <a:gd name="T6" fmla="*/ 2147483646 w 5752"/>
              <a:gd name="T7" fmla="*/ 394448270 h 444"/>
              <a:gd name="T8" fmla="*/ 2147483646 w 5752"/>
              <a:gd name="T9" fmla="*/ 538653681 h 444"/>
              <a:gd name="T10" fmla="*/ 0 w 5752"/>
              <a:gd name="T11" fmla="*/ 504724086 h 444"/>
              <a:gd name="T12" fmla="*/ 0 w 5752"/>
              <a:gd name="T13" fmla="*/ 1883169730 h 444"/>
              <a:gd name="T14" fmla="*/ 2147483646 w 5752"/>
              <a:gd name="T15" fmla="*/ 1883169730 h 444"/>
              <a:gd name="T16" fmla="*/ 2147483646 w 5752"/>
              <a:gd name="T17" fmla="*/ 1798342654 h 444"/>
              <a:gd name="T18" fmla="*/ 2147483646 w 5752"/>
              <a:gd name="T19" fmla="*/ 1403894384 h 444"/>
              <a:gd name="T20" fmla="*/ 2147483646 w 5752"/>
              <a:gd name="T21" fmla="*/ 1378445643 h 444"/>
              <a:gd name="T22" fmla="*/ 2147483646 w 5752"/>
              <a:gd name="T23" fmla="*/ 1378445643 h 444"/>
              <a:gd name="T24" fmla="*/ 2147483646 w 5752"/>
              <a:gd name="T25" fmla="*/ 38172081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reeform 39">
            <a:extLst>
              <a:ext uri="{FF2B5EF4-FFF2-40B4-BE49-F238E27FC236}">
                <a16:creationId xmlns:a16="http://schemas.microsoft.com/office/drawing/2014/main" id="{20CBECB1-0378-4321-91DF-53161FEA0E85}"/>
              </a:ext>
            </a:extLst>
          </p:cNvPr>
          <p:cNvSpPr>
            <a:spLocks/>
          </p:cNvSpPr>
          <p:nvPr/>
        </p:nvSpPr>
        <p:spPr bwMode="gray">
          <a:xfrm>
            <a:off x="0" y="6346825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2C8F9E72-F601-4A7C-8304-1E46D3499E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92075" y="220663"/>
            <a:ext cx="9326563" cy="1477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b="1" dirty="0">
                <a:solidFill>
                  <a:srgbClr val="170272"/>
                </a:solidFill>
              </a:rPr>
              <a:t>ĐẠI HỌC QUỐC GIA TP.HỒ CHÍ MINH</a:t>
            </a:r>
          </a:p>
          <a:p>
            <a:pPr algn="ctr" eaLnBrk="1" hangingPunct="1">
              <a:defRPr/>
            </a:pPr>
            <a:r>
              <a:rPr lang="en-US" altLang="en-US" sz="2400" b="1" dirty="0">
                <a:solidFill>
                  <a:srgbClr val="170272"/>
                </a:solidFill>
              </a:rPr>
              <a:t>TRƯỜNG ĐẠI HỌC BÁCH KHOA</a:t>
            </a:r>
          </a:p>
          <a:p>
            <a:pPr algn="ctr" eaLnBrk="1" hangingPunct="1">
              <a:defRPr/>
            </a:pPr>
            <a:r>
              <a:rPr lang="en-US" altLang="en-US" sz="2200" b="1" dirty="0">
                <a:solidFill>
                  <a:srgbClr val="170272"/>
                </a:solidFill>
              </a:rPr>
              <a:t>KHOA ĐIỆN - ĐIỆN TỬ </a:t>
            </a:r>
          </a:p>
          <a:p>
            <a:pPr algn="ctr" eaLnBrk="1" hangingPunct="1">
              <a:defRPr/>
            </a:pPr>
            <a:r>
              <a:rPr lang="en-US" altLang="en-US" sz="2000" b="1" dirty="0">
                <a:solidFill>
                  <a:srgbClr val="170272"/>
                </a:solidFill>
              </a:rPr>
              <a:t>BỘ MÔN ĐIỆN TỬ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8AF3613C-0CC7-44BF-A16A-9122ED08DE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52800" y="6096000"/>
            <a:ext cx="28956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600"/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DE716600-67C5-4BD8-BC16-D194DF5808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14600" y="6453188"/>
            <a:ext cx="66294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 dirty="0">
                <a:solidFill>
                  <a:srgbClr val="2F6ACB"/>
                </a:solidFill>
              </a:rPr>
              <a:t>TP. </a:t>
            </a:r>
            <a:r>
              <a:rPr lang="en-US" altLang="en-US" sz="1400" b="1" dirty="0" err="1">
                <a:solidFill>
                  <a:srgbClr val="2F6ACB"/>
                </a:solidFill>
              </a:rPr>
              <a:t>Hồ</a:t>
            </a:r>
            <a:r>
              <a:rPr lang="en-US" altLang="en-US" sz="1400" b="1" dirty="0">
                <a:solidFill>
                  <a:srgbClr val="2F6ACB"/>
                </a:solidFill>
              </a:rPr>
              <a:t> </a:t>
            </a:r>
            <a:r>
              <a:rPr lang="en-US" altLang="en-US" sz="1400" b="1" dirty="0" err="1">
                <a:solidFill>
                  <a:srgbClr val="2F6ACB"/>
                </a:solidFill>
              </a:rPr>
              <a:t>Chí</a:t>
            </a:r>
            <a:r>
              <a:rPr lang="en-US" altLang="en-US" sz="1400" b="1" dirty="0">
                <a:solidFill>
                  <a:srgbClr val="2F6ACB"/>
                </a:solidFill>
              </a:rPr>
              <a:t> Minh, 04 </a:t>
            </a:r>
            <a:r>
              <a:rPr lang="en-US" altLang="en-US" sz="1400" b="1" dirty="0" err="1">
                <a:solidFill>
                  <a:srgbClr val="2F6ACB"/>
                </a:solidFill>
              </a:rPr>
              <a:t>tháng</a:t>
            </a:r>
            <a:r>
              <a:rPr lang="en-US" altLang="en-US" sz="1400" b="1" dirty="0">
                <a:solidFill>
                  <a:srgbClr val="2F6ACB"/>
                </a:solidFill>
              </a:rPr>
              <a:t> 06 </a:t>
            </a:r>
            <a:r>
              <a:rPr lang="en-US" altLang="en-US" sz="1400" b="1" dirty="0" err="1">
                <a:solidFill>
                  <a:srgbClr val="2F6ACB"/>
                </a:solidFill>
              </a:rPr>
              <a:t>năm</a:t>
            </a:r>
            <a:r>
              <a:rPr lang="en-US" altLang="en-US" sz="1400" b="1" dirty="0">
                <a:solidFill>
                  <a:srgbClr val="2F6ACB"/>
                </a:solidFill>
              </a:rPr>
              <a:t> 2022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17636B30-774A-4753-9EC5-647B088A68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438400"/>
            <a:ext cx="9144000" cy="32316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solidFill>
                  <a:srgbClr val="3376C7"/>
                </a:solidFill>
              </a:rPr>
              <a:t>ĐỒ ÁN MÔN HỌC</a:t>
            </a:r>
          </a:p>
          <a:p>
            <a:pPr algn="ctr" eaLnBrk="1" hangingPunct="1">
              <a:defRPr/>
            </a:pPr>
            <a:r>
              <a:rPr lang="en-US" altLang="en-US" sz="3600" b="1" dirty="0">
                <a:solidFill>
                  <a:srgbClr val="3376C7"/>
                </a:solidFill>
              </a:rPr>
              <a:t>THIẾT KẾ PHẦN CỨNG XỬ LÝ MÃ HÓA AES</a:t>
            </a:r>
          </a:p>
          <a:p>
            <a:pPr algn="ctr" eaLnBrk="1" hangingPunct="1">
              <a:defRPr/>
            </a:pPr>
            <a:endParaRPr lang="en-US" altLang="en-US" sz="2000" b="1" dirty="0">
              <a:solidFill>
                <a:srgbClr val="3376C7"/>
              </a:solidFill>
            </a:endParaRPr>
          </a:p>
          <a:p>
            <a:pPr algn="ctr" eaLnBrk="1" hangingPunct="1">
              <a:defRPr/>
            </a:pPr>
            <a:endParaRPr lang="en-US" altLang="en-US" sz="2000" b="1" dirty="0">
              <a:solidFill>
                <a:srgbClr val="3376C7"/>
              </a:solidFill>
            </a:endParaRPr>
          </a:p>
          <a:p>
            <a:pPr algn="r" eaLnBrk="1" hangingPunct="1">
              <a:defRPr/>
            </a:pPr>
            <a:r>
              <a:rPr lang="en-US" altLang="en-US" sz="2400" b="1" dirty="0">
                <a:solidFill>
                  <a:srgbClr val="3376C7"/>
                </a:solidFill>
              </a:rPr>
              <a:t>GVHD: </a:t>
            </a:r>
            <a:r>
              <a:rPr lang="en-US" altLang="en-US" sz="2400" b="1" dirty="0" err="1">
                <a:solidFill>
                  <a:srgbClr val="3376C7"/>
                </a:solidFill>
              </a:rPr>
              <a:t>Th.S</a:t>
            </a:r>
            <a:r>
              <a:rPr lang="en-US" altLang="en-US" sz="2400" b="1" dirty="0">
                <a:solidFill>
                  <a:srgbClr val="3376C7"/>
                </a:solidFill>
              </a:rPr>
              <a:t> </a:t>
            </a:r>
            <a:r>
              <a:rPr lang="en-US" altLang="en-US" sz="2400" b="1" dirty="0" err="1">
                <a:solidFill>
                  <a:srgbClr val="3376C7"/>
                </a:solidFill>
              </a:rPr>
              <a:t>Trịnh</a:t>
            </a:r>
            <a:r>
              <a:rPr lang="en-US" altLang="en-US" sz="2400" b="1" dirty="0">
                <a:solidFill>
                  <a:srgbClr val="3376C7"/>
                </a:solidFill>
              </a:rPr>
              <a:t> </a:t>
            </a:r>
            <a:r>
              <a:rPr lang="en-US" altLang="en-US" sz="2400" b="1" dirty="0" err="1">
                <a:solidFill>
                  <a:srgbClr val="3376C7"/>
                </a:solidFill>
              </a:rPr>
              <a:t>Vũ</a:t>
            </a:r>
            <a:r>
              <a:rPr lang="en-US" altLang="en-US" sz="2400" b="1" dirty="0">
                <a:solidFill>
                  <a:srgbClr val="3376C7"/>
                </a:solidFill>
              </a:rPr>
              <a:t> </a:t>
            </a:r>
            <a:r>
              <a:rPr lang="en-US" altLang="en-US" sz="2400" b="1" dirty="0" err="1">
                <a:solidFill>
                  <a:srgbClr val="3376C7"/>
                </a:solidFill>
              </a:rPr>
              <a:t>Đăng</a:t>
            </a:r>
            <a:r>
              <a:rPr lang="en-US" altLang="en-US" sz="2400" b="1" dirty="0">
                <a:solidFill>
                  <a:srgbClr val="3376C7"/>
                </a:solidFill>
              </a:rPr>
              <a:t> </a:t>
            </a:r>
            <a:r>
              <a:rPr lang="en-US" altLang="en-US" sz="2400" b="1" dirty="0" err="1">
                <a:solidFill>
                  <a:srgbClr val="3376C7"/>
                </a:solidFill>
              </a:rPr>
              <a:t>Nguyên</a:t>
            </a:r>
            <a:endParaRPr lang="en-US" altLang="en-US" sz="2400" b="1" dirty="0">
              <a:solidFill>
                <a:srgbClr val="3376C7"/>
              </a:solidFill>
            </a:endParaRPr>
          </a:p>
          <a:p>
            <a:pPr algn="r" eaLnBrk="1" hangingPunct="1">
              <a:defRPr/>
            </a:pPr>
            <a:r>
              <a:rPr lang="en-US" altLang="en-US" sz="2400" b="1" dirty="0">
                <a:solidFill>
                  <a:srgbClr val="3376C7"/>
                </a:solidFill>
              </a:rPr>
              <a:t>SV: </a:t>
            </a:r>
            <a:r>
              <a:rPr lang="en-US" altLang="en-US" sz="2400" b="1" dirty="0" err="1">
                <a:solidFill>
                  <a:srgbClr val="3376C7"/>
                </a:solidFill>
              </a:rPr>
              <a:t>Phạm</a:t>
            </a:r>
            <a:r>
              <a:rPr lang="en-US" altLang="en-US" sz="2400" b="1" dirty="0">
                <a:solidFill>
                  <a:srgbClr val="3376C7"/>
                </a:solidFill>
              </a:rPr>
              <a:t> </a:t>
            </a:r>
            <a:r>
              <a:rPr lang="en-US" altLang="en-US" sz="2400" b="1" dirty="0" err="1">
                <a:solidFill>
                  <a:srgbClr val="3376C7"/>
                </a:solidFill>
              </a:rPr>
              <a:t>Xuân</a:t>
            </a:r>
            <a:r>
              <a:rPr lang="en-US" altLang="en-US" sz="2400" b="1" dirty="0">
                <a:solidFill>
                  <a:srgbClr val="3376C7"/>
                </a:solidFill>
              </a:rPr>
              <a:t> Thi</a:t>
            </a:r>
          </a:p>
          <a:p>
            <a:pPr algn="r" eaLnBrk="1" hangingPunct="1">
              <a:defRPr/>
            </a:pPr>
            <a:r>
              <a:rPr lang="en-US" altLang="en-US" sz="2400" b="1" dirty="0">
                <a:solidFill>
                  <a:srgbClr val="3376C7"/>
                </a:solidFill>
              </a:rPr>
              <a:t>MSSV: 1814120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E4B4A75F-D1EF-4D9C-BFEF-2BB323B2D5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79388"/>
            <a:ext cx="1716088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10D67-5D98-40C4-855B-76DA8D1C3F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10350"/>
            <a:ext cx="381000" cy="247650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fld id="{5A5F3345-6553-45B6-823D-854DA06B99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122340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3">
            <a:extLst>
              <a:ext uri="{FF2B5EF4-FFF2-40B4-BE49-F238E27FC236}">
                <a16:creationId xmlns:a16="http://schemas.microsoft.com/office/drawing/2014/main" id="{A4D36C63-B476-406B-8C98-3F72FC9F122C}"/>
              </a:ext>
            </a:extLst>
          </p:cNvPr>
          <p:cNvSpPr>
            <a:spLocks/>
          </p:cNvSpPr>
          <p:nvPr/>
        </p:nvSpPr>
        <p:spPr bwMode="gray">
          <a:xfrm>
            <a:off x="0" y="76200"/>
            <a:ext cx="9131300" cy="1219200"/>
          </a:xfrm>
          <a:custGeom>
            <a:avLst/>
            <a:gdLst>
              <a:gd name="T0" fmla="*/ 2147483646 w 5752"/>
              <a:gd name="T1" fmla="*/ 67863308 h 444"/>
              <a:gd name="T2" fmla="*/ 2147483646 w 5752"/>
              <a:gd name="T3" fmla="*/ 60322941 h 444"/>
              <a:gd name="T4" fmla="*/ 2147483646 w 5752"/>
              <a:gd name="T5" fmla="*/ 105562400 h 444"/>
              <a:gd name="T6" fmla="*/ 2147483646 w 5752"/>
              <a:gd name="T7" fmla="*/ 701240454 h 444"/>
              <a:gd name="T8" fmla="*/ 2147483646 w 5752"/>
              <a:gd name="T9" fmla="*/ 957607459 h 444"/>
              <a:gd name="T10" fmla="*/ 0 w 5752"/>
              <a:gd name="T11" fmla="*/ 897287265 h 444"/>
              <a:gd name="T12" fmla="*/ 0 w 5752"/>
              <a:gd name="T13" fmla="*/ 2147483646 h 444"/>
              <a:gd name="T14" fmla="*/ 2147483646 w 5752"/>
              <a:gd name="T15" fmla="*/ 2147483646 h 444"/>
              <a:gd name="T16" fmla="*/ 2147483646 w 5752"/>
              <a:gd name="T17" fmla="*/ 2147483646 h 444"/>
              <a:gd name="T18" fmla="*/ 2147483646 w 5752"/>
              <a:gd name="T19" fmla="*/ 2147483646 h 444"/>
              <a:gd name="T20" fmla="*/ 2147483646 w 5752"/>
              <a:gd name="T21" fmla="*/ 2147483646 h 444"/>
              <a:gd name="T22" fmla="*/ 2147483646 w 5752"/>
              <a:gd name="T23" fmla="*/ 2147483646 h 444"/>
              <a:gd name="T24" fmla="*/ 2147483646 w 5752"/>
              <a:gd name="T25" fmla="*/ 67863308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6" descr="hinh3.png">
            <a:extLst>
              <a:ext uri="{FF2B5EF4-FFF2-40B4-BE49-F238E27FC236}">
                <a16:creationId xmlns:a16="http://schemas.microsoft.com/office/drawing/2014/main" id="{6EDFAD3A-9F9B-4B65-B9D5-EEE7A3EF64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1">
            <a:extLst>
              <a:ext uri="{FF2B5EF4-FFF2-40B4-BE49-F238E27FC236}">
                <a16:creationId xmlns:a16="http://schemas.microsoft.com/office/drawing/2014/main" id="{0A58E882-7BB0-4BBF-815E-3E1C0D8089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59765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600" dirty="0">
                <a:solidFill>
                  <a:srgbClr val="DD4805"/>
                </a:solidFill>
                <a:latin typeface="Arial" charset="0"/>
              </a:rPr>
              <a:t>09/2011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401050" cy="6746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437562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1">
            <a:extLst>
              <a:ext uri="{FF2B5EF4-FFF2-40B4-BE49-F238E27FC236}">
                <a16:creationId xmlns:a16="http://schemas.microsoft.com/office/drawing/2014/main" id="{3F8761A9-CA67-48B5-B4A4-5A2A076148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A02473-3DB4-4D3C-AC1B-5069F1B000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15DCE-42E2-4194-B892-C60A963C43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6043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3">
            <a:extLst>
              <a:ext uri="{FF2B5EF4-FFF2-40B4-BE49-F238E27FC236}">
                <a16:creationId xmlns:a16="http://schemas.microsoft.com/office/drawing/2014/main" id="{94D990B4-9C1B-4858-9FD0-9428DBB3FE70}"/>
              </a:ext>
            </a:extLst>
          </p:cNvPr>
          <p:cNvSpPr>
            <a:spLocks/>
          </p:cNvSpPr>
          <p:nvPr/>
        </p:nvSpPr>
        <p:spPr bwMode="gray">
          <a:xfrm>
            <a:off x="0" y="381000"/>
            <a:ext cx="9131300" cy="914400"/>
          </a:xfrm>
          <a:custGeom>
            <a:avLst/>
            <a:gdLst>
              <a:gd name="T0" fmla="*/ 2147483646 w 5752"/>
              <a:gd name="T1" fmla="*/ 38172081 h 444"/>
              <a:gd name="T2" fmla="*/ 2147483646 w 5752"/>
              <a:gd name="T3" fmla="*/ 33931654 h 444"/>
              <a:gd name="T4" fmla="*/ 2147483646 w 5752"/>
              <a:gd name="T5" fmla="*/ 59378335 h 444"/>
              <a:gd name="T6" fmla="*/ 2147483646 w 5752"/>
              <a:gd name="T7" fmla="*/ 394448270 h 444"/>
              <a:gd name="T8" fmla="*/ 2147483646 w 5752"/>
              <a:gd name="T9" fmla="*/ 538653681 h 444"/>
              <a:gd name="T10" fmla="*/ 0 w 5752"/>
              <a:gd name="T11" fmla="*/ 504724086 h 444"/>
              <a:gd name="T12" fmla="*/ 0 w 5752"/>
              <a:gd name="T13" fmla="*/ 1883169730 h 444"/>
              <a:gd name="T14" fmla="*/ 2147483646 w 5752"/>
              <a:gd name="T15" fmla="*/ 1883169730 h 444"/>
              <a:gd name="T16" fmla="*/ 2147483646 w 5752"/>
              <a:gd name="T17" fmla="*/ 1798342654 h 444"/>
              <a:gd name="T18" fmla="*/ 2147483646 w 5752"/>
              <a:gd name="T19" fmla="*/ 1403894384 h 444"/>
              <a:gd name="T20" fmla="*/ 2147483646 w 5752"/>
              <a:gd name="T21" fmla="*/ 1378445643 h 444"/>
              <a:gd name="T22" fmla="*/ 2147483646 w 5752"/>
              <a:gd name="T23" fmla="*/ 1378445643 h 444"/>
              <a:gd name="T24" fmla="*/ 2147483646 w 5752"/>
              <a:gd name="T25" fmla="*/ 38172081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15" descr="DHBK">
            <a:extLst>
              <a:ext uri="{FF2B5EF4-FFF2-40B4-BE49-F238E27FC236}">
                <a16:creationId xmlns:a16="http://schemas.microsoft.com/office/drawing/2014/main" id="{DCC4C078-1827-4682-B844-C4010C97A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9">
            <a:extLst>
              <a:ext uri="{FF2B5EF4-FFF2-40B4-BE49-F238E27FC236}">
                <a16:creationId xmlns:a16="http://schemas.microsoft.com/office/drawing/2014/main" id="{D5F83F22-16B7-48E7-9176-63646CA73486}"/>
              </a:ext>
            </a:extLst>
          </p:cNvPr>
          <p:cNvSpPr>
            <a:spLocks/>
          </p:cNvSpPr>
          <p:nvPr/>
        </p:nvSpPr>
        <p:spPr bwMode="gray">
          <a:xfrm>
            <a:off x="0" y="6346825"/>
            <a:ext cx="9131300" cy="511175"/>
          </a:xfrm>
          <a:custGeom>
            <a:avLst/>
            <a:gdLst>
              <a:gd name="T0" fmla="*/ 2147483646 w 5752"/>
              <a:gd name="T1" fmla="*/ 11929719 h 444"/>
              <a:gd name="T2" fmla="*/ 2147483646 w 5752"/>
              <a:gd name="T3" fmla="*/ 10603427 h 444"/>
              <a:gd name="T4" fmla="*/ 2147483646 w 5752"/>
              <a:gd name="T5" fmla="*/ 18556574 h 444"/>
              <a:gd name="T6" fmla="*/ 2147483646 w 5752"/>
              <a:gd name="T7" fmla="*/ 123269160 h 444"/>
              <a:gd name="T8" fmla="*/ 2147483646 w 5752"/>
              <a:gd name="T9" fmla="*/ 168335454 h 444"/>
              <a:gd name="T10" fmla="*/ 0 w 5752"/>
              <a:gd name="T11" fmla="*/ 157732026 h 444"/>
              <a:gd name="T12" fmla="*/ 0 w 5752"/>
              <a:gd name="T13" fmla="*/ 588513245 h 444"/>
              <a:gd name="T14" fmla="*/ 2147483646 w 5752"/>
              <a:gd name="T15" fmla="*/ 588513245 h 444"/>
              <a:gd name="T16" fmla="*/ 2147483646 w 5752"/>
              <a:gd name="T17" fmla="*/ 562003525 h 444"/>
              <a:gd name="T18" fmla="*/ 2147483646 w 5752"/>
              <a:gd name="T19" fmla="*/ 438734364 h 444"/>
              <a:gd name="T20" fmla="*/ 2147483646 w 5752"/>
              <a:gd name="T21" fmla="*/ 430781218 h 444"/>
              <a:gd name="T22" fmla="*/ 2147483646 w 5752"/>
              <a:gd name="T23" fmla="*/ 430781218 h 444"/>
              <a:gd name="T24" fmla="*/ 2147483646 w 5752"/>
              <a:gd name="T25" fmla="*/ 11929719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30">
            <a:extLst>
              <a:ext uri="{FF2B5EF4-FFF2-40B4-BE49-F238E27FC236}">
                <a16:creationId xmlns:a16="http://schemas.microsoft.com/office/drawing/2014/main" id="{EE077DD7-D893-4D0D-B49A-07E7B7BD847C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>
              <a:gd name="T0" fmla="*/ 0 w 5766"/>
              <a:gd name="T1" fmla="*/ 2147483646 h 1008"/>
              <a:gd name="T2" fmla="*/ 2147483646 w 5766"/>
              <a:gd name="T3" fmla="*/ 2147483646 h 1008"/>
              <a:gd name="T4" fmla="*/ 2147483646 w 5766"/>
              <a:gd name="T5" fmla="*/ 2147483646 h 1008"/>
              <a:gd name="T6" fmla="*/ 2147483646 w 5766"/>
              <a:gd name="T7" fmla="*/ 1338203763 h 1008"/>
              <a:gd name="T8" fmla="*/ 2147483646 w 5766"/>
              <a:gd name="T9" fmla="*/ 1129030000 h 1008"/>
              <a:gd name="T10" fmla="*/ 2147483646 w 5766"/>
              <a:gd name="T11" fmla="*/ 1161792825 h 1008"/>
              <a:gd name="T12" fmla="*/ 2147483646 w 5766"/>
              <a:gd name="T13" fmla="*/ 0 h 1008"/>
              <a:gd name="T14" fmla="*/ 0 w 5766"/>
              <a:gd name="T15" fmla="*/ 5040313 h 1008"/>
              <a:gd name="T16" fmla="*/ 0 w 5766"/>
              <a:gd name="T17" fmla="*/ 2147483646 h 10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27">
            <a:extLst>
              <a:ext uri="{FF2B5EF4-FFF2-40B4-BE49-F238E27FC236}">
                <a16:creationId xmlns:a16="http://schemas.microsoft.com/office/drawing/2014/main" id="{3AE9CD52-12DF-4E83-B583-D4E7791D3FFE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9170988" cy="1362075"/>
          </a:xfrm>
          <a:custGeom>
            <a:avLst/>
            <a:gdLst/>
            <a:ahLst/>
            <a:cxnLst>
              <a:cxn ang="0">
                <a:pos x="0" y="858"/>
              </a:cxn>
              <a:cxn ang="0">
                <a:pos x="1926" y="857"/>
              </a:cxn>
              <a:cxn ang="0">
                <a:pos x="2157" y="793"/>
              </a:cxn>
              <a:cxn ang="0">
                <a:pos x="2509" y="473"/>
              </a:cxn>
              <a:cxn ang="0">
                <a:pos x="2970" y="390"/>
              </a:cxn>
              <a:cxn ang="0">
                <a:pos x="5773" y="388"/>
              </a:cxn>
              <a:cxn ang="0">
                <a:pos x="5777" y="0"/>
              </a:cxn>
              <a:cxn ang="0">
                <a:pos x="0" y="2"/>
              </a:cxn>
              <a:cxn ang="0">
                <a:pos x="0" y="858"/>
              </a:cxn>
            </a:cxnLst>
            <a:rect l="0" t="0" r="r" b="b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lum bright="54000" contrast="-70000"/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FF1CE3A6-56C8-44D0-B16B-B5FD398E525C}"/>
              </a:ext>
            </a:extLst>
          </p:cNvPr>
          <p:cNvSpPr>
            <a:spLocks/>
          </p:cNvSpPr>
          <p:nvPr/>
        </p:nvSpPr>
        <p:spPr bwMode="gray">
          <a:xfrm>
            <a:off x="0" y="4373563"/>
            <a:ext cx="9131300" cy="1036637"/>
          </a:xfrm>
          <a:custGeom>
            <a:avLst/>
            <a:gdLst>
              <a:gd name="T0" fmla="*/ 2147483646 w 5752"/>
              <a:gd name="T1" fmla="*/ 49060480 h 444"/>
              <a:gd name="T2" fmla="*/ 2147483646 w 5752"/>
              <a:gd name="T3" fmla="*/ 43608797 h 444"/>
              <a:gd name="T4" fmla="*/ 2147483646 w 5752"/>
              <a:gd name="T5" fmla="*/ 76316562 h 444"/>
              <a:gd name="T6" fmla="*/ 2147483646 w 5752"/>
              <a:gd name="T7" fmla="*/ 506955184 h 444"/>
              <a:gd name="T8" fmla="*/ 2147483646 w 5752"/>
              <a:gd name="T9" fmla="*/ 692296074 h 444"/>
              <a:gd name="T10" fmla="*/ 0 w 5752"/>
              <a:gd name="T11" fmla="*/ 648684942 h 444"/>
              <a:gd name="T12" fmla="*/ 0 w 5752"/>
              <a:gd name="T13" fmla="*/ 2147483646 h 444"/>
              <a:gd name="T14" fmla="*/ 2147483646 w 5752"/>
              <a:gd name="T15" fmla="*/ 2147483646 h 444"/>
              <a:gd name="T16" fmla="*/ 2147483646 w 5752"/>
              <a:gd name="T17" fmla="*/ 2147483646 h 444"/>
              <a:gd name="T18" fmla="*/ 2147483646 w 5752"/>
              <a:gd name="T19" fmla="*/ 1804327402 h 444"/>
              <a:gd name="T20" fmla="*/ 2147483646 w 5752"/>
              <a:gd name="T21" fmla="*/ 1771621972 h 444"/>
              <a:gd name="T22" fmla="*/ 2147483646 w 5752"/>
              <a:gd name="T23" fmla="*/ 1771621972 h 444"/>
              <a:gd name="T24" fmla="*/ 2147483646 w 5752"/>
              <a:gd name="T25" fmla="*/ 49060480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E8484-3EB2-4A78-999B-B443BE0811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343400"/>
            <a:ext cx="9326563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b="1">
                <a:solidFill>
                  <a:srgbClr val="FF0000"/>
                </a:solidFill>
              </a:rPr>
              <a:t>Tầm nhìn-Sứ mạng-Mục tiêu-Nhiệm vụ (VMGO)</a:t>
            </a:r>
          </a:p>
          <a:p>
            <a:pPr algn="ctr" eaLnBrk="1" hangingPunct="1">
              <a:defRPr/>
            </a:pPr>
            <a:r>
              <a:rPr lang="en-US" altLang="en-US" sz="2800" b="1">
                <a:solidFill>
                  <a:srgbClr val="FF0000"/>
                </a:solidFill>
              </a:rPr>
              <a:t>Bộ môn Điện Tử</a:t>
            </a:r>
            <a:endParaRPr lang="en-US" altLang="en-US" sz="2000" b="1">
              <a:solidFill>
                <a:srgbClr val="17027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39CA7-5E3C-4ACE-92A4-2821CBFBD6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52800" y="6096000"/>
            <a:ext cx="28956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60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E698C93E-A24C-495D-91A4-D7800D45B2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90900" y="6453188"/>
            <a:ext cx="28956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2F6ACB"/>
                </a:solidFill>
              </a:rPr>
              <a:t>TP.Hồ Chí Minh  09/2011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5A6EE-9C9F-4325-93D7-79C7751E57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71800" y="5791200"/>
            <a:ext cx="30480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solidFill>
                  <a:srgbClr val="002060"/>
                </a:solidFill>
              </a:rPr>
              <a:t>Hoàng Trang</a:t>
            </a:r>
            <a:endParaRPr lang="en-US" altLang="en-US" sz="1200" b="1">
              <a:solidFill>
                <a:srgbClr val="00206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88CE51-B3E0-4261-A8FD-9DEB742D1A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610350"/>
            <a:ext cx="381000" cy="247650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fld id="{B1E215C5-E358-4E77-A651-BE1B5A2774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A95EDF-FC29-4C90-A677-1D943768E3C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-1"/>
            <a:ext cx="1076325" cy="10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44480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D147-2676-4C54-A7AE-6E190CE3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DB0BC-BD01-44D3-AC38-C39E4E1C31C0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70FF-1F95-4812-8E83-382EB4A4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9529-963D-44B6-98C8-F91CBFF7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EBFD-783F-4889-88CA-169C77A0C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83896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>
            <a:extLst>
              <a:ext uri="{FF2B5EF4-FFF2-40B4-BE49-F238E27FC236}">
                <a16:creationId xmlns:a16="http://schemas.microsoft.com/office/drawing/2014/main" id="{D3FF153A-4ED3-42FD-86AD-A56BBE03E5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22700" y="6519863"/>
            <a:ext cx="172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600" b="1" dirty="0" err="1">
                <a:solidFill>
                  <a:srgbClr val="002060"/>
                </a:solidFill>
                <a:latin typeface="Arial" charset="0"/>
              </a:rPr>
              <a:t>Phạm</a:t>
            </a:r>
            <a:r>
              <a:rPr lang="en-US" sz="1600" b="1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Arial" charset="0"/>
              </a:rPr>
              <a:t>Xuân</a:t>
            </a:r>
            <a:r>
              <a:rPr lang="en-US" sz="1600" b="1" dirty="0">
                <a:solidFill>
                  <a:srgbClr val="002060"/>
                </a:solidFill>
                <a:latin typeface="Arial" charset="0"/>
              </a:rPr>
              <a:t> Thi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FB89C7-C0EC-42BF-A771-BC069B7DC1F5}"/>
              </a:ext>
            </a:extLst>
          </p:cNvPr>
          <p:cNvCxnSpPr/>
          <p:nvPr userDrawn="1"/>
        </p:nvCxnSpPr>
        <p:spPr>
          <a:xfrm>
            <a:off x="152400" y="990600"/>
            <a:ext cx="8839200" cy="0"/>
          </a:xfrm>
          <a:prstGeom prst="line">
            <a:avLst/>
          </a:prstGeom>
          <a:ln w="50800" cmpd="sng">
            <a:solidFill>
              <a:srgbClr val="0070C0"/>
            </a:solidFill>
            <a:bevel/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1">
            <a:extLst>
              <a:ext uri="{FF2B5EF4-FFF2-40B4-BE49-F238E27FC236}">
                <a16:creationId xmlns:a16="http://schemas.microsoft.com/office/drawing/2014/main" id="{ABD2AF8F-77FE-4483-90C5-DAEA3F8E68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6519863"/>
            <a:ext cx="3124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Bộ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môn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Điện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Tử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-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Đồ</a:t>
            </a:r>
            <a:r>
              <a:rPr lang="en-US" sz="16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charset="0"/>
              </a:rPr>
              <a:t>án</a:t>
            </a:r>
            <a:endParaRPr lang="en-US" sz="16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72AE1EB3-D9F0-4F52-89AE-CBF194F382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10400" y="6519862"/>
            <a:ext cx="2743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2060"/>
                </a:solidFill>
                <a:latin typeface="Arial" charset="0"/>
              </a:rPr>
              <a:t>04/06/2022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13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902E30-B01A-4ED2-AFC8-A0E2FB10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148000-8331-4146-9905-24AE14E982A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9D0AC3-A692-4C50-926E-BB95149F4A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446"/>
            <a:ext cx="762000" cy="7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2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CE8F-5F2F-4DF2-B571-BB68DDBE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1E3D5-B7E9-4261-9F2E-C076B712DDD5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F671-8E61-470A-AAD4-84C2455F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3201D-9DC6-4659-86E6-A130E3C7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A0D3A-0488-4A17-B65A-D059BD6F4F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16658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A4EF9C-6F18-4CB1-B0F6-AA895425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D6D3-C2A3-4447-A106-9CF721A5489A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256A59-F5C9-4135-A794-93D1FF5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9DF190-15F5-4DD2-A433-052BBD24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1AD5A-EBBB-42E7-A56C-28ED857AA9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42680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3FAA5D-306C-4757-96D1-56842497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1E3E5-FA5E-48B6-B016-3BF39A303D10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2904699-105C-4EEF-8CC0-558592BA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8B0A98-96A5-4D0A-A422-2EE5B83F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6294F-DE7A-47B8-9136-D56D8ABA8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89632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011580-18F2-46BA-82A5-7C313A6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F9B1-BD0F-41C4-AE65-4A1CC1436A39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6D9A8C-D2C5-4D12-A5AA-7A516E48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79BA506-5E34-4417-A80D-583602DE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198F8-745B-4B1C-9602-682DB28567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12873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1">
            <a:extLst>
              <a:ext uri="{FF2B5EF4-FFF2-40B4-BE49-F238E27FC236}">
                <a16:creationId xmlns:a16="http://schemas.microsoft.com/office/drawing/2014/main" id="{BE1568FF-0487-4BC6-8482-6B0B335AB9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086600" y="6553200"/>
            <a:ext cx="1676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/>
            </a:lvl1pPr>
          </a:lstStyle>
          <a:p>
            <a:pPr>
              <a:defRPr/>
            </a:pPr>
            <a:fld id="{5CAC410A-90D2-4774-BF22-163846411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6AF95750-9DD9-4B41-A862-8F3AC53E8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03572D6C-E448-4ABD-9B61-2F5A3F955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C216F629-5590-415A-A83C-8DE4849B46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8C86406-CF3C-4403-9BBB-061E466566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9ED1-69D6-4D93-9518-CDF86D90F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F566C5BC-350A-42C2-9248-26AA9ADF74AF}" type="datetimeFigureOut">
              <a:rPr lang="en-US"/>
              <a:pPr>
                <a:defRPr/>
              </a:pPr>
              <a:t>02-Jun-22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45BF-C2FF-470E-BD63-35C8C2661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641D-D0BA-4443-99DC-B8529E085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1CE2EE1-A751-4442-A235-9468F9C7D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27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8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A35D85F1-F099-4335-BFA0-63A81E0446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41490D-409D-4A76-9E46-69863AF6653C}" type="slidenum">
              <a:rPr lang="en-US" altLang="en-US" sz="10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Slide Number Placeholder 2">
            <a:extLst>
              <a:ext uri="{FF2B5EF4-FFF2-40B4-BE49-F238E27FC236}">
                <a16:creationId xmlns:a16="http://schemas.microsoft.com/office/drawing/2014/main" id="{73732662-B419-40E1-BA55-DC8E3286C546}"/>
              </a:ext>
            </a:extLst>
          </p:cNvPr>
          <p:cNvSpPr txBox="1">
            <a:spLocks noGrp="1"/>
          </p:cNvSpPr>
          <p:nvPr/>
        </p:nvSpPr>
        <p:spPr bwMode="gray">
          <a:xfrm>
            <a:off x="0" y="6610350"/>
            <a:ext cx="381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48E59C7-D893-4667-BB66-2A28917581DD}" type="slidenum">
              <a:rPr lang="en-US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A2EC-6B47-4C65-B0AB-5106E98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SubBytes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DD86-AE9F-4ABD-B115-D9AA941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48000-8331-4146-9905-24AE14E982A0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DAD60-730D-41D9-90DC-57D9541F13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06063" y="1219200"/>
            <a:ext cx="4179476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9CF86E-B93F-40CF-9932-75A3FDB47C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5824" y="3974782"/>
            <a:ext cx="5779953" cy="1664018"/>
          </a:xfrm>
          <a:prstGeom prst="rect">
            <a:avLst/>
          </a:prstGeom>
        </p:spPr>
      </p:pic>
      <p:sp>
        <p:nvSpPr>
          <p:cNvPr id="7" name="TextBox 47">
            <a:extLst>
              <a:ext uri="{FF2B5EF4-FFF2-40B4-BE49-F238E27FC236}">
                <a16:creationId xmlns:a16="http://schemas.microsoft.com/office/drawing/2014/main" id="{BACCB097-3E22-4E06-8244-7CD961274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19200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45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A2EC-6B47-4C65-B0AB-5106E98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ShiftRows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DD86-AE9F-4ABD-B115-D9AA941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48000-8331-4146-9905-24AE14E982A0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BACCB097-3E22-4E06-8244-7CD961274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19200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AutoShape 2" descr="4: AES: ShiftRows() function (taken from [8]) ">
            <a:extLst>
              <a:ext uri="{FF2B5EF4-FFF2-40B4-BE49-F238E27FC236}">
                <a16:creationId xmlns:a16="http://schemas.microsoft.com/office/drawing/2014/main" id="{ABA459D1-828B-4DDF-9B4E-FADFF212A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91A739-76E8-4FE9-84B2-10FDEEBD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1909465"/>
            <a:ext cx="6048375" cy="27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6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A2EC-6B47-4C65-B0AB-5106E98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MixColumns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DD86-AE9F-4ABD-B115-D9AA941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48000-8331-4146-9905-24AE14E982A0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BACCB097-3E22-4E06-8244-7CD961274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19200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AutoShape 2" descr="4: AES: ShiftRows() function (taken from [8]) ">
            <a:extLst>
              <a:ext uri="{FF2B5EF4-FFF2-40B4-BE49-F238E27FC236}">
                <a16:creationId xmlns:a16="http://schemas.microsoft.com/office/drawing/2014/main" id="{ABA459D1-828B-4DDF-9B4E-FADFF212A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22" name="Picture 2" descr="AES Encryption Algorithms">
            <a:extLst>
              <a:ext uri="{FF2B5EF4-FFF2-40B4-BE49-F238E27FC236}">
                <a16:creationId xmlns:a16="http://schemas.microsoft.com/office/drawing/2014/main" id="{56A91832-2367-43EB-B69F-42C090B1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55" y="1617513"/>
            <a:ext cx="7712945" cy="33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82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A2EC-6B47-4C65-B0AB-5106E98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AddRoundKey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DD86-AE9F-4ABD-B115-D9AA941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48000-8331-4146-9905-24AE14E982A0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BACCB097-3E22-4E06-8244-7CD961274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19200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AutoShape 2" descr="4: AES: ShiftRows() function (taken from [8]) ">
            <a:extLst>
              <a:ext uri="{FF2B5EF4-FFF2-40B4-BE49-F238E27FC236}">
                <a16:creationId xmlns:a16="http://schemas.microsoft.com/office/drawing/2014/main" id="{ABA459D1-828B-4DDF-9B4E-FADFF212A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A122F5-1E78-491E-8026-2DA7A229E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2" y="2229147"/>
            <a:ext cx="8056308" cy="2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A2EC-6B47-4C65-B0AB-5106E98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DD86-AE9F-4ABD-B115-D9AA941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48000-8331-4146-9905-24AE14E982A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BACCB097-3E22-4E06-8244-7CD961274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19200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AutoShape 2" descr="4: AES: ShiftRows() function (taken from [8]) ">
            <a:extLst>
              <a:ext uri="{FF2B5EF4-FFF2-40B4-BE49-F238E27FC236}">
                <a16:creationId xmlns:a16="http://schemas.microsoft.com/office/drawing/2014/main" id="{ABA459D1-828B-4DDF-9B4E-FADFF212A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0AFCF4-0400-4A78-BCC6-3B4A0512BA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44505"/>
            <a:ext cx="6324600" cy="43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4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A2EC-6B47-4C65-B0AB-5106E98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ECB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DD86-AE9F-4ABD-B115-D9AA941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48000-8331-4146-9905-24AE14E982A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BACCB097-3E22-4E06-8244-7CD961274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19200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AutoShape 2" descr="4: AES: ShiftRows() function (taken from [8]) ">
            <a:extLst>
              <a:ext uri="{FF2B5EF4-FFF2-40B4-BE49-F238E27FC236}">
                <a16:creationId xmlns:a16="http://schemas.microsoft.com/office/drawing/2014/main" id="{ABA459D1-828B-4DDF-9B4E-FADFF212A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2C301-434B-4F61-AD27-D16D701D4A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0282" y="1415701"/>
            <a:ext cx="4491038" cy="396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4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22498A4-1D23-461B-8C30-8DD0531E3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</a:rPr>
              <a:t>3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3600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71">
            <a:extLst>
              <a:ext uri="{FF2B5EF4-FFF2-40B4-BE49-F238E27FC236}">
                <a16:creationId xmlns:a16="http://schemas.microsoft.com/office/drawing/2014/main" id="{9F71DC58-9684-4648-BBA8-76EC99327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1A6C9-F278-431A-AC91-EED044A8520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06D6A8-1482-45F5-B954-E940471C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135563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AES_Sbox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AES_Inv_Sbox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AES_128_Key_Mem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AES_128_Encipher_Block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AES_128_Decipher_Block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AES_128_Core</a:t>
            </a:r>
          </a:p>
        </p:txBody>
      </p:sp>
    </p:spTree>
    <p:extLst>
      <p:ext uri="{BB962C8B-B14F-4D97-AF65-F5344CB8AC3E}">
        <p14:creationId xmlns:p14="http://schemas.microsoft.com/office/powerpoint/2010/main" val="15302877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22498A4-1D23-461B-8C30-8DD0531E3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dirty="0" err="1"/>
              <a:t>AES_Sbox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AES_Inv_Sbox</a:t>
            </a:r>
            <a:endParaRPr lang="en-US" dirty="0"/>
          </a:p>
        </p:txBody>
      </p:sp>
      <p:sp>
        <p:nvSpPr>
          <p:cNvPr id="16387" name="Rectangle 71">
            <a:extLst>
              <a:ext uri="{FF2B5EF4-FFF2-40B4-BE49-F238E27FC236}">
                <a16:creationId xmlns:a16="http://schemas.microsoft.com/office/drawing/2014/main" id="{9F71DC58-9684-4648-BBA8-76EC99327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1A6C9-F278-431A-AC91-EED044A8520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01716-2AC4-4979-8E04-2D267AA3FE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62155"/>
            <a:ext cx="5029200" cy="382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22498A4-1D23-461B-8C30-8DD0531E3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dirty="0"/>
              <a:t>AES_128_Key_Mem</a:t>
            </a:r>
          </a:p>
        </p:txBody>
      </p:sp>
      <p:sp>
        <p:nvSpPr>
          <p:cNvPr id="16387" name="Rectangle 71">
            <a:extLst>
              <a:ext uri="{FF2B5EF4-FFF2-40B4-BE49-F238E27FC236}">
                <a16:creationId xmlns:a16="http://schemas.microsoft.com/office/drawing/2014/main" id="{9F71DC58-9684-4648-BBA8-76EC99327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1A6C9-F278-431A-AC91-EED044A8520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5C7B8-1AD3-488A-8C4C-CC032361BE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97" y="1360385"/>
            <a:ext cx="4027805" cy="413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146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22498A4-1D23-461B-8C30-8DD0531E3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dirty="0"/>
              <a:t>AES_128_Encipher_Block</a:t>
            </a:r>
          </a:p>
        </p:txBody>
      </p:sp>
      <p:sp>
        <p:nvSpPr>
          <p:cNvPr id="16387" name="Rectangle 71">
            <a:extLst>
              <a:ext uri="{FF2B5EF4-FFF2-40B4-BE49-F238E27FC236}">
                <a16:creationId xmlns:a16="http://schemas.microsoft.com/office/drawing/2014/main" id="{9F71DC58-9684-4648-BBA8-76EC99327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1A6C9-F278-431A-AC91-EED044A8520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D561F-1F4D-457A-9600-718554CA43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40" y="1633615"/>
            <a:ext cx="3769519" cy="3590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4877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7F4C77B-AFB9-46CB-886B-433156F4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3376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en-US" b="1" dirty="0">
                <a:solidFill>
                  <a:srgbClr val="3376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8BA8-9011-4F0C-B783-6A421A7B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DBB30A23-CC41-4B15-AB9E-7E4C28CA3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A4894C-AE12-427A-93F0-7FF9A5A9E24B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22498A4-1D23-461B-8C30-8DD0531E3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dirty="0"/>
              <a:t>AES_128_Decipher_Block</a:t>
            </a:r>
          </a:p>
        </p:txBody>
      </p:sp>
      <p:sp>
        <p:nvSpPr>
          <p:cNvPr id="16387" name="Rectangle 71">
            <a:extLst>
              <a:ext uri="{FF2B5EF4-FFF2-40B4-BE49-F238E27FC236}">
                <a16:creationId xmlns:a16="http://schemas.microsoft.com/office/drawing/2014/main" id="{9F71DC58-9684-4648-BBA8-76EC99327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1A6C9-F278-431A-AC91-EED044A8520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6B595-F704-4F61-9145-37BC46D354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16" y="1627553"/>
            <a:ext cx="4515168" cy="360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9982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22498A4-1D23-461B-8C30-8DD0531E3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dirty="0"/>
              <a:t>AES_128_Core</a:t>
            </a:r>
          </a:p>
        </p:txBody>
      </p:sp>
      <p:sp>
        <p:nvSpPr>
          <p:cNvPr id="16387" name="Rectangle 71">
            <a:extLst>
              <a:ext uri="{FF2B5EF4-FFF2-40B4-BE49-F238E27FC236}">
                <a16:creationId xmlns:a16="http://schemas.microsoft.com/office/drawing/2014/main" id="{9F71DC58-9684-4648-BBA8-76EC99327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1A6C9-F278-431A-AC91-EED044A8520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28027-900D-457B-B0C0-6213DAB174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68" y="1300853"/>
            <a:ext cx="3852863" cy="4256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0367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22498A4-1D23-461B-8C30-8DD0531E3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16387" name="Rectangle 71">
            <a:extLst>
              <a:ext uri="{FF2B5EF4-FFF2-40B4-BE49-F238E27FC236}">
                <a16:creationId xmlns:a16="http://schemas.microsoft.com/office/drawing/2014/main" id="{9F71DC58-9684-4648-BBA8-76EC99327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1A6C9-F278-431A-AC91-EED044A8520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CBC84-FBD0-4589-851B-18AD795460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85052"/>
            <a:ext cx="6553200" cy="4287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14759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22498A4-1D23-461B-8C30-8DD0531E3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</a:rPr>
              <a:t>4. </a:t>
            </a:r>
            <a:r>
              <a:rPr lang="en-US" b="1" dirty="0" err="1">
                <a:solidFill>
                  <a:srgbClr val="3376C7"/>
                </a:solidFill>
              </a:rPr>
              <a:t>Kết</a:t>
            </a:r>
            <a:r>
              <a:rPr lang="en-US" b="1" dirty="0">
                <a:solidFill>
                  <a:srgbClr val="3376C7"/>
                </a:solidFill>
              </a:rPr>
              <a:t> </a:t>
            </a:r>
            <a:r>
              <a:rPr lang="en-US" b="1" dirty="0" err="1">
                <a:solidFill>
                  <a:srgbClr val="3376C7"/>
                </a:solidFill>
              </a:rPr>
              <a:t>quả</a:t>
            </a:r>
            <a:r>
              <a:rPr lang="en-US" b="1" dirty="0">
                <a:solidFill>
                  <a:srgbClr val="3376C7"/>
                </a:solidFill>
              </a:rPr>
              <a:t> </a:t>
            </a:r>
            <a:r>
              <a:rPr lang="en-US" b="1" dirty="0" err="1">
                <a:solidFill>
                  <a:srgbClr val="3376C7"/>
                </a:solidFill>
              </a:rPr>
              <a:t>thực</a:t>
            </a:r>
            <a:r>
              <a:rPr lang="en-US" b="1" dirty="0">
                <a:solidFill>
                  <a:srgbClr val="3376C7"/>
                </a:solidFill>
              </a:rPr>
              <a:t> </a:t>
            </a:r>
            <a:r>
              <a:rPr lang="en-US" b="1" dirty="0" err="1">
                <a:solidFill>
                  <a:srgbClr val="3376C7"/>
                </a:solidFill>
              </a:rPr>
              <a:t>hiện</a:t>
            </a:r>
            <a:endParaRPr lang="en-US" sz="3600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71">
            <a:extLst>
              <a:ext uri="{FF2B5EF4-FFF2-40B4-BE49-F238E27FC236}">
                <a16:creationId xmlns:a16="http://schemas.microsoft.com/office/drawing/2014/main" id="{9F71DC58-9684-4648-BBA8-76EC99327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1A6C9-F278-431A-AC91-EED044A8520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06D6A8-1482-45F5-B954-E940471C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135563"/>
          </a:xfrm>
        </p:spPr>
        <p:txBody>
          <a:bodyPr/>
          <a:lstStyle/>
          <a:p>
            <a:r>
              <a:rPr lang="en-US" dirty="0" err="1"/>
              <a:t>ModelSim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B1353-CCBF-4CAB-965B-0CC417197F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5690" y="1783715"/>
            <a:ext cx="7912620" cy="32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03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22498A4-1D23-461B-8C30-8DD0531E3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</a:rPr>
              <a:t>4. </a:t>
            </a:r>
            <a:r>
              <a:rPr lang="en-US" b="1" dirty="0" err="1">
                <a:solidFill>
                  <a:srgbClr val="3376C7"/>
                </a:solidFill>
              </a:rPr>
              <a:t>Kết</a:t>
            </a:r>
            <a:r>
              <a:rPr lang="en-US" b="1" dirty="0">
                <a:solidFill>
                  <a:srgbClr val="3376C7"/>
                </a:solidFill>
              </a:rPr>
              <a:t> </a:t>
            </a:r>
            <a:r>
              <a:rPr lang="en-US" b="1" dirty="0" err="1">
                <a:solidFill>
                  <a:srgbClr val="3376C7"/>
                </a:solidFill>
              </a:rPr>
              <a:t>quả</a:t>
            </a:r>
            <a:r>
              <a:rPr lang="en-US" b="1" dirty="0">
                <a:solidFill>
                  <a:srgbClr val="3376C7"/>
                </a:solidFill>
              </a:rPr>
              <a:t> </a:t>
            </a:r>
            <a:r>
              <a:rPr lang="en-US" b="1" dirty="0" err="1">
                <a:solidFill>
                  <a:srgbClr val="3376C7"/>
                </a:solidFill>
              </a:rPr>
              <a:t>thực</a:t>
            </a:r>
            <a:r>
              <a:rPr lang="en-US" b="1" dirty="0">
                <a:solidFill>
                  <a:srgbClr val="3376C7"/>
                </a:solidFill>
              </a:rPr>
              <a:t> </a:t>
            </a:r>
            <a:r>
              <a:rPr lang="en-US" b="1" dirty="0" err="1">
                <a:solidFill>
                  <a:srgbClr val="3376C7"/>
                </a:solidFill>
              </a:rPr>
              <a:t>hiện</a:t>
            </a:r>
            <a:endParaRPr lang="en-US" sz="3600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71">
            <a:extLst>
              <a:ext uri="{FF2B5EF4-FFF2-40B4-BE49-F238E27FC236}">
                <a16:creationId xmlns:a16="http://schemas.microsoft.com/office/drawing/2014/main" id="{9F71DC58-9684-4648-BBA8-76EC99327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1A6C9-F278-431A-AC91-EED044A8520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06D6A8-1482-45F5-B954-E940471C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135563"/>
          </a:xfrm>
        </p:spPr>
        <p:txBody>
          <a:bodyPr/>
          <a:lstStyle/>
          <a:p>
            <a:r>
              <a:rPr lang="en-US" dirty="0"/>
              <a:t>Quartus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929D9-A525-4382-921E-32088A0C85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6568" y="1720070"/>
            <a:ext cx="6524625" cy="36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883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F287A10D-0842-4FCF-8B3D-BA8EC99A1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76406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luận</a:t>
            </a:r>
            <a:r>
              <a:rPr lang="en-US" b="1" dirty="0">
                <a:solidFill>
                  <a:srgbClr val="3376C7"/>
                </a:solidFill>
              </a:rPr>
              <a:t> </a:t>
            </a:r>
            <a:r>
              <a:rPr lang="en-US" b="1" dirty="0" err="1">
                <a:solidFill>
                  <a:srgbClr val="3376C7"/>
                </a:solidFill>
              </a:rPr>
              <a:t>và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triển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Rectangle 71">
            <a:extLst>
              <a:ext uri="{FF2B5EF4-FFF2-40B4-BE49-F238E27FC236}">
                <a16:creationId xmlns:a16="http://schemas.microsoft.com/office/drawing/2014/main" id="{66682B8E-CBC7-4DBB-92B0-498D950E21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CE8F99-3E53-4339-8C68-241D884AB2B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CCAD58-5078-401F-A532-9FE77CFE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135563"/>
          </a:xfrm>
        </p:spPr>
        <p:txBody>
          <a:bodyPr/>
          <a:lstStyle/>
          <a:p>
            <a:pPr marL="0" marR="0" indent="4572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AES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</a:p>
          <a:p>
            <a:pPr marL="0" indent="4572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192-bit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256-bit.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4572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1">
            <a:extLst>
              <a:ext uri="{FF2B5EF4-FFF2-40B4-BE49-F238E27FC236}">
                <a16:creationId xmlns:a16="http://schemas.microsoft.com/office/drawing/2014/main" id="{CDE3D5BE-07A4-4817-BDBA-13BEB8A81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61260D-3B7B-430E-ABCE-378C2A86EFBA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DEE421-2023-4EF3-A047-1BAE1659106C}"/>
              </a:ext>
            </a:extLst>
          </p:cNvPr>
          <p:cNvSpPr/>
          <p:nvPr/>
        </p:nvSpPr>
        <p:spPr>
          <a:xfrm>
            <a:off x="0" y="8382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60" name="TextBox 49">
            <a:extLst>
              <a:ext uri="{FF2B5EF4-FFF2-40B4-BE49-F238E27FC236}">
                <a16:creationId xmlns:a16="http://schemas.microsoft.com/office/drawing/2014/main" id="{669FEFEB-FB3B-4676-A81F-15D1D2CCB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28178"/>
            <a:ext cx="83058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600" b="1" dirty="0">
                <a:solidFill>
                  <a:srgbClr val="3376C7"/>
                </a:solidFill>
                <a:latin typeface="Arial" panose="020B0604020202020204" pitchFamily="34" charset="0"/>
              </a:rPr>
              <a:t>CẢM ƠN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600" b="1" dirty="0">
                <a:solidFill>
                  <a:srgbClr val="3376C7"/>
                </a:solidFill>
                <a:latin typeface="Arial" panose="020B0604020202020204" pitchFamily="34" charset="0"/>
              </a:rPr>
              <a:t>THẦY CÔ VÀ CÁC BẠN ĐÃ LẮNG NGHE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01A92B15-B3A1-4EBB-831A-DEAAF6417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65738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71">
            <a:extLst>
              <a:ext uri="{FF2B5EF4-FFF2-40B4-BE49-F238E27FC236}">
                <a16:creationId xmlns:a16="http://schemas.microsoft.com/office/drawing/2014/main" id="{10DBAD1F-DE32-4FA4-87C2-6491D6D6E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D9601B-4E1E-48DD-9F1B-38FBD9617E5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Box 47">
            <a:extLst>
              <a:ext uri="{FF2B5EF4-FFF2-40B4-BE49-F238E27FC236}">
                <a16:creationId xmlns:a16="http://schemas.microsoft.com/office/drawing/2014/main" id="{96370380-2F75-4676-B8FB-7BB67C15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19200"/>
            <a:ext cx="4267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AES – Advanced </a:t>
            </a:r>
            <a:r>
              <a:rPr lang="en-US" altLang="en-US" dirty="0" err="1">
                <a:latin typeface="Arial" panose="020B0604020202020204" pitchFamily="34" charset="0"/>
              </a:rPr>
              <a:t>Encrytion</a:t>
            </a:r>
            <a:r>
              <a:rPr lang="en-US" altLang="en-US" dirty="0">
                <a:latin typeface="Arial" panose="020B0604020202020204" pitchFamily="34" charset="0"/>
              </a:rPr>
              <a:t> Standard.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dirty="0" err="1">
                <a:latin typeface="Arial" panose="020B0604020202020204" pitchFamily="34" charset="0"/>
              </a:rPr>
              <a:t>Phát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triển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bởi</a:t>
            </a:r>
            <a:r>
              <a:rPr lang="en-US" altLang="en-US" dirty="0">
                <a:latin typeface="Arial" panose="020B0604020202020204" pitchFamily="34" charset="0"/>
              </a:rPr>
              <a:t> 2 </a:t>
            </a:r>
            <a:r>
              <a:rPr lang="en-US" altLang="en-US" dirty="0" err="1">
                <a:latin typeface="Arial" panose="020B0604020202020204" pitchFamily="34" charset="0"/>
              </a:rPr>
              <a:t>nhà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mật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mã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học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</a:rPr>
              <a:t>Joan Daemen </a:t>
            </a:r>
            <a:r>
              <a:rPr lang="en-US" dirty="0" err="1">
                <a:latin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</a:rPr>
              <a:t> Vincent </a:t>
            </a:r>
            <a:r>
              <a:rPr lang="en-US" dirty="0" err="1">
                <a:latin typeface="Arial" panose="020B0604020202020204" pitchFamily="34" charset="0"/>
              </a:rPr>
              <a:t>Rijmen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dirty="0" err="1">
                <a:latin typeface="Arial" panose="020B0604020202020204" pitchFamily="34" charset="0"/>
              </a:rPr>
              <a:t>Đối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với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mỗi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khóa</a:t>
            </a:r>
            <a:r>
              <a:rPr lang="en-US" altLang="en-US" dirty="0">
                <a:latin typeface="Arial" panose="020B0604020202020204" pitchFamily="34" charset="0"/>
              </a:rPr>
              <a:t> 128, 192 </a:t>
            </a:r>
            <a:r>
              <a:rPr lang="en-US" altLang="en-US" dirty="0" err="1">
                <a:latin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</a:rPr>
              <a:t> 256 bit </a:t>
            </a:r>
            <a:r>
              <a:rPr lang="en-US" altLang="en-US" dirty="0" err="1">
                <a:latin typeface="Arial" panose="020B0604020202020204" pitchFamily="34" charset="0"/>
              </a:rPr>
              <a:t>tương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ứng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với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số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lần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lặp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khác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nhau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12294" name="Picture 6" descr="What is the Advanced Encryption Standard (AES)? Definition from  SearchSecurity">
            <a:extLst>
              <a:ext uri="{FF2B5EF4-FFF2-40B4-BE49-F238E27FC236}">
                <a16:creationId xmlns:a16="http://schemas.microsoft.com/office/drawing/2014/main" id="{17D56C55-806B-4FDE-914F-7C51FF40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4267200" cy="269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7280353B-8AFA-4E41-A358-016C28207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4953000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Nhiệm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tài</a:t>
            </a:r>
            <a:endParaRPr lang="en-US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71">
            <a:extLst>
              <a:ext uri="{FF2B5EF4-FFF2-40B4-BE49-F238E27FC236}">
                <a16:creationId xmlns:a16="http://schemas.microsoft.com/office/drawing/2014/main" id="{92640A2A-9473-4811-96A7-946BADA3A2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427910-B4D1-4305-BEA9-D35607E657A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TextBox 47">
            <a:extLst>
              <a:ext uri="{FF2B5EF4-FFF2-40B4-BE49-F238E27FC236}">
                <a16:creationId xmlns:a16="http://schemas.microsoft.com/office/drawing/2014/main" id="{AEE155A5-9667-41D1-81ED-2A51FAF8F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484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marR="0" indent="2286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1: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thuyết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AES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Rijndael.</a:t>
            </a:r>
          </a:p>
          <a:p>
            <a:pPr marL="228600" marR="0" indent="2286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2: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khối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28600" marR="0" indent="2286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3: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phỏng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cứng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AES.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7DF68406-6C59-45FF-838A-1F1F4940F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288925"/>
            <a:ext cx="8250237" cy="67468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b="1" dirty="0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 pitchFamily="34" charset="0"/>
                <a:cs typeface="Arial" pitchFamily="34" charset="0"/>
              </a:rPr>
              <a:t>thuyết</a:t>
            </a:r>
            <a:endParaRPr lang="en-US" sz="3600" b="1" dirty="0">
              <a:solidFill>
                <a:srgbClr val="3376C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71">
            <a:extLst>
              <a:ext uri="{FF2B5EF4-FFF2-40B4-BE49-F238E27FC236}">
                <a16:creationId xmlns:a16="http://schemas.microsoft.com/office/drawing/2014/main" id="{846536D7-E6CF-4B86-A096-6760C70E8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CBC09-CC39-4DCF-8AA2-78799621F187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TextBox 47">
            <a:extLst>
              <a:ext uri="{FF2B5EF4-FFF2-40B4-BE49-F238E27FC236}">
                <a16:creationId xmlns:a16="http://schemas.microsoft.com/office/drawing/2014/main" id="{A5E51BD0-99D8-44BA-A378-3D4BC6DE5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382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en-US" altLang="en-US" dirty="0" err="1">
                <a:latin typeface="Arial" panose="020B0604020202020204" pitchFamily="34" charset="0"/>
              </a:rPr>
              <a:t>Mã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hóa</a:t>
            </a:r>
            <a:r>
              <a:rPr lang="en-US" altLang="en-US" dirty="0">
                <a:latin typeface="Arial" panose="020B0604020202020204" pitchFamily="34" charset="0"/>
              </a:rPr>
              <a:t> Rijndael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dirty="0" err="1">
                <a:latin typeface="Arial" panose="020B0604020202020204" pitchFamily="34" charset="0"/>
              </a:rPr>
              <a:t>Cấu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trúc</a:t>
            </a:r>
            <a:r>
              <a:rPr lang="en-US" altLang="en-US" dirty="0">
                <a:latin typeface="Arial" panose="020B0604020202020204" pitchFamily="34" charset="0"/>
              </a:rPr>
              <a:t> AES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dirty="0" err="1">
                <a:latin typeface="Arial" panose="020B0604020202020204" pitchFamily="34" charset="0"/>
              </a:rPr>
              <a:t>Các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hàm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chuyển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đổi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</a:rPr>
              <a:t> AES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dirty="0" err="1">
                <a:latin typeface="Arial" panose="020B0604020202020204" pitchFamily="34" charset="0"/>
              </a:rPr>
              <a:t>Mở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rộng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khóa</a:t>
            </a:r>
            <a:endParaRPr lang="en-US" altLang="en-US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en-US" dirty="0" err="1">
                <a:latin typeface="Arial" panose="020B0604020202020204" pitchFamily="34" charset="0"/>
              </a:rPr>
              <a:t>Chế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độ</a:t>
            </a:r>
            <a:r>
              <a:rPr lang="en-US" altLang="en-US" dirty="0">
                <a:latin typeface="Arial" panose="020B0604020202020204" pitchFamily="34" charset="0"/>
              </a:rPr>
              <a:t> ECB (Electronic Codebook Mode)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A2EC-6B47-4C65-B0AB-5106E98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Rijndael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78060-985D-4B22-ADE0-988A8BB10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Trường</a:t>
                </a:r>
                <a:r>
                  <a:rPr lang="en-US" dirty="0"/>
                  <a:t> </a:t>
                </a:r>
                <a:r>
                  <a:rPr lang="en-US" dirty="0" err="1"/>
                  <a:t>hữu</a:t>
                </a:r>
                <a:r>
                  <a:rPr lang="en-US" dirty="0"/>
                  <a:t> </a:t>
                </a:r>
                <a:r>
                  <a:rPr lang="en-US" dirty="0" err="1"/>
                  <a:t>hạn</a:t>
                </a:r>
                <a:r>
                  <a:rPr lang="en-US" dirty="0"/>
                  <a:t> GF (2</a:t>
                </a:r>
                <a:r>
                  <a:rPr lang="en-US" baseline="30000" dirty="0"/>
                  <a:t>n</a:t>
                </a:r>
                <a:r>
                  <a:rPr lang="en-US" dirty="0"/>
                  <a:t>):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 err="1"/>
                  <a:t>Dùng</a:t>
                </a:r>
                <a:r>
                  <a:rPr lang="en-US" dirty="0"/>
                  <a:t> </a:t>
                </a:r>
                <a:r>
                  <a:rPr lang="en-US" dirty="0" err="1"/>
                  <a:t>bất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quy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2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dirty="0"/>
                  <a:t>Khi </a:t>
                </a:r>
                <a:r>
                  <a:rPr lang="en-US" dirty="0" err="1"/>
                  <a:t>cộng</a:t>
                </a:r>
                <a:r>
                  <a:rPr lang="en-US" dirty="0"/>
                  <a:t> 2 </a:t>
                </a:r>
                <a:r>
                  <a:rPr lang="en-US" dirty="0" err="1"/>
                  <a:t>đa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ta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XOR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bit.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78060-985D-4B22-ADE0-988A8BB10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9" t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DD86-AE9F-4ABD-B115-D9AA941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48000-8331-4146-9905-24AE14E982A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119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A2EC-6B47-4C65-B0AB-5106E98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8060-985D-4B22-ADE0-988A8BB1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DD86-AE9F-4ABD-B115-D9AA941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48000-8331-4146-9905-24AE14E982A0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953CF4-9B27-4907-8A39-52BCF648C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51470"/>
              </p:ext>
            </p:extLst>
          </p:nvPr>
        </p:nvGraphicFramePr>
        <p:xfrm>
          <a:off x="125140" y="1536698"/>
          <a:ext cx="8866460" cy="2205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713">
                  <a:extLst>
                    <a:ext uri="{9D8B030D-6E8A-4147-A177-3AD203B41FA5}">
                      <a16:colId xmlns:a16="http://schemas.microsoft.com/office/drawing/2014/main" val="114032869"/>
                    </a:ext>
                  </a:extLst>
                </a:gridCol>
                <a:gridCol w="1048747">
                  <a:extLst>
                    <a:ext uri="{9D8B030D-6E8A-4147-A177-3AD203B41FA5}">
                      <a16:colId xmlns:a16="http://schemas.microsoft.com/office/drawing/2014/main" val="76006015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3087050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3421171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6097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39837031"/>
                    </a:ext>
                  </a:extLst>
                </a:gridCol>
              </a:tblGrid>
              <a:tr h="11448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dài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khóa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4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Kích thước khối (N</a:t>
                      </a:r>
                      <a:r>
                        <a:rPr lang="en-US" sz="14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vòng lặp (N</a:t>
                      </a:r>
                      <a:r>
                        <a:rPr lang="en-US" sz="14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Kích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thước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khóa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vòng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Kích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thước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khóa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mở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rộng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9997865"/>
                  </a:ext>
                </a:extLst>
              </a:tr>
              <a:tr h="3533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AES-128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394985"/>
                  </a:ext>
                </a:extLst>
              </a:tr>
              <a:tr h="3533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AES-192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233774"/>
                  </a:ext>
                </a:extLst>
              </a:tr>
              <a:tr h="3533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AES-256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64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5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A2EC-6B47-4C65-B0AB-5106E98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8060-985D-4B22-ADE0-988A8BB1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DD86-AE9F-4ABD-B115-D9AA941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48000-8331-4146-9905-24AE14E982A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7F463-315D-42FE-B7DB-9F2E57F6DA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3387" y="1627981"/>
            <a:ext cx="465722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3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A2EC-6B47-4C65-B0AB-5106E983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8060-985D-4B22-ADE0-988A8BB1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: </a:t>
            </a:r>
            <a:r>
              <a:rPr lang="en-US" dirty="0" err="1"/>
              <a:t>gồm</a:t>
            </a:r>
            <a:r>
              <a:rPr lang="en-US" dirty="0"/>
              <a:t> 1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pPr marR="0" lv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Substitute bytes: </a:t>
            </a:r>
            <a:r>
              <a:rPr lang="en-US" sz="2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S-box </a:t>
            </a:r>
            <a:r>
              <a:rPr lang="en-US" sz="2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byte </a:t>
            </a:r>
            <a:r>
              <a:rPr lang="en-US" sz="2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ShiftRows</a:t>
            </a:r>
            <a:r>
              <a:rPr lang="en-US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8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MixColumns</a:t>
            </a:r>
            <a:r>
              <a:rPr lang="en-US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 err="1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AddRoundKey</a:t>
            </a:r>
            <a:r>
              <a:rPr lang="en-US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XOR bit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DD86-AE9F-4ABD-B115-D9AA941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48000-8331-4146-9905-24AE14E982A0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5649816"/>
      </p:ext>
    </p:extLst>
  </p:cSld>
  <p:clrMapOvr>
    <a:masterClrMapping/>
  </p:clrMapOvr>
</p:sld>
</file>

<file path=ppt/theme/theme1.xml><?xml version="1.0" encoding="utf-8"?>
<a:theme xmlns:a="http://schemas.openxmlformats.org/drawingml/2006/main" name="1_Hoang Trang'course format">
  <a:themeElements>
    <a:clrScheme name="Default Design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1_Hoang Trang'course forma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4242</TotalTime>
  <Words>557</Words>
  <Application>Microsoft Office PowerPoint</Application>
  <PresentationFormat>On-screen Show (4:3)</PresentationFormat>
  <Paragraphs>115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1_Hoang Trang'course format</vt:lpstr>
      <vt:lpstr>Office Theme</vt:lpstr>
      <vt:lpstr>PowerPoint Presentation</vt:lpstr>
      <vt:lpstr>Nội dung</vt:lpstr>
      <vt:lpstr>1. Giới thiệu tổng quan</vt:lpstr>
      <vt:lpstr>2. Nhiệm vụ đề tài</vt:lpstr>
      <vt:lpstr>3. Lý thuyết</vt:lpstr>
      <vt:lpstr>Mã hóa Rijndael </vt:lpstr>
      <vt:lpstr>Đặc tả thuật toán:</vt:lpstr>
      <vt:lpstr>Cấu trúc AES</vt:lpstr>
      <vt:lpstr>Cấu trúc AES</vt:lpstr>
      <vt:lpstr>Hàm SubBytes</vt:lpstr>
      <vt:lpstr>Hàm ShiftRows</vt:lpstr>
      <vt:lpstr>Hàm MixColumns</vt:lpstr>
      <vt:lpstr>Hàm AddRoundKey</vt:lpstr>
      <vt:lpstr>Mở rộng khóa</vt:lpstr>
      <vt:lpstr>Chế độ ECB</vt:lpstr>
      <vt:lpstr>3. Thiết kế và thực hiện phần mềm</vt:lpstr>
      <vt:lpstr>AES_Sbox và AES_Inv_Sbox</vt:lpstr>
      <vt:lpstr>AES_128_Key_Mem</vt:lpstr>
      <vt:lpstr>AES_128_Encipher_Block</vt:lpstr>
      <vt:lpstr>AES_128_Decipher_Block</vt:lpstr>
      <vt:lpstr>AES_128_Core</vt:lpstr>
      <vt:lpstr>Sơ đồ khối chi tiết</vt:lpstr>
      <vt:lpstr>4. Kết quả thực hiện</vt:lpstr>
      <vt:lpstr>4. Kết quả thực hiện</vt:lpstr>
      <vt:lpstr>5. Kết luận và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 LVTN-bmDT</dc:title>
  <dc:creator>HOANG Trang</dc:creator>
  <cp:lastModifiedBy>Xuan Thi Pham</cp:lastModifiedBy>
  <cp:revision>373</cp:revision>
  <dcterms:created xsi:type="dcterms:W3CDTF">2010-08-18T20:21:10Z</dcterms:created>
  <dcterms:modified xsi:type="dcterms:W3CDTF">2022-06-02T15:53:07Z</dcterms:modified>
</cp:coreProperties>
</file>