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BD5B-3356-42EB-991E-3B7D6CB6C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8CDC-0655-4847-BC13-D80C45D3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BE91-CF97-48D0-80D1-BC7B449C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F6CB-4D05-48B6-AE55-EE2EFA30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B25-E6BF-4718-8D51-532A2A8E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7739-2203-4798-A7F2-79B4FE1D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7F20-4B79-49E6-AD35-7E43760F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DDBF-04E1-4ACC-AE17-E41256F4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AF6E-E5E5-42D8-BF5F-87D2FBED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296C-8772-473F-8D58-BBEE6BF0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2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F0C5B-D493-40FC-A674-BEAFE392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51D86-F263-4BFD-AC85-AE524AE0B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1F17-9B94-4CEC-81B7-16A17D37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FC9B-2F0C-4966-AD1E-98D5A6F5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6C0A-2070-4BCC-B552-E39C7E68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5B59-45C4-4997-AA6E-C94CA507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2AC6-3685-4C3A-A2F1-1F7A592A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2D8D-86A6-4CBD-B624-FF3C809C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CF75-AF61-4F64-815D-B9B45B93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F3E6-9576-44B1-8505-645442BC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14C0-B727-441C-AE3F-A32A066F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DEAE-A5F6-41B5-AF61-AF953E6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E74F-4548-4A50-B412-AAFC005F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3089-0CAD-4407-8514-69AB9577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848C-E520-4B43-A551-EE420666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A279-CF6E-4F9D-B69D-63E6B173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51A3-DFAE-4CC4-977F-6969A9CE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A1B8B-A524-46ED-81F5-4118B877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082A-1049-4895-8751-B0F7E38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884E-C76F-425E-B1B5-9F439123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91CB-CBAD-47E4-A5B7-99AA9A4B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03C9-B142-4BE9-A861-395795A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6293-AF20-4FCD-8ED7-C0BB6A13D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15D1-753E-4813-944C-7B11F1E5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8484-7521-42C8-A361-EF19C02A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9863C-1C8A-430C-B557-19788F5B4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51995-B9DA-4643-BE4E-EF61C734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DED4F-30F9-4EA9-8EDC-D273D95A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35F88-CDA4-41B8-A64B-25427A4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E499-5888-40E1-B6DC-C7712F0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C2556-79E1-4364-A44B-274107C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4DCB-A9C4-47C2-85FB-D94A50A4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03EC-9FE2-4C9D-BCE6-091F7933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C972-061A-40DB-92DB-25061FC7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90B2D-D9B0-4F1E-85C0-C9C7762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321A-1726-4F85-8660-9AFCB51A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2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613E-376A-46D3-8457-4B05578D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525-D56E-4B5F-A2E1-A6EF79C0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01A7-14DB-45FF-B71F-F818F443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DA86-99EE-4F3A-99DE-BC52FA18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D742-3AF3-4B3B-8E61-31507165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AB824-597D-445B-B4E5-969052B7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7451-1B96-40C0-8980-BD9B3B4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64390-8508-45C3-AB37-97124360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4FE8-355E-42A1-B468-66404F76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68A8-3588-44A8-BE24-254536AE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A4AD-7992-4F46-BB77-CE3027DB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E772-27C9-459B-A0E3-F0D0C435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B0E68-4DAE-4D5D-AFFB-1C8DA762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C3AF-2B3F-4DE1-A718-6690C721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909C-ED1E-4E0A-A221-307ECA92A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DE07-B474-4662-991B-13311BAC1B7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F50F-B9F8-435F-92E8-340F5CC15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2B8F3-7C18-4CE2-A971-BFA490C7D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F1D3-3605-49E7-AE13-81C2B87A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BDBC-8B48-43C0-BA97-6169D439F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BÁO CÁO</a:t>
            </a:r>
            <a:br>
              <a:rPr lang="en-US"/>
            </a:br>
            <a:r>
              <a:rPr lang="en-US"/>
              <a:t>KỸ THUẬT SỐ NÂNG CAO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2E6A8-55CE-4F5F-AEB6-5C670DCEA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509963"/>
            <a:ext cx="105918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Nội</a:t>
            </a:r>
            <a:r>
              <a:rPr lang="en-US" dirty="0"/>
              <a:t> dung: </a:t>
            </a:r>
            <a:r>
              <a:rPr lang="en-US" dirty="0" err="1"/>
              <a:t>Phần</a:t>
            </a:r>
            <a:r>
              <a:rPr lang="en-US" dirty="0"/>
              <a:t> 4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+ </a:t>
            </a:r>
            <a:r>
              <a:rPr lang="en-US" dirty="0" err="1"/>
              <a:t>phần</a:t>
            </a:r>
            <a:r>
              <a:rPr lang="en-US" dirty="0"/>
              <a:t> bonus (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</a:p>
          <a:p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)</a:t>
            </a:r>
          </a:p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Thi – 18181420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– 1814099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D664-826C-4F43-A60F-B2699B5C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 thứ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D65F-6D61-4B53-8107-0656F2EF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Carry Select Adder.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5A6FA3-5D64-43D0-802B-B640A6C0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7572"/>
            <a:ext cx="12148457" cy="276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232C-C014-4D97-8A03-DC1F4C84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32C8-8B9B-4158-99C8-EE02D77C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bit 31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+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E04B-56F3-4E96-8546-5897C712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3A75-663A-41CC-8467-0DDBB9FC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Ý tưởng: tương tự như khi thực hiện phép nhân 2 số thực bình thường. Xét ví dụ sau: </a:t>
            </a:r>
          </a:p>
          <a:p>
            <a:pPr lvl="1"/>
            <a:r>
              <a:rPr lang="en-US" sz="2800"/>
              <a:t>Thực hiện phép nhân giữa 2 số thực ở cơ số 10:  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1.110 × 10</a:t>
            </a:r>
            <a:r>
              <a:rPr lang="en-US" b="0" i="0" baseline="30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× 9.200 × 10</a:t>
            </a:r>
            <a:r>
              <a:rPr lang="en-US" b="0" i="0" baseline="30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A687-6234-477D-A0FA-EDDA830B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3B80-85A9-46C3-803E-112782A9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Bước 1: Thực hiện cộng phần mũ của 2 số lại với nhau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10 + (-5) = 5</a:t>
            </a:r>
          </a:p>
          <a:p>
            <a:r>
              <a:rPr lang="en-US" b="0" i="0">
                <a:solidFill>
                  <a:srgbClr val="000000"/>
                </a:solidFill>
                <a:effectLst/>
              </a:rPr>
              <a:t>Bước 2: Thực hiện nhân phần lẻ với nhau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1.110 × 9.200 = 10.212000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Ta được kết quả: </a:t>
            </a:r>
            <a:r>
              <a:rPr lang="en-US" b="0" i="0">
                <a:solidFill>
                  <a:srgbClr val="000000"/>
                </a:solidFill>
                <a:effectLst/>
              </a:rPr>
              <a:t>10.212000 × 10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5</a:t>
            </a:r>
          </a:p>
          <a:p>
            <a:r>
              <a:rPr lang="en-US" b="0" i="0">
                <a:solidFill>
                  <a:srgbClr val="000000"/>
                </a:solidFill>
                <a:effectLst/>
              </a:rPr>
              <a:t>Bước 3: Thực hiện chuẩn hóa kết quả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10.212000 × 10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5  = </a:t>
            </a:r>
            <a:r>
              <a:rPr lang="en-US" b="0" i="0">
                <a:solidFill>
                  <a:srgbClr val="000000"/>
                </a:solidFill>
                <a:effectLst/>
              </a:rPr>
              <a:t>1.0212 × 10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6</a:t>
            </a:r>
          </a:p>
          <a:p>
            <a:r>
              <a:rPr lang="en-US" b="0" i="0">
                <a:solidFill>
                  <a:srgbClr val="000000"/>
                </a:solidFill>
                <a:effectLst/>
              </a:rPr>
              <a:t>Bước 4: Làm tròn kết quả có được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1.021 × 10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6</a:t>
            </a:r>
            <a:endParaRPr lang="en-US" baseline="30000">
              <a:solidFill>
                <a:srgbClr val="000000"/>
              </a:solidFill>
            </a:endParaRPr>
          </a:p>
          <a:p>
            <a:pPr lvl="1"/>
            <a:endParaRPr lang="en-US" baseline="30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3350-1242-4FDB-B146-7889557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C98-4454-4A21-8408-76A7B387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10,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2,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.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2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i="1" dirty="0"/>
              <a:t>0.5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i="1" dirty="0"/>
              <a:t>(-0.4375)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6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C0DF-A713-44EF-AD88-81AD9D9F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7BC2-AD4C-4C9A-9B2C-94FC3329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01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0.5 = 0.1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1.000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-1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-0.4375 = -0.0111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-1.110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-2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(-1 + 127) + (-2 + 127) - 127 = 124 ===&gt; (-3 + 127)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3: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lẻ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2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nhau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(1.000)  * (-1.110) </a:t>
            </a:r>
          </a:p>
          <a:p>
            <a:pPr lvl="1"/>
            <a:endParaRPr lang="en-US" b="0" i="0" baseline="30000" dirty="0">
              <a:solidFill>
                <a:srgbClr val="000000"/>
              </a:solidFill>
              <a:effectLst/>
            </a:endParaRPr>
          </a:p>
          <a:p>
            <a:pPr lvl="1"/>
            <a:endParaRPr lang="en-US" baseline="300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b="0" i="0" baseline="3000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423A7-6632-47B0-8D00-DCD43186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09" y="4098125"/>
            <a:ext cx="518232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9F06-E4D6-48D8-9ABA-F213F43B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88D2-B514-4384-926C-8279B549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4: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chỉnh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ngõ</a:t>
            </a:r>
            <a:r>
              <a:rPr lang="en-US" dirty="0">
                <a:solidFill>
                  <a:srgbClr val="000000"/>
                </a:solidFill>
              </a:rPr>
              <a:t> ra </a:t>
            </a:r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chuẩn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0.001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1.000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-4</a:t>
            </a: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5: </a:t>
            </a:r>
            <a:r>
              <a:rPr lang="en-US" dirty="0" err="1">
                <a:solidFill>
                  <a:srgbClr val="000000"/>
                </a:solidFill>
              </a:rPr>
              <a:t>Kiểm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trên</a:t>
            </a:r>
            <a:r>
              <a:rPr lang="en-US" dirty="0">
                <a:solidFill>
                  <a:srgbClr val="000000"/>
                </a:solidFill>
              </a:rPr>
              <a:t> hay </a:t>
            </a:r>
            <a:r>
              <a:rPr lang="en-US" dirty="0" err="1">
                <a:solidFill>
                  <a:srgbClr val="000000"/>
                </a:solidFill>
              </a:rPr>
              <a:t>tràn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dưới</a:t>
            </a:r>
            <a:r>
              <a:rPr lang="en-US" dirty="0">
                <a:solidFill>
                  <a:srgbClr val="000000"/>
                </a:solidFill>
              </a:rPr>
              <a:t> hay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6: 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chỉ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chứa</a:t>
            </a:r>
            <a:r>
              <a:rPr lang="en-US" dirty="0">
                <a:solidFill>
                  <a:srgbClr val="000000"/>
                </a:solidFill>
              </a:rPr>
              <a:t> 3 </a:t>
            </a:r>
            <a:r>
              <a:rPr lang="en-US" dirty="0" err="1">
                <a:solidFill>
                  <a:srgbClr val="000000"/>
                </a:solidFill>
              </a:rPr>
              <a:t>chữ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phẩy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thì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tròn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1.0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037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===&gt; 1.004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1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16BA-FA13-4BA3-8604-70CC1F03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DEB3-5C12-4771-AA5F-B18AC22F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25D6-BA4C-49D0-943B-8827AC7C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54B2-79D9-4620-97BE-54BB3C14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Trường hợp đặc biệt của phép nhân:</a:t>
            </a:r>
          </a:p>
          <a:p>
            <a:pPr lvl="1"/>
            <a:r>
              <a:rPr lang="en-US"/>
              <a:t>Kết quả ngõ ra bị Overflow, Underflow</a:t>
            </a:r>
          </a:p>
          <a:p>
            <a:pPr lvl="1"/>
            <a:r>
              <a:rPr lang="en-US"/>
              <a:t>nhân 1 số với Inf</a:t>
            </a:r>
          </a:p>
          <a:p>
            <a:pPr lvl="1"/>
            <a:r>
              <a:rPr lang="en-US"/>
              <a:t>0 nhân với Inf = NaN</a:t>
            </a:r>
          </a:p>
          <a:p>
            <a:pPr lvl="1"/>
            <a:r>
              <a:rPr lang="en-US"/>
              <a:t>Phép toán giữa Inf và Inf (cụ thể Inf * Inf = Inf)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0E48-8014-4DDE-8971-CEEEECA6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893-12FC-4BCA-ADAA-D4ACEF40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chia </a:t>
            </a:r>
            <a:r>
              <a:rPr lang="en-US" sz="2800" dirty="0" err="1"/>
              <a:t>giữa</a:t>
            </a:r>
            <a:r>
              <a:rPr lang="en-US" sz="2800" dirty="0"/>
              <a:t> 2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ở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10: 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(1.110 × 10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 (9.200 × 10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-5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3E9D-C9AD-4A73-A985-8FD9A79E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thực hiện phần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7B1F-10DB-4D00-BCCA-9D783032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32 bits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pPr lvl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1"/>
            <a:r>
              <a:rPr lang="en-US" dirty="0" err="1"/>
              <a:t>Phép</a:t>
            </a:r>
            <a:r>
              <a:rPr lang="en-US" dirty="0"/>
              <a:t> chia</a:t>
            </a:r>
          </a:p>
          <a:p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2 </a:t>
            </a:r>
            <a:r>
              <a:rPr lang="en-US" dirty="0" err="1"/>
              <a:t>số</a:t>
            </a:r>
            <a:r>
              <a:rPr lang="en-US" dirty="0"/>
              <a:t> 32 bits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2 bits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(1 </a:t>
            </a:r>
            <a:r>
              <a:rPr lang="en-US" dirty="0" err="1"/>
              <a:t>trong</a:t>
            </a:r>
            <a:r>
              <a:rPr lang="en-US" dirty="0"/>
              <a:t> 4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). </a:t>
            </a:r>
            <a:r>
              <a:rPr lang="en-US" dirty="0" err="1"/>
              <a:t>Ngõ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32 bits,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Verilog</a:t>
            </a:r>
          </a:p>
        </p:txBody>
      </p:sp>
    </p:spTree>
    <p:extLst>
      <p:ext uri="{BB962C8B-B14F-4D97-AF65-F5344CB8AC3E}">
        <p14:creationId xmlns:p14="http://schemas.microsoft.com/office/powerpoint/2010/main" val="319737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80C9-5D23-466A-BD1E-DE83B6CB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63BF1-A4A8-4CAE-A567-B4E73F6E7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Bước 1: Thực hiện trừ phần mũ của 2 số lại với nhau</a:t>
                </a:r>
              </a:p>
              <a:p>
                <a:pPr lvl="1"/>
                <a:r>
                  <a:rPr lang="en-US" b="0" i="0">
                    <a:solidFill>
                      <a:srgbClr val="000000"/>
                    </a:solidFill>
                    <a:effectLst/>
                  </a:rPr>
                  <a:t>10 - (-5) = 15</a:t>
                </a:r>
              </a:p>
              <a:p>
                <a:r>
                  <a:rPr lang="en-US" b="0" i="0">
                    <a:solidFill>
                      <a:srgbClr val="000000"/>
                    </a:solidFill>
                    <a:effectLst/>
                  </a:rPr>
                  <a:t>Bước 2: Thực hiện chia phần lẻ với nhau</a:t>
                </a:r>
              </a:p>
              <a:p>
                <a:pPr lvl="1"/>
                <a:r>
                  <a:rPr lang="en-US" b="0" i="0">
                    <a:solidFill>
                      <a:srgbClr val="000000"/>
                    </a:solidFill>
                    <a:effectLst/>
                  </a:rPr>
                  <a:t>1.110 / 9.200 = 0.1206521739130435</a:t>
                </a:r>
              </a:p>
              <a:p>
                <a:pPr lvl="1"/>
                <a:r>
                  <a:rPr lang="en-US">
                    <a:solidFill>
                      <a:srgbClr val="000000"/>
                    </a:solidFill>
                  </a:rPr>
                  <a:t>Ta được kết quả: 0.1206521739130435</a:t>
                </a:r>
                <a:r>
                  <a:rPr lang="en-US" b="0" i="0">
                    <a:solidFill>
                      <a:srgbClr val="000000"/>
                    </a:solidFill>
                    <a:effectLst/>
                  </a:rPr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b="0" i="0" baseline="3000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b="0" i="0">
                    <a:solidFill>
                      <a:srgbClr val="000000"/>
                    </a:solidFill>
                    <a:effectLst/>
                  </a:rPr>
                  <a:t>Bước 3: Thực hiện chuẩn hóa kết quả</a:t>
                </a:r>
              </a:p>
              <a:p>
                <a:pPr lvl="1"/>
                <a:r>
                  <a:rPr lang="en-US">
                    <a:solidFill>
                      <a:srgbClr val="000000"/>
                    </a:solidFill>
                  </a:rPr>
                  <a:t>0.1206521739130435</a:t>
                </a:r>
                <a:r>
                  <a:rPr lang="en-US" b="0" i="0">
                    <a:solidFill>
                      <a:srgbClr val="000000"/>
                    </a:solidFill>
                    <a:effectLst/>
                  </a:rPr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baseline="30000">
                    <a:solidFill>
                      <a:srgbClr val="000000"/>
                    </a:solidFill>
                    <a:effectLst/>
                  </a:rPr>
                  <a:t>= </a:t>
                </a:r>
                <a:r>
                  <a:rPr lang="en-US">
                    <a:solidFill>
                      <a:srgbClr val="000000"/>
                    </a:solidFill>
                  </a:rPr>
                  <a:t>1.206521739130435</a:t>
                </a:r>
                <a:r>
                  <a:rPr lang="en-US" b="0" i="0">
                    <a:solidFill>
                      <a:srgbClr val="000000"/>
                    </a:solidFill>
                    <a:effectLst/>
                  </a:rPr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baseline="30000">
                  <a:solidFill>
                    <a:srgbClr val="000000"/>
                  </a:solidFill>
                  <a:effectLst/>
                </a:endParaRPr>
              </a:p>
              <a:p>
                <a:r>
                  <a:rPr lang="en-US" b="0" i="0">
                    <a:solidFill>
                      <a:srgbClr val="000000"/>
                    </a:solidFill>
                    <a:effectLst/>
                  </a:rPr>
                  <a:t>Bước 4: Làm tròn kết quả có được</a:t>
                </a:r>
              </a:p>
              <a:p>
                <a:pPr lvl="1"/>
                <a:r>
                  <a:rPr lang="en-US">
                    <a:solidFill>
                      <a:srgbClr val="000000"/>
                    </a:solidFill>
                  </a:rPr>
                  <a:t>1.207</a:t>
                </a:r>
                <a:r>
                  <a:rPr lang="en-US" b="0" i="0">
                    <a:solidFill>
                      <a:srgbClr val="000000"/>
                    </a:solidFill>
                    <a:effectLst/>
                  </a:rPr>
                  <a:t>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63BF1-A4A8-4CAE-A567-B4E73F6E7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9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6F8F-FDCD-40C7-BA00-F58F3B70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4C7D-CC7B-45CD-9795-DE91D979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10,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2,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. Ta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chia 2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i="1" dirty="0"/>
              <a:t>0.5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i="1" dirty="0"/>
              <a:t>(-0.4375)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9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9902-6621-4C89-9036-28171A19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2671-D968-4E0A-8D33-ED580E11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0.5 = 0.1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1.000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-1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-0.4375 = -0.0111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-1.110 ×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-2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(-1 + 127) - (-2 + 127) +127 = 128 ===&gt; (1 + 127)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3: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lẻ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2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nhau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(1.000)  / (-1.110) </a:t>
            </a:r>
            <a:endParaRPr lang="en-US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 err="1">
                <a:solidFill>
                  <a:srgbClr val="000000"/>
                </a:solidFill>
              </a:rPr>
              <a:t>Bước</a:t>
            </a:r>
            <a:r>
              <a:rPr lang="en-US" sz="2800" dirty="0">
                <a:solidFill>
                  <a:srgbClr val="000000"/>
                </a:solidFill>
              </a:rPr>
              <a:t> 4: </a:t>
            </a:r>
            <a:r>
              <a:rPr lang="en-US" sz="2800" dirty="0" err="1">
                <a:solidFill>
                  <a:srgbClr val="000000"/>
                </a:solidFill>
              </a:rPr>
              <a:t>Thực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hiện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hiệu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chỉnh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kết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quả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ngõ</a:t>
            </a:r>
            <a:r>
              <a:rPr lang="en-US" sz="2800" dirty="0">
                <a:solidFill>
                  <a:srgbClr val="000000"/>
                </a:solidFill>
              </a:rPr>
              <a:t> ra </a:t>
            </a:r>
            <a:r>
              <a:rPr lang="en-US" sz="2800" dirty="0" err="1">
                <a:solidFill>
                  <a:srgbClr val="000000"/>
                </a:solidFill>
              </a:rPr>
              <a:t>để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đưa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về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dạng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chuẩn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5: </a:t>
            </a:r>
            <a:r>
              <a:rPr lang="en-US" dirty="0" err="1">
                <a:solidFill>
                  <a:srgbClr val="000000"/>
                </a:solidFill>
              </a:rPr>
              <a:t>Kiểm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trên</a:t>
            </a:r>
            <a:r>
              <a:rPr lang="en-US" dirty="0">
                <a:solidFill>
                  <a:srgbClr val="000000"/>
                </a:solidFill>
              </a:rPr>
              <a:t> hay </a:t>
            </a:r>
            <a:r>
              <a:rPr lang="en-US" dirty="0" err="1">
                <a:solidFill>
                  <a:srgbClr val="000000"/>
                </a:solidFill>
              </a:rPr>
              <a:t>tràn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dưới</a:t>
            </a:r>
            <a:r>
              <a:rPr lang="en-US" dirty="0">
                <a:solidFill>
                  <a:srgbClr val="000000"/>
                </a:solidFill>
              </a:rPr>
              <a:t> hay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6: 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chỉ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chứa</a:t>
            </a:r>
            <a:r>
              <a:rPr lang="en-US" dirty="0">
                <a:solidFill>
                  <a:srgbClr val="000000"/>
                </a:solidFill>
              </a:rPr>
              <a:t> 3 </a:t>
            </a:r>
            <a:r>
              <a:rPr lang="en-US" dirty="0" err="1">
                <a:solidFill>
                  <a:srgbClr val="000000"/>
                </a:solidFill>
              </a:rPr>
              <a:t>chữ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phẩy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thì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tròn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0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548681"/>
            <a:ext cx="7772400" cy="1224136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52" y="3128392"/>
            <a:ext cx="8532440" cy="2037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9616" y="202019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Carry Select  Adder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668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Booth algorithm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780928"/>
            <a:ext cx="4680520" cy="35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29" y="2204864"/>
            <a:ext cx="3115110" cy="40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8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chia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Newton-</a:t>
            </a:r>
            <a:r>
              <a:rPr lang="en-US" dirty="0" err="1"/>
              <a:t>Raphson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420889"/>
            <a:ext cx="4896544" cy="33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116632"/>
            <a:ext cx="8229600" cy="1143000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vi-V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5583" y="1358520"/>
            <a:ext cx="8229600" cy="4525963"/>
          </a:xfrm>
        </p:spPr>
        <p:txBody>
          <a:bodyPr/>
          <a:lstStyle/>
          <a:p>
            <a:r>
              <a:rPr lang="en-US" dirty="0"/>
              <a:t>Taylor-</a:t>
            </a:r>
            <a:r>
              <a:rPr lang="en-US" dirty="0" err="1"/>
              <a:t>Maclaurin</a:t>
            </a:r>
            <a:r>
              <a:rPr lang="en-US" dirty="0"/>
              <a:t> method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87" y="2204865"/>
            <a:ext cx="5651995" cy="3092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53" y="5297079"/>
            <a:ext cx="5410243" cy="11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484784"/>
            <a:ext cx="5328592" cy="504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5600" y="1399129"/>
            <a:ext cx="2132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Algorithm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7105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EE10-A1B7-471F-98E3-4768DD45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F3E8-9C6A-41E4-9DA4-7FEA91F1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Ý tưởng: tương tự như khi thực hiện phép cộng 2 số thực bình thường. Xét ví dụ sau: </a:t>
            </a:r>
          </a:p>
          <a:p>
            <a:pPr lvl="1"/>
            <a:r>
              <a:rPr lang="en-US" sz="2800"/>
              <a:t>Thực hiện phép cộng giữa 2 số thực ở cơ số 10:  </a:t>
            </a:r>
          </a:p>
          <a:p>
            <a:pPr lvl="1"/>
            <a:r>
              <a:rPr lang="en-US" sz="2800" b="0" i="0">
                <a:solidFill>
                  <a:srgbClr val="000000"/>
                </a:solidFill>
                <a:effectLst/>
              </a:rPr>
              <a:t>8.70 × 10</a:t>
            </a:r>
            <a:r>
              <a:rPr lang="en-US" sz="2800" b="0" i="0" baseline="30000">
                <a:solidFill>
                  <a:srgbClr val="000000"/>
                </a:solidFill>
                <a:effectLst/>
              </a:rPr>
              <a:t>-1</a:t>
            </a:r>
            <a:r>
              <a:rPr lang="en-US" sz="2800" b="0" i="0">
                <a:solidFill>
                  <a:srgbClr val="000000"/>
                </a:solidFill>
                <a:effectLst/>
              </a:rPr>
              <a:t>  và 9.95 × 10</a:t>
            </a:r>
            <a:r>
              <a:rPr lang="en-US" sz="2800" b="0" i="0" baseline="30000">
                <a:solidFill>
                  <a:srgbClr val="000000"/>
                </a:solidFill>
                <a:effectLst/>
              </a:rPr>
              <a:t>1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E9D4-5883-451C-968C-BE557C6F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/>
          <a:lstStyle/>
          <a:p>
            <a:r>
              <a:rPr lang="en-US"/>
              <a:t>Phép cộng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D75A-4D6E-47FC-92AC-CBB69749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8.70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-1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0.087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1</a:t>
            </a: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cộng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lẻ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2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nhau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.95 + 0.087 = 10.037.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Ta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được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kết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quả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ngõ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ra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10.037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1</a:t>
            </a: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3: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chỉnh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ngõ</a:t>
            </a:r>
            <a:r>
              <a:rPr lang="en-US" dirty="0">
                <a:solidFill>
                  <a:srgbClr val="000000"/>
                </a:solidFill>
              </a:rPr>
              <a:t> ra </a:t>
            </a:r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đưa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dạng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chuẩn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.037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1.0037 × 10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endParaRPr lang="en-US" b="0" i="0" baseline="30000" dirty="0">
              <a:solidFill>
                <a:srgbClr val="000000"/>
              </a:solidFill>
              <a:effectLst/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Bước</a:t>
            </a:r>
            <a:r>
              <a:rPr lang="en-US" dirty="0">
                <a:solidFill>
                  <a:srgbClr val="000000"/>
                </a:solidFill>
              </a:rPr>
              <a:t> 4: 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chỉ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chứa</a:t>
            </a:r>
            <a:r>
              <a:rPr lang="en-US" dirty="0">
                <a:solidFill>
                  <a:srgbClr val="000000"/>
                </a:solidFill>
              </a:rPr>
              <a:t> 3 </a:t>
            </a:r>
            <a:r>
              <a:rPr lang="en-US" dirty="0" err="1">
                <a:solidFill>
                  <a:srgbClr val="000000"/>
                </a:solidFill>
              </a:rPr>
              <a:t>chữ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sau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phẩy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thì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hiện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tròn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1.0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037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===&gt; 1.004 × 10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baseline="30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b="0" i="0" baseline="30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5648-6429-4896-8066-807354BA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0AAF-EC57-4427-8257-4947AB49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Tương tự với khi thực hiện cho cơ số 10, khi thực hiện cơ số 2, ta cũng làm theo tương tự nhưng thêm vào 1 số bước. Ta xét cụ thể qua ví dụ sau:</a:t>
            </a:r>
          </a:p>
          <a:p>
            <a:pPr lvl="1"/>
            <a:r>
              <a:rPr lang="en-US" sz="2800"/>
              <a:t>Thực hiện phép cộng 2 số </a:t>
            </a:r>
            <a:r>
              <a:rPr lang="en-US" sz="2800" i="1"/>
              <a:t>0.5</a:t>
            </a:r>
            <a:r>
              <a:rPr lang="en-US" sz="2800"/>
              <a:t> và </a:t>
            </a:r>
            <a:r>
              <a:rPr lang="en-US" sz="2800" i="1"/>
              <a:t>(-0.4375)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4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3903-3D00-4528-A214-395D5D59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ED09-FF44-4CF4-9D99-5AC53C72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Bước 1: Chuyển 2 số đã cho về dạng dấu chậm động, đã được chuẩn hóa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0.5 = 0.1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0</a:t>
            </a:r>
            <a:r>
              <a:rPr lang="en-US" b="0" i="0">
                <a:solidFill>
                  <a:srgbClr val="000000"/>
                </a:solidFill>
                <a:effectLst/>
              </a:rPr>
              <a:t> = 1.000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-1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-0.4375 = -0.0111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0</a:t>
            </a:r>
            <a:r>
              <a:rPr lang="en-US" b="0" i="0">
                <a:solidFill>
                  <a:srgbClr val="000000"/>
                </a:solidFill>
                <a:effectLst/>
              </a:rPr>
              <a:t> = -1.110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-2</a:t>
            </a:r>
            <a:endParaRPr lang="en-US"/>
          </a:p>
          <a:p>
            <a:r>
              <a:rPr lang="en-US"/>
              <a:t>Bước 2: Viết lại </a:t>
            </a:r>
            <a:r>
              <a:rPr lang="en-US" b="0" i="0">
                <a:solidFill>
                  <a:srgbClr val="000000"/>
                </a:solidFill>
                <a:effectLst/>
              </a:rPr>
              <a:t>-1.110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-2</a:t>
            </a:r>
            <a:r>
              <a:rPr lang="en-US" b="0" i="0">
                <a:solidFill>
                  <a:srgbClr val="000000"/>
                </a:solidFill>
                <a:effectLst/>
              </a:rPr>
              <a:t> = -0.1110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-1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Bước 3: Thực hiện cộng phần lẻ của 2 số với nhau 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1.000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-1</a:t>
            </a:r>
            <a:r>
              <a:rPr lang="en-US" b="0" i="0">
                <a:solidFill>
                  <a:srgbClr val="000000"/>
                </a:solidFill>
                <a:effectLst/>
              </a:rPr>
              <a:t> + -0.1110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-1</a:t>
            </a:r>
            <a:r>
              <a:rPr lang="en-US" b="0" i="0">
                <a:solidFill>
                  <a:srgbClr val="000000"/>
                </a:solidFill>
                <a:effectLst/>
              </a:rPr>
              <a:t> = 0.001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-1</a:t>
            </a:r>
            <a:r>
              <a:rPr lang="en-US" b="0" i="0">
                <a:solidFill>
                  <a:srgbClr val="000000"/>
                </a:solidFill>
                <a:effectLst/>
              </a:rPr>
              <a:t> </a:t>
            </a:r>
            <a:endParaRPr lang="en-US" b="0" i="0" baseline="30000">
              <a:solidFill>
                <a:srgbClr val="000000"/>
              </a:solidFill>
              <a:effectLst/>
            </a:endParaRPr>
          </a:p>
          <a:p>
            <a:r>
              <a:rPr lang="en-US">
                <a:solidFill>
                  <a:srgbClr val="000000"/>
                </a:solidFill>
              </a:rPr>
              <a:t>Bước 4: Thực hiện hiệu chỉnh kết quả ngõ ra để đưa về dạng chuẩn 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</a:rPr>
              <a:t>0.001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-1</a:t>
            </a:r>
            <a:r>
              <a:rPr lang="en-US" b="0" i="0">
                <a:solidFill>
                  <a:srgbClr val="000000"/>
                </a:solidFill>
                <a:effectLst/>
              </a:rPr>
              <a:t> = 1.000 × 2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-4</a:t>
            </a:r>
          </a:p>
          <a:p>
            <a:r>
              <a:rPr lang="en-US">
                <a:solidFill>
                  <a:srgbClr val="000000"/>
                </a:solidFill>
              </a:rPr>
              <a:t>Bước 5: Kiểm tra xem có bị tràn trên hay tràn dưới hay không</a:t>
            </a:r>
          </a:p>
          <a:p>
            <a:r>
              <a:rPr lang="en-US">
                <a:solidFill>
                  <a:srgbClr val="000000"/>
                </a:solidFill>
              </a:rPr>
              <a:t>Bước 6: Nếu kết quả chỉ chứa 3 chữ số sau dấu phẩy thì thực hiện làm tròn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1.0</a:t>
            </a:r>
            <a:r>
              <a:rPr lang="en-US" b="0" i="0">
                <a:solidFill>
                  <a:srgbClr val="000000"/>
                </a:solidFill>
                <a:effectLst/>
              </a:rPr>
              <a:t>037 × 10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2</a:t>
            </a:r>
            <a:r>
              <a:rPr lang="en-US" b="0" i="0">
                <a:solidFill>
                  <a:srgbClr val="000000"/>
                </a:solidFill>
                <a:effectLst/>
              </a:rPr>
              <a:t> ===&gt; 1.004 × 10</a:t>
            </a:r>
            <a:r>
              <a:rPr lang="en-US" b="0" i="0" baseline="30000">
                <a:solidFill>
                  <a:srgbClr val="000000"/>
                </a:solidFill>
                <a:effectLst/>
              </a:rPr>
              <a:t>2</a:t>
            </a:r>
            <a:r>
              <a:rPr lang="en-US" baseline="30000">
                <a:solidFill>
                  <a:srgbClr val="000000"/>
                </a:solidFill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8611-3026-4D20-A47C-7EF790E3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466C-6599-45D1-B21C-2000E1CC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Từ đó ta có được sơ đồ phần cứng như sau (trình bày trên giấy) </a:t>
            </a:r>
          </a:p>
        </p:txBody>
      </p:sp>
    </p:spTree>
    <p:extLst>
      <p:ext uri="{BB962C8B-B14F-4D97-AF65-F5344CB8AC3E}">
        <p14:creationId xmlns:p14="http://schemas.microsoft.com/office/powerpoint/2010/main" val="241549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C2DC-A919-444F-A142-39D1FC6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24C1-5B72-4665-A8B5-E9D2A59A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Trường hợp đặc biệt của phép cộng:</a:t>
            </a:r>
          </a:p>
          <a:p>
            <a:pPr lvl="1"/>
            <a:r>
              <a:rPr lang="en-US"/>
              <a:t>Kết quả ngõ ra bị Overflow, Underflow</a:t>
            </a:r>
          </a:p>
          <a:p>
            <a:pPr lvl="1"/>
            <a:r>
              <a:rPr lang="en-US"/>
              <a:t>Cộng 1 số với Inf</a:t>
            </a:r>
          </a:p>
          <a:p>
            <a:pPr lvl="1"/>
            <a:r>
              <a:rPr lang="en-US"/>
              <a:t>Phép toán giữa Inf và Inf (cụ thể Inf – Inf = NaN)</a:t>
            </a:r>
          </a:p>
        </p:txBody>
      </p:sp>
    </p:spTree>
    <p:extLst>
      <p:ext uri="{BB962C8B-B14F-4D97-AF65-F5344CB8AC3E}">
        <p14:creationId xmlns:p14="http://schemas.microsoft.com/office/powerpoint/2010/main" val="308053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A44-823C-456C-8A36-0F50018F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cộng thứ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1988-1CEF-43EB-A1C5-5D1D18FA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RCA (Ripple Carry Adder)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” </a:t>
            </a:r>
            <a:r>
              <a:rPr lang="en-US" dirty="0" err="1"/>
              <a:t>dần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Hazzard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Ripple Carry Adder | 4 bit Ripple Carry Adder | Gate Vidyalay">
            <a:extLst>
              <a:ext uri="{FF2B5EF4-FFF2-40B4-BE49-F238E27FC236}">
                <a16:creationId xmlns:a16="http://schemas.microsoft.com/office/drawing/2014/main" id="{50EBBFE8-2E8A-4A2A-BCE7-A328527F4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71" y="3176588"/>
            <a:ext cx="67341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5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1361</Words>
  <Application>Microsoft Office PowerPoint</Application>
  <PresentationFormat>Widescreen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BÁO CÁO KỸ THUẬT SỐ NÂNG CAO</vt:lpstr>
      <vt:lpstr>Nội dung thực hiện phần cơ bản</vt:lpstr>
      <vt:lpstr>Phép cộng</vt:lpstr>
      <vt:lpstr>Phép cộng</vt:lpstr>
      <vt:lpstr>Phép cộng</vt:lpstr>
      <vt:lpstr>Phép cộng</vt:lpstr>
      <vt:lpstr>Phép cộng</vt:lpstr>
      <vt:lpstr>Phép cộng </vt:lpstr>
      <vt:lpstr>Phép cộng thứ 2</vt:lpstr>
      <vt:lpstr>Phép cộng thứ 2</vt:lpstr>
      <vt:lpstr>Phép trừ</vt:lpstr>
      <vt:lpstr>Phép nhân</vt:lpstr>
      <vt:lpstr>Phép nhân </vt:lpstr>
      <vt:lpstr>Phép nhân</vt:lpstr>
      <vt:lpstr>Phép nhân</vt:lpstr>
      <vt:lpstr>Phép nhân</vt:lpstr>
      <vt:lpstr>Phép nhân</vt:lpstr>
      <vt:lpstr>Phép nhân </vt:lpstr>
      <vt:lpstr>Phép chia</vt:lpstr>
      <vt:lpstr>Phép chia</vt:lpstr>
      <vt:lpstr>Phép chia</vt:lpstr>
      <vt:lpstr>Phép chia</vt:lpstr>
      <vt:lpstr>Bộ cộng thứ hai</vt:lpstr>
      <vt:lpstr>Bộ nhân thứ hai</vt:lpstr>
      <vt:lpstr>Bộ nhân thứ hai</vt:lpstr>
      <vt:lpstr>Bộ chia thứ nhất</vt:lpstr>
      <vt:lpstr>Bộ căn</vt:lpstr>
      <vt:lpstr>Bộ căn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KỸ THUẬT SỐ NÂNG CAO</dc:title>
  <dc:creator>Anh Ngo Viet</dc:creator>
  <cp:lastModifiedBy>Xuan Thi Pham</cp:lastModifiedBy>
  <cp:revision>44</cp:revision>
  <dcterms:created xsi:type="dcterms:W3CDTF">2020-11-20T01:04:22Z</dcterms:created>
  <dcterms:modified xsi:type="dcterms:W3CDTF">2021-06-13T07:20:45Z</dcterms:modified>
</cp:coreProperties>
</file>