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2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B369-5D0F-BDF0-9D7F-32AB1F637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FF4510-C00C-C998-20F2-B145EA6C5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F2A37C-E2D6-446C-5932-6B5A1EE61BB0}"/>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5" name="Footer Placeholder 4">
            <a:extLst>
              <a:ext uri="{FF2B5EF4-FFF2-40B4-BE49-F238E27FC236}">
                <a16:creationId xmlns:a16="http://schemas.microsoft.com/office/drawing/2014/main" id="{25CBC9F2-3DF4-B410-B645-857EB6A4A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45BDF-5ACE-35F4-4FBD-AB3D0BF99D03}"/>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233273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0FB5-B41D-4AEA-2655-CA8EEEF435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E698D5-406E-C86E-CBC2-637448CF0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3975F-F0E1-5921-A158-72FE7ADB3426}"/>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5" name="Footer Placeholder 4">
            <a:extLst>
              <a:ext uri="{FF2B5EF4-FFF2-40B4-BE49-F238E27FC236}">
                <a16:creationId xmlns:a16="http://schemas.microsoft.com/office/drawing/2014/main" id="{3AEDD366-6D7C-89C6-3242-108D51FF7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0EC73-DFAF-4B0A-0914-7338BE2113C6}"/>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76376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9F9A3-2B4B-E609-801D-09A87B55F6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19FFDF-07A3-5360-7F29-71E1C8724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6B215-587D-624C-D3A4-72CF8812B15E}"/>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5" name="Footer Placeholder 4">
            <a:extLst>
              <a:ext uri="{FF2B5EF4-FFF2-40B4-BE49-F238E27FC236}">
                <a16:creationId xmlns:a16="http://schemas.microsoft.com/office/drawing/2014/main" id="{17486242-F5D8-BB69-562E-4CB4F670C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E9CF9-19E4-CCA6-7FCA-F95E9B447603}"/>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388359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9F29-26A5-DA20-6CEE-9A7C3DE58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C7DBD-485A-04CB-B048-C2B1133C03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F2198-0386-C449-3F8D-6E0583CD09C5}"/>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5" name="Footer Placeholder 4">
            <a:extLst>
              <a:ext uri="{FF2B5EF4-FFF2-40B4-BE49-F238E27FC236}">
                <a16:creationId xmlns:a16="http://schemas.microsoft.com/office/drawing/2014/main" id="{8F4C8569-9CF1-6F3C-A409-98F5BEA0E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4ECC0-4657-F18E-5492-6915D5811DFE}"/>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411098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921C-ECF9-5494-63B2-2F471938A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B4F6CF-2AD4-46E7-6322-CE1EB1B9D0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D53EA-C1AE-C119-BC10-A01FB8DE2A4C}"/>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5" name="Footer Placeholder 4">
            <a:extLst>
              <a:ext uri="{FF2B5EF4-FFF2-40B4-BE49-F238E27FC236}">
                <a16:creationId xmlns:a16="http://schemas.microsoft.com/office/drawing/2014/main" id="{DE4C812C-B373-01A0-DC06-B19C84A9D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68CB9-E665-C531-A4A3-2E66DF0E1DCE}"/>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397857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554-2C28-3764-82DC-F52FC2F8A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1171B-0FE9-7BEF-8987-6628E18EBC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8E2EA-04CC-9DEB-267C-32C908F70C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CCE2C-FDF3-E463-8B8F-DB02B9C43A76}"/>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6" name="Footer Placeholder 5">
            <a:extLst>
              <a:ext uri="{FF2B5EF4-FFF2-40B4-BE49-F238E27FC236}">
                <a16:creationId xmlns:a16="http://schemas.microsoft.com/office/drawing/2014/main" id="{41B53723-B0BF-FA8C-7007-C1008D8A4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C3D40-5FA0-5FC4-D620-BA3926C35D18}"/>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46510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BEC5-550F-D20D-7460-D78AAA6CB0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8AFE63-9868-FC80-D0A0-E7239AF49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8B858F-9132-E909-00B4-7DAD2A725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A3E71A-BC32-9C04-E586-518867E75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2527CC-51E7-BCB6-6FB8-7D6F6C993A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C1E9D-67FB-C1C4-7477-39117BC19A90}"/>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8" name="Footer Placeholder 7">
            <a:extLst>
              <a:ext uri="{FF2B5EF4-FFF2-40B4-BE49-F238E27FC236}">
                <a16:creationId xmlns:a16="http://schemas.microsoft.com/office/drawing/2014/main" id="{880C245C-F3FB-652B-2286-57424F4F4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6A4862-5BFC-F83E-D02F-268CCAB2A5F2}"/>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115585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7AB4-CAE4-BDB4-3EDF-E839861F02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FE4A30-262C-389F-96D9-8D5E50EF0742}"/>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4" name="Footer Placeholder 3">
            <a:extLst>
              <a:ext uri="{FF2B5EF4-FFF2-40B4-BE49-F238E27FC236}">
                <a16:creationId xmlns:a16="http://schemas.microsoft.com/office/drawing/2014/main" id="{709C6A0D-7D96-D2DF-E0D6-B6EDCFBC3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C3313C-3FD0-338F-CC46-EF5DBC306BEB}"/>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176243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F4002-92F4-2273-E597-584428E0F496}"/>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3" name="Footer Placeholder 2">
            <a:extLst>
              <a:ext uri="{FF2B5EF4-FFF2-40B4-BE49-F238E27FC236}">
                <a16:creationId xmlns:a16="http://schemas.microsoft.com/office/drawing/2014/main" id="{ACDA7160-FB76-C801-49C5-408198B666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0CB146-D6B6-ED5E-0434-D1FE80118F18}"/>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75317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F99E-32BE-AB01-3E4F-7FC27738C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2A6186-05C8-5E22-50C4-1BD9710C4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FC3F4A-1266-120E-8BB7-4A0F07DE3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E5769-D815-1996-CA12-377DED757D1A}"/>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6" name="Footer Placeholder 5">
            <a:extLst>
              <a:ext uri="{FF2B5EF4-FFF2-40B4-BE49-F238E27FC236}">
                <a16:creationId xmlns:a16="http://schemas.microsoft.com/office/drawing/2014/main" id="{6FDF0BF8-CC19-D0B2-B36C-C26BA09B8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C9B24-EB3C-1DB5-943C-7258E18642C8}"/>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130198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5209-95BD-69A8-0FBE-6BBF6ED44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C5528-DD3B-4024-C80B-C9C82B028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AF48B1-82DF-DA67-E730-38BC6EE27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06B96-2E9C-ACB0-22D4-AB46BBBFC3F9}"/>
              </a:ext>
            </a:extLst>
          </p:cNvPr>
          <p:cNvSpPr>
            <a:spLocks noGrp="1"/>
          </p:cNvSpPr>
          <p:nvPr>
            <p:ph type="dt" sz="half" idx="10"/>
          </p:nvPr>
        </p:nvSpPr>
        <p:spPr/>
        <p:txBody>
          <a:bodyPr/>
          <a:lstStyle/>
          <a:p>
            <a:fld id="{07867374-AF3A-4695-ACA9-6ADC1BC22B2F}" type="datetimeFigureOut">
              <a:rPr lang="en-US" smtClean="0"/>
              <a:t>7/17/2023</a:t>
            </a:fld>
            <a:endParaRPr lang="en-US"/>
          </a:p>
        </p:txBody>
      </p:sp>
      <p:sp>
        <p:nvSpPr>
          <p:cNvPr id="6" name="Footer Placeholder 5">
            <a:extLst>
              <a:ext uri="{FF2B5EF4-FFF2-40B4-BE49-F238E27FC236}">
                <a16:creationId xmlns:a16="http://schemas.microsoft.com/office/drawing/2014/main" id="{47B29DFD-298F-301E-E995-6B768666D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244A1-D212-FAB6-01AB-21A19776C126}"/>
              </a:ext>
            </a:extLst>
          </p:cNvPr>
          <p:cNvSpPr>
            <a:spLocks noGrp="1"/>
          </p:cNvSpPr>
          <p:nvPr>
            <p:ph type="sldNum" sz="quarter" idx="12"/>
          </p:nvPr>
        </p:nvSpPr>
        <p:spPr/>
        <p:txBody>
          <a:bodyPr/>
          <a:lstStyle/>
          <a:p>
            <a:fld id="{3B01BB90-338D-4CE8-9DC1-D45DD1035D24}" type="slidenum">
              <a:rPr lang="en-US" smtClean="0"/>
              <a:t>‹#›</a:t>
            </a:fld>
            <a:endParaRPr lang="en-US"/>
          </a:p>
        </p:txBody>
      </p:sp>
    </p:spTree>
    <p:extLst>
      <p:ext uri="{BB962C8B-B14F-4D97-AF65-F5344CB8AC3E}">
        <p14:creationId xmlns:p14="http://schemas.microsoft.com/office/powerpoint/2010/main" val="41550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7BFDC-F3CB-12A3-6B1C-C2468A544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A69641-8ABC-FAE1-FA57-ED424FE76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92039-5631-C471-8356-406472143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67374-AF3A-4695-ACA9-6ADC1BC22B2F}" type="datetimeFigureOut">
              <a:rPr lang="en-US" smtClean="0"/>
              <a:t>7/17/2023</a:t>
            </a:fld>
            <a:endParaRPr lang="en-US"/>
          </a:p>
        </p:txBody>
      </p:sp>
      <p:sp>
        <p:nvSpPr>
          <p:cNvPr id="5" name="Footer Placeholder 4">
            <a:extLst>
              <a:ext uri="{FF2B5EF4-FFF2-40B4-BE49-F238E27FC236}">
                <a16:creationId xmlns:a16="http://schemas.microsoft.com/office/drawing/2014/main" id="{0981B1D1-BB28-C262-493B-72779E155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8CA75B-6A36-147C-14FE-0BD827F50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1BB90-338D-4CE8-9DC1-D45DD1035D24}" type="slidenum">
              <a:rPr lang="en-US" smtClean="0"/>
              <a:t>‹#›</a:t>
            </a:fld>
            <a:endParaRPr lang="en-US"/>
          </a:p>
        </p:txBody>
      </p:sp>
    </p:spTree>
    <p:extLst>
      <p:ext uri="{BB962C8B-B14F-4D97-AF65-F5344CB8AC3E}">
        <p14:creationId xmlns:p14="http://schemas.microsoft.com/office/powerpoint/2010/main" val="4242957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E7D6-0E9B-54B1-6A81-3891D01A4C27}"/>
              </a:ext>
            </a:extLst>
          </p:cNvPr>
          <p:cNvSpPr>
            <a:spLocks noGrp="1"/>
          </p:cNvSpPr>
          <p:nvPr>
            <p:ph type="ctrTitle"/>
          </p:nvPr>
        </p:nvSpPr>
        <p:spPr/>
        <p:txBody>
          <a:bodyPr/>
          <a:lstStyle/>
          <a:p>
            <a:r>
              <a:rPr lang="en-US">
                <a:solidFill>
                  <a:srgbClr val="FF0000"/>
                </a:solidFill>
              </a:rPr>
              <a:t>Tìm kiếm tuyến tính</a:t>
            </a:r>
          </a:p>
        </p:txBody>
      </p:sp>
    </p:spTree>
    <p:extLst>
      <p:ext uri="{BB962C8B-B14F-4D97-AF65-F5344CB8AC3E}">
        <p14:creationId xmlns:p14="http://schemas.microsoft.com/office/powerpoint/2010/main" val="331128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A46B-9836-039E-C476-6CB41018FBE2}"/>
              </a:ext>
            </a:extLst>
          </p:cNvPr>
          <p:cNvSpPr>
            <a:spLocks noGrp="1"/>
          </p:cNvSpPr>
          <p:nvPr>
            <p:ph type="title"/>
          </p:nvPr>
        </p:nvSpPr>
        <p:spPr/>
        <p:txBody>
          <a:bodyPr/>
          <a:lstStyle/>
          <a:p>
            <a:r>
              <a:rPr lang="en-US">
                <a:solidFill>
                  <a:srgbClr val="FF0000"/>
                </a:solidFill>
              </a:rPr>
              <a:t>Đánh giá độ phức tạp</a:t>
            </a:r>
          </a:p>
        </p:txBody>
      </p:sp>
      <p:sp>
        <p:nvSpPr>
          <p:cNvPr id="3" name="Content Placeholder 2">
            <a:extLst>
              <a:ext uri="{FF2B5EF4-FFF2-40B4-BE49-F238E27FC236}">
                <a16:creationId xmlns:a16="http://schemas.microsoft.com/office/drawing/2014/main" id="{E2F36D82-47AE-D359-EEAD-27D23D65E491}"/>
              </a:ext>
            </a:extLst>
          </p:cNvPr>
          <p:cNvSpPr>
            <a:spLocks noGrp="1"/>
          </p:cNvSpPr>
          <p:nvPr>
            <p:ph idx="1"/>
          </p:nvPr>
        </p:nvSpPr>
        <p:spPr/>
        <p:txBody>
          <a:bodyPr/>
          <a:lstStyle/>
          <a:p>
            <a:r>
              <a:rPr lang="en-US"/>
              <a:t>Độ phức tạp của thuật toán là O(log(n)).</a:t>
            </a:r>
          </a:p>
        </p:txBody>
      </p:sp>
    </p:spTree>
    <p:extLst>
      <p:ext uri="{BB962C8B-B14F-4D97-AF65-F5344CB8AC3E}">
        <p14:creationId xmlns:p14="http://schemas.microsoft.com/office/powerpoint/2010/main" val="358636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5C0F-CDF1-919A-2A6C-E9A7B3F61265}"/>
              </a:ext>
            </a:extLst>
          </p:cNvPr>
          <p:cNvSpPr>
            <a:spLocks noGrp="1"/>
          </p:cNvSpPr>
          <p:nvPr>
            <p:ph type="title"/>
          </p:nvPr>
        </p:nvSpPr>
        <p:spPr>
          <a:xfrm>
            <a:off x="838200" y="365125"/>
            <a:ext cx="10515600" cy="5690618"/>
          </a:xfrm>
        </p:spPr>
        <p:txBody>
          <a:bodyPr/>
          <a:lstStyle/>
          <a:p>
            <a:pPr algn="ctr"/>
            <a:r>
              <a:rPr lang="en-US">
                <a:solidFill>
                  <a:srgbClr val="FF0000"/>
                </a:solidFill>
              </a:rPr>
              <a:t>Tìm kiếm tam phân</a:t>
            </a:r>
          </a:p>
        </p:txBody>
      </p:sp>
    </p:spTree>
    <p:extLst>
      <p:ext uri="{BB962C8B-B14F-4D97-AF65-F5344CB8AC3E}">
        <p14:creationId xmlns:p14="http://schemas.microsoft.com/office/powerpoint/2010/main" val="76102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3D41-D43F-6C41-0481-A3EFF32C7C9E}"/>
              </a:ext>
            </a:extLst>
          </p:cNvPr>
          <p:cNvSpPr>
            <a:spLocks noGrp="1"/>
          </p:cNvSpPr>
          <p:nvPr>
            <p:ph type="title"/>
          </p:nvPr>
        </p:nvSpPr>
        <p:spPr/>
        <p:txBody>
          <a:bodyPr/>
          <a:lstStyle/>
          <a:p>
            <a:r>
              <a:rPr lang="en-US">
                <a:solidFill>
                  <a:srgbClr val="FF0000"/>
                </a:solidFill>
              </a:rPr>
              <a:t>Ý tưởng giải thuật</a:t>
            </a:r>
          </a:p>
        </p:txBody>
      </p:sp>
      <p:sp>
        <p:nvSpPr>
          <p:cNvPr id="3" name="Content Placeholder 2">
            <a:extLst>
              <a:ext uri="{FF2B5EF4-FFF2-40B4-BE49-F238E27FC236}">
                <a16:creationId xmlns:a16="http://schemas.microsoft.com/office/drawing/2014/main" id="{AED49158-B88F-A578-0041-32C19D0F5B93}"/>
              </a:ext>
            </a:extLst>
          </p:cNvPr>
          <p:cNvSpPr>
            <a:spLocks noGrp="1"/>
          </p:cNvSpPr>
          <p:nvPr>
            <p:ph idx="1"/>
          </p:nvPr>
        </p:nvSpPr>
        <p:spPr>
          <a:xfrm>
            <a:off x="838200" y="1825624"/>
            <a:ext cx="10515600" cy="4782209"/>
          </a:xfrm>
        </p:spPr>
        <p:txBody>
          <a:bodyPr>
            <a:normAutofit fontScale="85000" lnSpcReduction="20000"/>
          </a:bodyPr>
          <a:lstStyle/>
          <a:p>
            <a:pPr algn="just"/>
            <a:r>
              <a:rPr lang="en-US"/>
              <a:t>Thực hiện tìm kiếm trên dãy đã sắp xếp.</a:t>
            </a:r>
          </a:p>
          <a:p>
            <a:pPr algn="just"/>
            <a:r>
              <a:rPr lang="en-US"/>
              <a:t>Chọn 2 điểm để phân dãy thành 3 đoạn con.</a:t>
            </a:r>
          </a:p>
          <a:p>
            <a:pPr algn="just"/>
            <a:r>
              <a:rPr lang="en-US"/>
              <a:t>So sánh phần tử cần tìm với 2 điểm đã chọn:</a:t>
            </a:r>
          </a:p>
          <a:p>
            <a:pPr algn="just">
              <a:buFontTx/>
              <a:buChar char="-"/>
            </a:pPr>
            <a:r>
              <a:rPr lang="en-US"/>
              <a:t>TH1: phần tử cần tìm có giá trị bằng điểm bên trái -&gt; vị trí cần tìm.</a:t>
            </a:r>
          </a:p>
          <a:p>
            <a:pPr algn="just">
              <a:buFontTx/>
              <a:buChar char="-"/>
            </a:pPr>
            <a:r>
              <a:rPr lang="en-US"/>
              <a:t>TH2: phần tử cần tìm có giá trị bằng điểm bên phải -&gt; vị trí cần tìm.</a:t>
            </a:r>
          </a:p>
          <a:p>
            <a:pPr algn="just">
              <a:buFontTx/>
              <a:buChar char="-"/>
            </a:pPr>
            <a:r>
              <a:rPr lang="en-US"/>
              <a:t>TH3: phần tử cần tìm có giá trị nhỏ hơn điểm bên trái -&gt; tìm kiếm trên  đoạn bên trái.</a:t>
            </a:r>
          </a:p>
          <a:p>
            <a:pPr algn="just">
              <a:buFontTx/>
              <a:buChar char="-"/>
            </a:pPr>
            <a:r>
              <a:rPr lang="en-US"/>
              <a:t>TH4: phần tử cần tìm có giá trị lớn hơn điểm bên trái và nhỏ hơn điểm bên phải -&gt; tìm kiếm trên đoạn ở giữa 2 điểm.</a:t>
            </a:r>
          </a:p>
          <a:p>
            <a:pPr algn="just">
              <a:buFontTx/>
              <a:buChar char="-"/>
            </a:pPr>
            <a:r>
              <a:rPr lang="en-US"/>
              <a:t>TH5: phần tử cần tìm có giá trị lớn hơn điểm bên phải -&gt; tìm kiếm trên đoạn bên phải.</a:t>
            </a:r>
          </a:p>
          <a:p>
            <a:pPr algn="just"/>
            <a:r>
              <a:rPr lang="en-US"/>
              <a:t>Tiếp tục thực hiện phương pháp trên với các dãy con cho đến khi tìm thấy hoặc không thể không thể tiếp tục phân đoạn nữa thì kết luận không tìm thấy.</a:t>
            </a:r>
          </a:p>
        </p:txBody>
      </p:sp>
    </p:spTree>
    <p:extLst>
      <p:ext uri="{BB962C8B-B14F-4D97-AF65-F5344CB8AC3E}">
        <p14:creationId xmlns:p14="http://schemas.microsoft.com/office/powerpoint/2010/main" val="374772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A598-B7ED-FBD4-9588-6B356751EED2}"/>
              </a:ext>
            </a:extLst>
          </p:cNvPr>
          <p:cNvSpPr>
            <a:spLocks noGrp="1"/>
          </p:cNvSpPr>
          <p:nvPr>
            <p:ph type="title"/>
          </p:nvPr>
        </p:nvSpPr>
        <p:spPr/>
        <p:txBody>
          <a:bodyPr/>
          <a:lstStyle/>
          <a:p>
            <a:r>
              <a:rPr lang="en-US">
                <a:solidFill>
                  <a:srgbClr val="FF0000"/>
                </a:solidFill>
              </a:rPr>
              <a:t>Biểu diễn giải thuật</a:t>
            </a:r>
          </a:p>
        </p:txBody>
      </p:sp>
      <p:pic>
        <p:nvPicPr>
          <p:cNvPr id="7" name="Picture 6">
            <a:extLst>
              <a:ext uri="{FF2B5EF4-FFF2-40B4-BE49-F238E27FC236}">
                <a16:creationId xmlns:a16="http://schemas.microsoft.com/office/drawing/2014/main" id="{B26081BD-93BC-6C07-67CD-5FBE59B4B2A4}"/>
              </a:ext>
            </a:extLst>
          </p:cNvPr>
          <p:cNvPicPr>
            <a:picLocks noChangeAspect="1"/>
          </p:cNvPicPr>
          <p:nvPr/>
        </p:nvPicPr>
        <p:blipFill>
          <a:blip r:embed="rId2"/>
          <a:stretch>
            <a:fillRect/>
          </a:stretch>
        </p:blipFill>
        <p:spPr>
          <a:xfrm>
            <a:off x="378395" y="1566522"/>
            <a:ext cx="5305693" cy="4480595"/>
          </a:xfrm>
          <a:prstGeom prst="rect">
            <a:avLst/>
          </a:prstGeom>
        </p:spPr>
      </p:pic>
      <p:pic>
        <p:nvPicPr>
          <p:cNvPr id="11" name="Content Placeholder 10">
            <a:extLst>
              <a:ext uri="{FF2B5EF4-FFF2-40B4-BE49-F238E27FC236}">
                <a16:creationId xmlns:a16="http://schemas.microsoft.com/office/drawing/2014/main" id="{CC2FDBEB-220C-EF64-D31E-E9893582B4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0737" y="2020881"/>
            <a:ext cx="6172200" cy="3571875"/>
          </a:xfrm>
        </p:spPr>
      </p:pic>
    </p:spTree>
    <p:extLst>
      <p:ext uri="{BB962C8B-B14F-4D97-AF65-F5344CB8AC3E}">
        <p14:creationId xmlns:p14="http://schemas.microsoft.com/office/powerpoint/2010/main" val="123010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4714-3392-4D4D-FBE1-9B2C85EF4686}"/>
              </a:ext>
            </a:extLst>
          </p:cNvPr>
          <p:cNvSpPr>
            <a:spLocks noGrp="1"/>
          </p:cNvSpPr>
          <p:nvPr>
            <p:ph type="title"/>
          </p:nvPr>
        </p:nvSpPr>
        <p:spPr/>
        <p:txBody>
          <a:bodyPr/>
          <a:lstStyle/>
          <a:p>
            <a:r>
              <a:rPr lang="en-US">
                <a:solidFill>
                  <a:srgbClr val="FF0000"/>
                </a:solidFill>
              </a:rPr>
              <a:t>Đánh giá độ phức tạp</a:t>
            </a:r>
          </a:p>
        </p:txBody>
      </p:sp>
      <p:sp>
        <p:nvSpPr>
          <p:cNvPr id="3" name="Content Placeholder 2">
            <a:extLst>
              <a:ext uri="{FF2B5EF4-FFF2-40B4-BE49-F238E27FC236}">
                <a16:creationId xmlns:a16="http://schemas.microsoft.com/office/drawing/2014/main" id="{D0355449-3317-7D22-F22F-5A77972D7FBC}"/>
              </a:ext>
            </a:extLst>
          </p:cNvPr>
          <p:cNvSpPr>
            <a:spLocks noGrp="1"/>
          </p:cNvSpPr>
          <p:nvPr>
            <p:ph idx="1"/>
          </p:nvPr>
        </p:nvSpPr>
        <p:spPr/>
        <p:txBody>
          <a:bodyPr/>
          <a:lstStyle/>
          <a:p>
            <a:r>
              <a:rPr lang="en-US"/>
              <a:t>Tìm kiếm tam phân có độ phức tạp O(log(n)).</a:t>
            </a:r>
          </a:p>
        </p:txBody>
      </p:sp>
    </p:spTree>
    <p:extLst>
      <p:ext uri="{BB962C8B-B14F-4D97-AF65-F5344CB8AC3E}">
        <p14:creationId xmlns:p14="http://schemas.microsoft.com/office/powerpoint/2010/main" val="341791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7F7E-3959-5FB3-A23C-70C6B6A41E70}"/>
              </a:ext>
            </a:extLst>
          </p:cNvPr>
          <p:cNvSpPr>
            <a:spLocks noGrp="1"/>
          </p:cNvSpPr>
          <p:nvPr>
            <p:ph type="title"/>
          </p:nvPr>
        </p:nvSpPr>
        <p:spPr>
          <a:xfrm>
            <a:off x="458638" y="2766218"/>
            <a:ext cx="10515600" cy="1325563"/>
          </a:xfrm>
        </p:spPr>
        <p:txBody>
          <a:bodyPr/>
          <a:lstStyle/>
          <a:p>
            <a:pPr algn="ctr"/>
            <a:r>
              <a:rPr lang="en-US">
                <a:solidFill>
                  <a:srgbClr val="FF0000"/>
                </a:solidFill>
              </a:rPr>
              <a:t>Tìm kiếm nội suy</a:t>
            </a:r>
          </a:p>
        </p:txBody>
      </p:sp>
    </p:spTree>
    <p:extLst>
      <p:ext uri="{BB962C8B-B14F-4D97-AF65-F5344CB8AC3E}">
        <p14:creationId xmlns:p14="http://schemas.microsoft.com/office/powerpoint/2010/main" val="283317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E19C-051F-DFF3-91D6-D7282D1EA1D3}"/>
              </a:ext>
            </a:extLst>
          </p:cNvPr>
          <p:cNvSpPr>
            <a:spLocks noGrp="1"/>
          </p:cNvSpPr>
          <p:nvPr>
            <p:ph type="title"/>
          </p:nvPr>
        </p:nvSpPr>
        <p:spPr/>
        <p:txBody>
          <a:bodyPr/>
          <a:lstStyle/>
          <a:p>
            <a:r>
              <a:rPr lang="en-US">
                <a:solidFill>
                  <a:srgbClr val="FF0000"/>
                </a:solidFill>
              </a:rPr>
              <a:t>Ý tưởng giải thuật</a:t>
            </a:r>
          </a:p>
        </p:txBody>
      </p:sp>
      <p:sp>
        <p:nvSpPr>
          <p:cNvPr id="3" name="Content Placeholder 2">
            <a:extLst>
              <a:ext uri="{FF2B5EF4-FFF2-40B4-BE49-F238E27FC236}">
                <a16:creationId xmlns:a16="http://schemas.microsoft.com/office/drawing/2014/main" id="{B507FC60-0855-08E5-ABFB-F8581893F0B4}"/>
              </a:ext>
            </a:extLst>
          </p:cNvPr>
          <p:cNvSpPr>
            <a:spLocks noGrp="1"/>
          </p:cNvSpPr>
          <p:nvPr>
            <p:ph idx="1"/>
          </p:nvPr>
        </p:nvSpPr>
        <p:spPr/>
        <p:txBody>
          <a:bodyPr/>
          <a:lstStyle/>
          <a:p>
            <a:r>
              <a:rPr lang="vi-VN" b="0" i="0">
                <a:solidFill>
                  <a:srgbClr val="333333"/>
                </a:solidFill>
                <a:effectLst/>
                <a:latin typeface="-apple-system"/>
              </a:rPr>
              <a:t>Trong Binary Search, nếu dữ liệu cần tìm không được tìm thấy thì phần còn lại của danh sách được phân chia thành hai phần: phần bên trái (chứa giá trị nhỏ hơn) và phần bên phải (chứa giá trị lớn hơn). Sau đó tiến trình tìm kiếm được thực hiện trên một trong hai phần này.</a:t>
            </a:r>
            <a:endParaRPr lang="en-US" b="0" i="0">
              <a:solidFill>
                <a:srgbClr val="333333"/>
              </a:solidFill>
              <a:effectLst/>
              <a:latin typeface="-apple-system"/>
            </a:endParaRPr>
          </a:p>
          <a:p>
            <a:r>
              <a:rPr lang="en-US" b="0" i="0">
                <a:solidFill>
                  <a:srgbClr val="333333"/>
                </a:solidFill>
                <a:effectLst/>
                <a:latin typeface="-apple-system"/>
              </a:rPr>
              <a:t>Tìm kiếm nội suy tìm kiếm một phần tử cụ thể bằng việc tính toán vị trí dò (Probe Position). Ban đầu thì vị trí dò là vị trí của phần tử nằm ở giữa nhất của tập dữ liệu.</a:t>
            </a:r>
            <a:endParaRPr lang="en-US"/>
          </a:p>
        </p:txBody>
      </p:sp>
    </p:spTree>
    <p:extLst>
      <p:ext uri="{BB962C8B-B14F-4D97-AF65-F5344CB8AC3E}">
        <p14:creationId xmlns:p14="http://schemas.microsoft.com/office/powerpoint/2010/main" val="198442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E4AE-5E89-DC68-ABAC-B00B78F56799}"/>
              </a:ext>
            </a:extLst>
          </p:cNvPr>
          <p:cNvSpPr>
            <a:spLocks noGrp="1"/>
          </p:cNvSpPr>
          <p:nvPr>
            <p:ph type="title"/>
          </p:nvPr>
        </p:nvSpPr>
        <p:spPr/>
        <p:txBody>
          <a:bodyPr/>
          <a:lstStyle/>
          <a:p>
            <a:r>
              <a:rPr lang="en-US">
                <a:solidFill>
                  <a:srgbClr val="FF0000"/>
                </a:solidFill>
              </a:rPr>
              <a:t>Biểu diễn giải thuật</a:t>
            </a:r>
          </a:p>
        </p:txBody>
      </p:sp>
      <p:pic>
        <p:nvPicPr>
          <p:cNvPr id="5" name="Content Placeholder 4">
            <a:extLst>
              <a:ext uri="{FF2B5EF4-FFF2-40B4-BE49-F238E27FC236}">
                <a16:creationId xmlns:a16="http://schemas.microsoft.com/office/drawing/2014/main" id="{95394F55-08B6-0553-6CB0-BD3A1986A011}"/>
              </a:ext>
            </a:extLst>
          </p:cNvPr>
          <p:cNvPicPr>
            <a:picLocks noGrp="1" noChangeAspect="1"/>
          </p:cNvPicPr>
          <p:nvPr>
            <p:ph idx="1"/>
          </p:nvPr>
        </p:nvPicPr>
        <p:blipFill>
          <a:blip r:embed="rId2"/>
          <a:stretch>
            <a:fillRect/>
          </a:stretch>
        </p:blipFill>
        <p:spPr>
          <a:xfrm>
            <a:off x="838200" y="1690687"/>
            <a:ext cx="6811243" cy="4356429"/>
          </a:xfrm>
        </p:spPr>
      </p:pic>
    </p:spTree>
    <p:extLst>
      <p:ext uri="{BB962C8B-B14F-4D97-AF65-F5344CB8AC3E}">
        <p14:creationId xmlns:p14="http://schemas.microsoft.com/office/powerpoint/2010/main" val="404638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0AF4-82F8-7142-07F0-A5784EDF4467}"/>
              </a:ext>
            </a:extLst>
          </p:cNvPr>
          <p:cNvSpPr>
            <a:spLocks noGrp="1"/>
          </p:cNvSpPr>
          <p:nvPr>
            <p:ph type="title"/>
          </p:nvPr>
        </p:nvSpPr>
        <p:spPr/>
        <p:txBody>
          <a:bodyPr/>
          <a:lstStyle/>
          <a:p>
            <a:r>
              <a:rPr lang="en-US">
                <a:solidFill>
                  <a:srgbClr val="FF0000"/>
                </a:solidFill>
              </a:rPr>
              <a:t>Đánh giá độ phức tạp</a:t>
            </a:r>
          </a:p>
        </p:txBody>
      </p:sp>
      <p:sp>
        <p:nvSpPr>
          <p:cNvPr id="3" name="Content Placeholder 2">
            <a:extLst>
              <a:ext uri="{FF2B5EF4-FFF2-40B4-BE49-F238E27FC236}">
                <a16:creationId xmlns:a16="http://schemas.microsoft.com/office/drawing/2014/main" id="{05441DF9-8996-A25A-A993-DF5E65C62D60}"/>
              </a:ext>
            </a:extLst>
          </p:cNvPr>
          <p:cNvSpPr>
            <a:spLocks noGrp="1"/>
          </p:cNvSpPr>
          <p:nvPr>
            <p:ph idx="1"/>
          </p:nvPr>
        </p:nvSpPr>
        <p:spPr/>
        <p:txBody>
          <a:bodyPr/>
          <a:lstStyle/>
          <a:p>
            <a:r>
              <a:rPr lang="en-US"/>
              <a:t>Thuật toán có độ phức tạp O(log(n)).</a:t>
            </a:r>
          </a:p>
        </p:txBody>
      </p:sp>
    </p:spTree>
    <p:extLst>
      <p:ext uri="{BB962C8B-B14F-4D97-AF65-F5344CB8AC3E}">
        <p14:creationId xmlns:p14="http://schemas.microsoft.com/office/powerpoint/2010/main" val="3106563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268-B561-8EB0-3382-D7BB3857899D}"/>
              </a:ext>
            </a:extLst>
          </p:cNvPr>
          <p:cNvSpPr>
            <a:spLocks noGrp="1"/>
          </p:cNvSpPr>
          <p:nvPr>
            <p:ph type="title"/>
          </p:nvPr>
        </p:nvSpPr>
        <p:spPr>
          <a:xfrm>
            <a:off x="596661" y="2340575"/>
            <a:ext cx="10515600" cy="1325563"/>
          </a:xfrm>
        </p:spPr>
        <p:txBody>
          <a:bodyPr/>
          <a:lstStyle/>
          <a:p>
            <a:pPr algn="ctr"/>
            <a:r>
              <a:rPr lang="en-US">
                <a:solidFill>
                  <a:srgbClr val="FF0000"/>
                </a:solidFill>
              </a:rPr>
              <a:t>Tìm kiếm fibonacci</a:t>
            </a:r>
          </a:p>
        </p:txBody>
      </p:sp>
    </p:spTree>
    <p:extLst>
      <p:ext uri="{BB962C8B-B14F-4D97-AF65-F5344CB8AC3E}">
        <p14:creationId xmlns:p14="http://schemas.microsoft.com/office/powerpoint/2010/main" val="161560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1D47-3D8B-64AE-0B08-FAFD3F41CD9E}"/>
              </a:ext>
            </a:extLst>
          </p:cNvPr>
          <p:cNvSpPr>
            <a:spLocks noGrp="1"/>
          </p:cNvSpPr>
          <p:nvPr>
            <p:ph type="title"/>
          </p:nvPr>
        </p:nvSpPr>
        <p:spPr/>
        <p:txBody>
          <a:bodyPr/>
          <a:lstStyle/>
          <a:p>
            <a:r>
              <a:rPr lang="en-US">
                <a:solidFill>
                  <a:srgbClr val="FF0000"/>
                </a:solidFill>
              </a:rPr>
              <a:t>Ý tưởng giải thuật</a:t>
            </a:r>
          </a:p>
        </p:txBody>
      </p:sp>
      <p:sp>
        <p:nvSpPr>
          <p:cNvPr id="3" name="Content Placeholder 2">
            <a:extLst>
              <a:ext uri="{FF2B5EF4-FFF2-40B4-BE49-F238E27FC236}">
                <a16:creationId xmlns:a16="http://schemas.microsoft.com/office/drawing/2014/main" id="{1C9FC485-EAD8-8EBD-047B-28BFE2F49E8D}"/>
              </a:ext>
            </a:extLst>
          </p:cNvPr>
          <p:cNvSpPr>
            <a:spLocks noGrp="1"/>
          </p:cNvSpPr>
          <p:nvPr>
            <p:ph idx="1"/>
          </p:nvPr>
        </p:nvSpPr>
        <p:spPr/>
        <p:txBody>
          <a:bodyPr/>
          <a:lstStyle/>
          <a:p>
            <a:pPr marL="0" indent="0">
              <a:buNone/>
            </a:pPr>
            <a:r>
              <a:rPr lang="en-US">
                <a:solidFill>
                  <a:srgbClr val="3D3D3D"/>
                </a:solidFill>
                <a:latin typeface="roboto" panose="02000000000000000000" pitchFamily="2" charset="0"/>
              </a:rPr>
              <a:t>T</a:t>
            </a:r>
            <a:r>
              <a:rPr lang="vi-VN" b="0" i="0">
                <a:solidFill>
                  <a:srgbClr val="3D3D3D"/>
                </a:solidFill>
                <a:effectLst/>
                <a:latin typeface="roboto" panose="02000000000000000000" pitchFamily="2" charset="0"/>
              </a:rPr>
              <a:t>ìm kiếm một phần tử cho trước trong một danh sách bằng cách duyệt lần lượt từng phần tử của danh sách đó cho đến lúc tìm thấy giá trị mong muốn hay đã duyệt qua toàn bộ danh sách.</a:t>
            </a:r>
            <a:endParaRPr lang="en-US"/>
          </a:p>
        </p:txBody>
      </p:sp>
      <p:pic>
        <p:nvPicPr>
          <p:cNvPr id="5" name="Picture 4">
            <a:extLst>
              <a:ext uri="{FF2B5EF4-FFF2-40B4-BE49-F238E27FC236}">
                <a16:creationId xmlns:a16="http://schemas.microsoft.com/office/drawing/2014/main" id="{213A720F-FFE4-DC9F-C173-16F298BEC736}"/>
              </a:ext>
            </a:extLst>
          </p:cNvPr>
          <p:cNvPicPr>
            <a:picLocks noChangeAspect="1"/>
          </p:cNvPicPr>
          <p:nvPr/>
        </p:nvPicPr>
        <p:blipFill rotWithShape="1">
          <a:blip r:embed="rId2"/>
          <a:srcRect t="12245"/>
          <a:stretch/>
        </p:blipFill>
        <p:spPr>
          <a:xfrm>
            <a:off x="1002266" y="3510951"/>
            <a:ext cx="9556466" cy="2893749"/>
          </a:xfrm>
          <a:prstGeom prst="rect">
            <a:avLst/>
          </a:prstGeom>
        </p:spPr>
      </p:pic>
    </p:spTree>
    <p:extLst>
      <p:ext uri="{BB962C8B-B14F-4D97-AF65-F5344CB8AC3E}">
        <p14:creationId xmlns:p14="http://schemas.microsoft.com/office/powerpoint/2010/main" val="1089663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6F77-3871-609D-DC9D-4E2BDB7859AB}"/>
              </a:ext>
            </a:extLst>
          </p:cNvPr>
          <p:cNvSpPr>
            <a:spLocks noGrp="1"/>
          </p:cNvSpPr>
          <p:nvPr>
            <p:ph type="title"/>
          </p:nvPr>
        </p:nvSpPr>
        <p:spPr/>
        <p:txBody>
          <a:bodyPr/>
          <a:lstStyle/>
          <a:p>
            <a:r>
              <a:rPr lang="en-US">
                <a:solidFill>
                  <a:srgbClr val="FF0000"/>
                </a:solidFill>
              </a:rPr>
              <a:t>Ý tưởng giải thuật</a:t>
            </a:r>
          </a:p>
        </p:txBody>
      </p:sp>
      <p:sp>
        <p:nvSpPr>
          <p:cNvPr id="3" name="Content Placeholder 2">
            <a:extLst>
              <a:ext uri="{FF2B5EF4-FFF2-40B4-BE49-F238E27FC236}">
                <a16:creationId xmlns:a16="http://schemas.microsoft.com/office/drawing/2014/main" id="{B7D0B9CB-B10D-B63D-3152-FB125A0FAACE}"/>
              </a:ext>
            </a:extLst>
          </p:cNvPr>
          <p:cNvSpPr>
            <a:spLocks noGrp="1"/>
          </p:cNvSpPr>
          <p:nvPr>
            <p:ph idx="1"/>
          </p:nvPr>
        </p:nvSpPr>
        <p:spPr>
          <a:xfrm>
            <a:off x="838200" y="1690688"/>
            <a:ext cx="10515600" cy="4802187"/>
          </a:xfrm>
        </p:spPr>
        <p:txBody>
          <a:bodyPr>
            <a:normAutofit lnSpcReduction="10000"/>
          </a:bodyPr>
          <a:lstStyle/>
          <a:p>
            <a:r>
              <a:rPr lang="vi-VN" b="0" i="0">
                <a:solidFill>
                  <a:srgbClr val="0F172A"/>
                </a:solidFill>
                <a:effectLst/>
                <a:latin typeface="Open Sans" panose="020B0606030504020204" pitchFamily="34" charset="0"/>
              </a:rPr>
              <a:t>Ý tưởng của thuật toán Fibonacci Search là so sánh phần tử cần tìm với phần tử ở vị trí Fibonacci thứ k trong mảng, với k là số nguyên dương nhỏ nhất sao cho F(k) lớn hơn hoặc bằng n, với n là kích thước của mảng.</a:t>
            </a:r>
            <a:endParaRPr lang="en-US" b="0" i="0">
              <a:solidFill>
                <a:srgbClr val="0F172A"/>
              </a:solidFill>
              <a:effectLst/>
              <a:latin typeface="Open Sans" panose="020B0606030504020204" pitchFamily="34" charset="0"/>
            </a:endParaRPr>
          </a:p>
          <a:p>
            <a:r>
              <a:rPr lang="vi-VN" b="0" i="0">
                <a:solidFill>
                  <a:srgbClr val="0F172A"/>
                </a:solidFill>
                <a:effectLst/>
                <a:latin typeface="Open Sans" panose="020B0606030504020204" pitchFamily="34" charset="0"/>
              </a:rPr>
              <a:t>Nếu phần tử cần tìm bằng phần tử ở vị trí Fibonacci thứ k, ta trả về vị trí đó.</a:t>
            </a:r>
            <a:endParaRPr lang="en-US" b="0" i="0">
              <a:solidFill>
                <a:srgbClr val="0F172A"/>
              </a:solidFill>
              <a:effectLst/>
              <a:latin typeface="Open Sans" panose="020B0606030504020204" pitchFamily="34" charset="0"/>
            </a:endParaRPr>
          </a:p>
          <a:p>
            <a:r>
              <a:rPr lang="vi-VN" b="0" i="0">
                <a:solidFill>
                  <a:srgbClr val="0F172A"/>
                </a:solidFill>
                <a:effectLst/>
                <a:latin typeface="Open Sans" panose="020B0606030504020204" pitchFamily="34" charset="0"/>
              </a:rPr>
              <a:t>Nếu phần tử cần tìm nhỏ hơn phần tử ở vị trí Fibonacci thứ k, ta tiếp tục tìm kiếm trong đoạn từ đầu mảng đến vị trí Fibonacci thứ k-1.</a:t>
            </a:r>
            <a:endParaRPr lang="en-US" b="0" i="0">
              <a:solidFill>
                <a:srgbClr val="0F172A"/>
              </a:solidFill>
              <a:effectLst/>
              <a:latin typeface="Open Sans" panose="020B0606030504020204" pitchFamily="34" charset="0"/>
            </a:endParaRPr>
          </a:p>
          <a:p>
            <a:r>
              <a:rPr lang="vi-VN" b="0" i="0">
                <a:solidFill>
                  <a:srgbClr val="0F172A"/>
                </a:solidFill>
                <a:effectLst/>
                <a:latin typeface="Open Sans" panose="020B0606030504020204" pitchFamily="34" charset="0"/>
              </a:rPr>
              <a:t>Nếu phần tử cần tìm lớn hơn phần tử ở vị trí Fibonacci thứ k, ta tiếp tục tìm kiếm trong đoạn từ vị trí Fibonacci thứ k+1 đến cuối mảng.</a:t>
            </a:r>
            <a:endParaRPr lang="en-US"/>
          </a:p>
        </p:txBody>
      </p:sp>
    </p:spTree>
    <p:extLst>
      <p:ext uri="{BB962C8B-B14F-4D97-AF65-F5344CB8AC3E}">
        <p14:creationId xmlns:p14="http://schemas.microsoft.com/office/powerpoint/2010/main" val="399292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2014-C47A-697F-51D3-D63090FFA594}"/>
              </a:ext>
            </a:extLst>
          </p:cNvPr>
          <p:cNvSpPr>
            <a:spLocks noGrp="1"/>
          </p:cNvSpPr>
          <p:nvPr>
            <p:ph type="title"/>
          </p:nvPr>
        </p:nvSpPr>
        <p:spPr/>
        <p:txBody>
          <a:bodyPr/>
          <a:lstStyle/>
          <a:p>
            <a:r>
              <a:rPr lang="en-US">
                <a:solidFill>
                  <a:srgbClr val="FF0000"/>
                </a:solidFill>
              </a:rPr>
              <a:t>Biểu diễn giải thuật</a:t>
            </a:r>
          </a:p>
        </p:txBody>
      </p:sp>
      <p:pic>
        <p:nvPicPr>
          <p:cNvPr id="5" name="Content Placeholder 4">
            <a:extLst>
              <a:ext uri="{FF2B5EF4-FFF2-40B4-BE49-F238E27FC236}">
                <a16:creationId xmlns:a16="http://schemas.microsoft.com/office/drawing/2014/main" id="{A22F9E4F-47EE-C3B7-ECEF-89CA2D46A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6040" y="1133325"/>
            <a:ext cx="5512808" cy="4822616"/>
          </a:xfrm>
        </p:spPr>
      </p:pic>
      <p:sp>
        <p:nvSpPr>
          <p:cNvPr id="6" name="TextBox 5">
            <a:extLst>
              <a:ext uri="{FF2B5EF4-FFF2-40B4-BE49-F238E27FC236}">
                <a16:creationId xmlns:a16="http://schemas.microsoft.com/office/drawing/2014/main" id="{3E8F7B20-D12F-C789-D960-4820CC3E3F2C}"/>
              </a:ext>
            </a:extLst>
          </p:cNvPr>
          <p:cNvSpPr txBox="1"/>
          <p:nvPr/>
        </p:nvSpPr>
        <p:spPr>
          <a:xfrm>
            <a:off x="520702" y="2113472"/>
            <a:ext cx="5345260" cy="2862322"/>
          </a:xfrm>
          <a:prstGeom prst="rect">
            <a:avLst/>
          </a:prstGeom>
          <a:noFill/>
        </p:spPr>
        <p:txBody>
          <a:bodyPr wrap="square" rtlCol="0">
            <a:spAutoFit/>
          </a:bodyPr>
          <a:lstStyle/>
          <a:p>
            <a:r>
              <a:rPr lang="en-US"/>
              <a:t>Function </a:t>
            </a:r>
            <a:r>
              <a:rPr lang="en-US" b="1"/>
              <a:t>fibonacciSearch</a:t>
            </a:r>
            <a:r>
              <a:rPr lang="en-US"/>
              <a:t>(int a[], int l, int r, int x):</a:t>
            </a:r>
          </a:p>
          <a:p>
            <a:r>
              <a:rPr lang="en-US"/>
              <a:t>if(l &lt;= r):</a:t>
            </a:r>
          </a:p>
          <a:p>
            <a:r>
              <a:rPr lang="en-US"/>
              <a:t>	k min -&gt; Fibonacci(k) &gt;= (r – l)</a:t>
            </a:r>
          </a:p>
          <a:p>
            <a:r>
              <a:rPr lang="en-US"/>
              <a:t>	if(x == a[k]):</a:t>
            </a:r>
          </a:p>
          <a:p>
            <a:r>
              <a:rPr lang="en-US"/>
              <a:t>		return k</a:t>
            </a:r>
          </a:p>
          <a:p>
            <a:r>
              <a:rPr lang="en-US"/>
              <a:t>	if(x &lt; a[k]):</a:t>
            </a:r>
          </a:p>
          <a:p>
            <a:r>
              <a:rPr lang="en-US"/>
              <a:t>		return fibonacciSearch(a, l, k – 1, x)</a:t>
            </a:r>
          </a:p>
          <a:p>
            <a:r>
              <a:rPr lang="en-US"/>
              <a:t>	else:</a:t>
            </a:r>
          </a:p>
          <a:p>
            <a:r>
              <a:rPr lang="en-US"/>
              <a:t>		return fibonacciSearch(a, k + 1, r, x)</a:t>
            </a:r>
          </a:p>
          <a:p>
            <a:r>
              <a:rPr lang="en-US"/>
              <a:t>return -1</a:t>
            </a:r>
          </a:p>
        </p:txBody>
      </p:sp>
    </p:spTree>
    <p:extLst>
      <p:ext uri="{BB962C8B-B14F-4D97-AF65-F5344CB8AC3E}">
        <p14:creationId xmlns:p14="http://schemas.microsoft.com/office/powerpoint/2010/main" val="3861639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A8B-9F63-1906-71B3-A45E6D2E9EA1}"/>
              </a:ext>
            </a:extLst>
          </p:cNvPr>
          <p:cNvSpPr>
            <a:spLocks noGrp="1"/>
          </p:cNvSpPr>
          <p:nvPr>
            <p:ph type="title"/>
          </p:nvPr>
        </p:nvSpPr>
        <p:spPr/>
        <p:txBody>
          <a:bodyPr/>
          <a:lstStyle/>
          <a:p>
            <a:r>
              <a:rPr lang="en-US">
                <a:solidFill>
                  <a:srgbClr val="FF0000"/>
                </a:solidFill>
              </a:rPr>
              <a:t>Đánh giá độ phức tạp</a:t>
            </a:r>
          </a:p>
        </p:txBody>
      </p:sp>
      <p:sp>
        <p:nvSpPr>
          <p:cNvPr id="3" name="Content Placeholder 2">
            <a:extLst>
              <a:ext uri="{FF2B5EF4-FFF2-40B4-BE49-F238E27FC236}">
                <a16:creationId xmlns:a16="http://schemas.microsoft.com/office/drawing/2014/main" id="{0292688A-E295-333A-9C38-549A3EF2B556}"/>
              </a:ext>
            </a:extLst>
          </p:cNvPr>
          <p:cNvSpPr>
            <a:spLocks noGrp="1"/>
          </p:cNvSpPr>
          <p:nvPr>
            <p:ph idx="1"/>
          </p:nvPr>
        </p:nvSpPr>
        <p:spPr/>
        <p:txBody>
          <a:bodyPr/>
          <a:lstStyle/>
          <a:p>
            <a:r>
              <a:rPr lang="en-US"/>
              <a:t>Thuật toán có độ phức tạp O(log(n)).</a:t>
            </a:r>
          </a:p>
        </p:txBody>
      </p:sp>
    </p:spTree>
    <p:extLst>
      <p:ext uri="{BB962C8B-B14F-4D97-AF65-F5344CB8AC3E}">
        <p14:creationId xmlns:p14="http://schemas.microsoft.com/office/powerpoint/2010/main" val="785723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83C3-FE42-71C8-B938-6F690ED601E5}"/>
              </a:ext>
            </a:extLst>
          </p:cNvPr>
          <p:cNvSpPr>
            <a:spLocks noGrp="1"/>
          </p:cNvSpPr>
          <p:nvPr>
            <p:ph type="title"/>
          </p:nvPr>
        </p:nvSpPr>
        <p:spPr/>
        <p:txBody>
          <a:bodyPr/>
          <a:lstStyle/>
          <a:p>
            <a:r>
              <a:rPr lang="en-US">
                <a:solidFill>
                  <a:srgbClr val="FF0000"/>
                </a:solidFill>
              </a:rPr>
              <a:t>Áp dụng</a:t>
            </a:r>
          </a:p>
        </p:txBody>
      </p:sp>
      <p:sp>
        <p:nvSpPr>
          <p:cNvPr id="3" name="Content Placeholder 2">
            <a:extLst>
              <a:ext uri="{FF2B5EF4-FFF2-40B4-BE49-F238E27FC236}">
                <a16:creationId xmlns:a16="http://schemas.microsoft.com/office/drawing/2014/main" id="{83887A93-BC22-D387-A3EA-423DB57816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354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AF70-9A5D-0921-C471-5F2A79458CAA}"/>
              </a:ext>
            </a:extLst>
          </p:cNvPr>
          <p:cNvSpPr>
            <a:spLocks noGrp="1"/>
          </p:cNvSpPr>
          <p:nvPr>
            <p:ph type="title"/>
          </p:nvPr>
        </p:nvSpPr>
        <p:spPr/>
        <p:txBody>
          <a:bodyPr/>
          <a:lstStyle/>
          <a:p>
            <a:r>
              <a:rPr lang="en-US">
                <a:solidFill>
                  <a:srgbClr val="FF0000"/>
                </a:solidFill>
              </a:rPr>
              <a:t>Biểu diễn giải thuật</a:t>
            </a:r>
          </a:p>
        </p:txBody>
      </p:sp>
      <p:pic>
        <p:nvPicPr>
          <p:cNvPr id="5" name="Content Placeholder 4">
            <a:extLst>
              <a:ext uri="{FF2B5EF4-FFF2-40B4-BE49-F238E27FC236}">
                <a16:creationId xmlns:a16="http://schemas.microsoft.com/office/drawing/2014/main" id="{685A2CA9-A053-E3BF-4DBB-4F4E7BC8A417}"/>
              </a:ext>
            </a:extLst>
          </p:cNvPr>
          <p:cNvPicPr>
            <a:picLocks noGrp="1" noChangeAspect="1"/>
          </p:cNvPicPr>
          <p:nvPr>
            <p:ph idx="1"/>
          </p:nvPr>
        </p:nvPicPr>
        <p:blipFill>
          <a:blip r:embed="rId2"/>
          <a:stretch>
            <a:fillRect/>
          </a:stretch>
        </p:blipFill>
        <p:spPr>
          <a:xfrm>
            <a:off x="838200" y="1544129"/>
            <a:ext cx="7290288" cy="2442292"/>
          </a:xfrm>
        </p:spPr>
      </p:pic>
    </p:spTree>
    <p:extLst>
      <p:ext uri="{BB962C8B-B14F-4D97-AF65-F5344CB8AC3E}">
        <p14:creationId xmlns:p14="http://schemas.microsoft.com/office/powerpoint/2010/main" val="219455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AF70-9A5D-0921-C471-5F2A79458CAA}"/>
              </a:ext>
            </a:extLst>
          </p:cNvPr>
          <p:cNvSpPr>
            <a:spLocks noGrp="1"/>
          </p:cNvSpPr>
          <p:nvPr>
            <p:ph type="title"/>
          </p:nvPr>
        </p:nvSpPr>
        <p:spPr/>
        <p:txBody>
          <a:bodyPr/>
          <a:lstStyle/>
          <a:p>
            <a:r>
              <a:rPr lang="en-US">
                <a:solidFill>
                  <a:srgbClr val="FF0000"/>
                </a:solidFill>
              </a:rPr>
              <a:t>Đánh giá độ phức tạp</a:t>
            </a:r>
          </a:p>
        </p:txBody>
      </p:sp>
      <p:sp>
        <p:nvSpPr>
          <p:cNvPr id="4" name="Content Placeholder 3">
            <a:extLst>
              <a:ext uri="{FF2B5EF4-FFF2-40B4-BE49-F238E27FC236}">
                <a16:creationId xmlns:a16="http://schemas.microsoft.com/office/drawing/2014/main" id="{F3097E5B-5A7B-3F55-4A5B-669D69E61B56}"/>
              </a:ext>
            </a:extLst>
          </p:cNvPr>
          <p:cNvSpPr>
            <a:spLocks noGrp="1"/>
          </p:cNvSpPr>
          <p:nvPr>
            <p:ph idx="1"/>
          </p:nvPr>
        </p:nvSpPr>
        <p:spPr/>
        <p:txBody>
          <a:bodyPr/>
          <a:lstStyle/>
          <a:p>
            <a:pPr>
              <a:buFontTx/>
              <a:buChar char="-"/>
            </a:pPr>
            <a:r>
              <a:rPr lang="en-US"/>
              <a:t>Trong trường hợp tốt nhất (phần tử cần tìm nằm ngay ở đầu dãy): thuật toán có độ phức tạp O(1).</a:t>
            </a:r>
          </a:p>
          <a:p>
            <a:pPr>
              <a:buFontTx/>
              <a:buChar char="-"/>
            </a:pPr>
            <a:r>
              <a:rPr lang="en-US"/>
              <a:t>Trong trường hợp tệ nhất và trung bình: thuật toán có độ phức tạp O(n).</a:t>
            </a:r>
          </a:p>
        </p:txBody>
      </p:sp>
    </p:spTree>
    <p:extLst>
      <p:ext uri="{BB962C8B-B14F-4D97-AF65-F5344CB8AC3E}">
        <p14:creationId xmlns:p14="http://schemas.microsoft.com/office/powerpoint/2010/main" val="404185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2BF6-380F-12EF-3E72-D3D2C6A3546B}"/>
              </a:ext>
            </a:extLst>
          </p:cNvPr>
          <p:cNvSpPr>
            <a:spLocks noGrp="1"/>
          </p:cNvSpPr>
          <p:nvPr>
            <p:ph type="title"/>
          </p:nvPr>
        </p:nvSpPr>
        <p:spPr/>
        <p:txBody>
          <a:bodyPr/>
          <a:lstStyle/>
          <a:p>
            <a:r>
              <a:rPr lang="en-US">
                <a:solidFill>
                  <a:srgbClr val="FF0000"/>
                </a:solidFill>
              </a:rPr>
              <a:t>Áp dụng</a:t>
            </a:r>
          </a:p>
        </p:txBody>
      </p:sp>
      <p:pic>
        <p:nvPicPr>
          <p:cNvPr id="5" name="Content Placeholder 4">
            <a:extLst>
              <a:ext uri="{FF2B5EF4-FFF2-40B4-BE49-F238E27FC236}">
                <a16:creationId xmlns:a16="http://schemas.microsoft.com/office/drawing/2014/main" id="{94D96E69-9DF4-F351-2C2E-23B0C4384265}"/>
              </a:ext>
            </a:extLst>
          </p:cNvPr>
          <p:cNvPicPr>
            <a:picLocks noGrp="1" noChangeAspect="1"/>
          </p:cNvPicPr>
          <p:nvPr>
            <p:ph idx="1"/>
          </p:nvPr>
        </p:nvPicPr>
        <p:blipFill>
          <a:blip r:embed="rId2"/>
          <a:stretch>
            <a:fillRect/>
          </a:stretch>
        </p:blipFill>
        <p:spPr>
          <a:xfrm>
            <a:off x="838200" y="1480568"/>
            <a:ext cx="6687698" cy="5118640"/>
          </a:xfrm>
        </p:spPr>
      </p:pic>
    </p:spTree>
    <p:extLst>
      <p:ext uri="{BB962C8B-B14F-4D97-AF65-F5344CB8AC3E}">
        <p14:creationId xmlns:p14="http://schemas.microsoft.com/office/powerpoint/2010/main" val="323209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9F95-E2C9-FE8B-04CD-A88030FBEBE7}"/>
              </a:ext>
            </a:extLst>
          </p:cNvPr>
          <p:cNvSpPr>
            <a:spLocks noGrp="1"/>
          </p:cNvSpPr>
          <p:nvPr>
            <p:ph type="title"/>
          </p:nvPr>
        </p:nvSpPr>
        <p:spPr>
          <a:xfrm>
            <a:off x="838200" y="365125"/>
            <a:ext cx="10515600" cy="4422535"/>
          </a:xfrm>
        </p:spPr>
        <p:txBody>
          <a:bodyPr/>
          <a:lstStyle/>
          <a:p>
            <a:pPr algn="ctr"/>
            <a:r>
              <a:rPr lang="en-US">
                <a:solidFill>
                  <a:srgbClr val="FF0000"/>
                </a:solidFill>
              </a:rPr>
              <a:t>Tìm kiếm nhị phân</a:t>
            </a:r>
          </a:p>
        </p:txBody>
      </p:sp>
    </p:spTree>
    <p:extLst>
      <p:ext uri="{BB962C8B-B14F-4D97-AF65-F5344CB8AC3E}">
        <p14:creationId xmlns:p14="http://schemas.microsoft.com/office/powerpoint/2010/main" val="55994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B699-723F-3A68-E160-3E8846041755}"/>
              </a:ext>
            </a:extLst>
          </p:cNvPr>
          <p:cNvSpPr>
            <a:spLocks noGrp="1"/>
          </p:cNvSpPr>
          <p:nvPr>
            <p:ph type="title"/>
          </p:nvPr>
        </p:nvSpPr>
        <p:spPr/>
        <p:txBody>
          <a:bodyPr/>
          <a:lstStyle/>
          <a:p>
            <a:r>
              <a:rPr lang="en-US">
                <a:solidFill>
                  <a:srgbClr val="FF0000"/>
                </a:solidFill>
              </a:rPr>
              <a:t>Ý tưởng giải thuật</a:t>
            </a:r>
          </a:p>
        </p:txBody>
      </p:sp>
      <p:sp>
        <p:nvSpPr>
          <p:cNvPr id="3" name="Content Placeholder 2">
            <a:extLst>
              <a:ext uri="{FF2B5EF4-FFF2-40B4-BE49-F238E27FC236}">
                <a16:creationId xmlns:a16="http://schemas.microsoft.com/office/drawing/2014/main" id="{8A2E58B4-4D52-DA47-258C-06D699D5ED96}"/>
              </a:ext>
            </a:extLst>
          </p:cNvPr>
          <p:cNvSpPr>
            <a:spLocks noGrp="1"/>
          </p:cNvSpPr>
          <p:nvPr>
            <p:ph idx="1"/>
          </p:nvPr>
        </p:nvSpPr>
        <p:spPr/>
        <p:txBody>
          <a:bodyPr>
            <a:normAutofit lnSpcReduction="10000"/>
          </a:bodyPr>
          <a:lstStyle/>
          <a:p>
            <a:pPr marL="0" indent="0">
              <a:buNone/>
            </a:pPr>
            <a:r>
              <a:rPr lang="en-US"/>
              <a:t>1. Thực hiện tìm kiếm trên dãy đã được sắp xếp.</a:t>
            </a:r>
          </a:p>
          <a:p>
            <a:pPr marL="0" indent="0">
              <a:buNone/>
            </a:pPr>
            <a:r>
              <a:rPr lang="en-US"/>
              <a:t>2. Chọn phần tử ở chính giữa dãy, chia dãy thành hai phần.</a:t>
            </a:r>
          </a:p>
          <a:p>
            <a:pPr marL="0" indent="0">
              <a:buNone/>
            </a:pPr>
            <a:r>
              <a:rPr lang="en-US"/>
              <a:t>3. So sánh phần tử ở chính giữa với phần tử cần tìm:</a:t>
            </a:r>
          </a:p>
          <a:p>
            <a:pPr>
              <a:buFontTx/>
              <a:buChar char="-"/>
            </a:pPr>
            <a:r>
              <a:rPr lang="en-US"/>
              <a:t>TH1: phần tử ở chính giữa chính là phần tử cần tìm.</a:t>
            </a:r>
          </a:p>
          <a:p>
            <a:pPr>
              <a:buFontTx/>
              <a:buChar char="-"/>
            </a:pPr>
            <a:r>
              <a:rPr lang="en-US"/>
              <a:t>TH2: phần tử cần tìm lớn hơn phần tử ở giữa =&gt; nếu phần tử cần tìm có mặt trong dãy thì nó sẽ ở phần bên phải: mid + 1 -&gt; n.</a:t>
            </a:r>
          </a:p>
          <a:p>
            <a:pPr>
              <a:buFontTx/>
              <a:buChar char="-"/>
            </a:pPr>
            <a:r>
              <a:rPr lang="en-US"/>
              <a:t>TH3: phần tử cần tìm nhở hơn phần tử ở giữa =&gt; nếu phần tử cần tìm có mặt trong dãy thì nó sẽ ở phần bên trái: 0 -&gt; mid - 1.</a:t>
            </a:r>
          </a:p>
          <a:p>
            <a:pPr marL="0" indent="0">
              <a:buNone/>
            </a:pPr>
            <a:r>
              <a:rPr lang="en-US"/>
              <a:t>4. lặp lại quá trình trên cho đến khi cận dưới vượt cận trên mà chưa tìm thấy thì kết luật không tìm thấy.</a:t>
            </a:r>
          </a:p>
          <a:p>
            <a:pPr>
              <a:buFontTx/>
              <a:buChar char="-"/>
            </a:pPr>
            <a:endParaRPr lang="en-US"/>
          </a:p>
        </p:txBody>
      </p:sp>
    </p:spTree>
    <p:extLst>
      <p:ext uri="{BB962C8B-B14F-4D97-AF65-F5344CB8AC3E}">
        <p14:creationId xmlns:p14="http://schemas.microsoft.com/office/powerpoint/2010/main" val="303769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DCA1-AA32-BC26-F1E5-6E17FF13C97C}"/>
              </a:ext>
            </a:extLst>
          </p:cNvPr>
          <p:cNvSpPr>
            <a:spLocks noGrp="1"/>
          </p:cNvSpPr>
          <p:nvPr>
            <p:ph type="title"/>
          </p:nvPr>
        </p:nvSpPr>
        <p:spPr/>
        <p:txBody>
          <a:bodyPr/>
          <a:lstStyle/>
          <a:p>
            <a:r>
              <a:rPr lang="en-US">
                <a:solidFill>
                  <a:srgbClr val="FF0000"/>
                </a:solidFill>
              </a:rPr>
              <a:t>Ví dụ minh họa</a:t>
            </a:r>
          </a:p>
        </p:txBody>
      </p:sp>
      <p:pic>
        <p:nvPicPr>
          <p:cNvPr id="9" name="Content Placeholder 8">
            <a:extLst>
              <a:ext uri="{FF2B5EF4-FFF2-40B4-BE49-F238E27FC236}">
                <a16:creationId xmlns:a16="http://schemas.microsoft.com/office/drawing/2014/main" id="{B89D2A65-3E48-F7A9-EA73-ED92FC4DC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474" y="1825625"/>
            <a:ext cx="10451051" cy="4351338"/>
          </a:xfrm>
        </p:spPr>
      </p:pic>
    </p:spTree>
    <p:extLst>
      <p:ext uri="{BB962C8B-B14F-4D97-AF65-F5344CB8AC3E}">
        <p14:creationId xmlns:p14="http://schemas.microsoft.com/office/powerpoint/2010/main" val="266481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DCA1-AA32-BC26-F1E5-6E17FF13C97C}"/>
              </a:ext>
            </a:extLst>
          </p:cNvPr>
          <p:cNvSpPr>
            <a:spLocks noGrp="1"/>
          </p:cNvSpPr>
          <p:nvPr>
            <p:ph type="title"/>
          </p:nvPr>
        </p:nvSpPr>
        <p:spPr/>
        <p:txBody>
          <a:bodyPr/>
          <a:lstStyle/>
          <a:p>
            <a:r>
              <a:rPr lang="en-US">
                <a:solidFill>
                  <a:srgbClr val="FF0000"/>
                </a:solidFill>
              </a:rPr>
              <a:t>Biểu diễn thuật toán</a:t>
            </a:r>
          </a:p>
        </p:txBody>
      </p:sp>
      <p:pic>
        <p:nvPicPr>
          <p:cNvPr id="6" name="Content Placeholder 5">
            <a:extLst>
              <a:ext uri="{FF2B5EF4-FFF2-40B4-BE49-F238E27FC236}">
                <a16:creationId xmlns:a16="http://schemas.microsoft.com/office/drawing/2014/main" id="{1EF59BDA-ECDD-3F95-2B73-030D279A75A9}"/>
              </a:ext>
            </a:extLst>
          </p:cNvPr>
          <p:cNvPicPr>
            <a:picLocks noGrp="1" noChangeAspect="1"/>
          </p:cNvPicPr>
          <p:nvPr>
            <p:ph idx="1"/>
          </p:nvPr>
        </p:nvPicPr>
        <p:blipFill>
          <a:blip r:embed="rId2"/>
          <a:stretch>
            <a:fillRect/>
          </a:stretch>
        </p:blipFill>
        <p:spPr>
          <a:xfrm>
            <a:off x="838200" y="1502647"/>
            <a:ext cx="6781029" cy="5070733"/>
          </a:xfrm>
        </p:spPr>
      </p:pic>
    </p:spTree>
    <p:extLst>
      <p:ext uri="{BB962C8B-B14F-4D97-AF65-F5344CB8AC3E}">
        <p14:creationId xmlns:p14="http://schemas.microsoft.com/office/powerpoint/2010/main" val="607850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908</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Open Sans</vt:lpstr>
      <vt:lpstr>roboto</vt:lpstr>
      <vt:lpstr>Office Theme</vt:lpstr>
      <vt:lpstr>Tìm kiếm tuyến tính</vt:lpstr>
      <vt:lpstr>Ý tưởng giải thuật</vt:lpstr>
      <vt:lpstr>Biểu diễn giải thuật</vt:lpstr>
      <vt:lpstr>Đánh giá độ phức tạp</vt:lpstr>
      <vt:lpstr>Áp dụng</vt:lpstr>
      <vt:lpstr>Tìm kiếm nhị phân</vt:lpstr>
      <vt:lpstr>Ý tưởng giải thuật</vt:lpstr>
      <vt:lpstr>Ví dụ minh họa</vt:lpstr>
      <vt:lpstr>Biểu diễn thuật toán</vt:lpstr>
      <vt:lpstr>Đánh giá độ phức tạp</vt:lpstr>
      <vt:lpstr>Tìm kiếm tam phân</vt:lpstr>
      <vt:lpstr>Ý tưởng giải thuật</vt:lpstr>
      <vt:lpstr>Biểu diễn giải thuật</vt:lpstr>
      <vt:lpstr>Đánh giá độ phức tạp</vt:lpstr>
      <vt:lpstr>Tìm kiếm nội suy</vt:lpstr>
      <vt:lpstr>Ý tưởng giải thuật</vt:lpstr>
      <vt:lpstr>Biểu diễn giải thuật</vt:lpstr>
      <vt:lpstr>Đánh giá độ phức tạp</vt:lpstr>
      <vt:lpstr>Tìm kiếm fibonacci</vt:lpstr>
      <vt:lpstr>Ý tưởng giải thuật</vt:lpstr>
      <vt:lpstr>Biểu diễn giải thuật</vt:lpstr>
      <vt:lpstr>Đánh giá độ phức tạp</vt:lpstr>
      <vt:lpstr>Áp dụng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tuyến tính</dc:title>
  <dc:creator>TRAN XUAN THU D20CN02</dc:creator>
  <cp:lastModifiedBy>TRAN XUAN THU D20CN02</cp:lastModifiedBy>
  <cp:revision>71</cp:revision>
  <dcterms:created xsi:type="dcterms:W3CDTF">2023-07-15T14:30:53Z</dcterms:created>
  <dcterms:modified xsi:type="dcterms:W3CDTF">2023-07-17T02:33:37Z</dcterms:modified>
</cp:coreProperties>
</file>