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16"/>
  </p:handoutMasterIdLst>
  <p:sldIdLst>
    <p:sldId id="256" r:id="rId4"/>
    <p:sldId id="292" r:id="rId5"/>
    <p:sldId id="293" r:id="rId6"/>
    <p:sldId id="295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00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82969" autoAdjust="0"/>
  </p:normalViewPr>
  <p:slideViewPr>
    <p:cSldViewPr>
      <p:cViewPr>
        <p:scale>
          <a:sx n="75" d="100"/>
          <a:sy n="75" d="100"/>
        </p:scale>
        <p:origin x="1757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MS ACCESS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/>
              <a:t>TCXD HÀ NỘI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58653-E195-314A-A2F0-67E76B70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5112"/>
            <a:ext cx="1422400" cy="14224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03FE-3D61-49E5-A4D7-DFFD5408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MỘT SỐ THAO TÁC TRÊN BẢNG SẴN CÓ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AAA959-520D-4292-A9BE-14AD00A9A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3"/>
          <a:stretch/>
        </p:blipFill>
        <p:spPr bwMode="auto">
          <a:xfrm>
            <a:off x="0" y="1219200"/>
            <a:ext cx="8610600" cy="40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9DC660-16EA-4988-BD58-6AE9E147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510331"/>
            <a:ext cx="7543800" cy="1119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0" dirty="0"/>
              <a:t>Sửa </a:t>
            </a:r>
            <a:r>
              <a:rPr lang="en-US" sz="2000" b="0" dirty="0" err="1"/>
              <a:t>dữ</a:t>
            </a:r>
            <a:r>
              <a:rPr lang="en-US" sz="2000" b="0" dirty="0"/>
              <a:t> </a:t>
            </a:r>
            <a:r>
              <a:rPr lang="en-US" sz="2000" b="0" dirty="0" err="1"/>
              <a:t>liệu</a:t>
            </a:r>
            <a:r>
              <a:rPr lang="en-US" sz="2000" b="0" dirty="0"/>
              <a:t> – </a:t>
            </a:r>
            <a:r>
              <a:rPr lang="en-US" sz="2000" b="0" dirty="0" err="1"/>
              <a:t>Thêm</a:t>
            </a:r>
            <a:r>
              <a:rPr lang="en-US" sz="2000" b="0" dirty="0"/>
              <a:t> </a:t>
            </a:r>
            <a:r>
              <a:rPr lang="en-US" sz="2000" b="0" dirty="0" err="1"/>
              <a:t>mới</a:t>
            </a:r>
            <a:r>
              <a:rPr lang="en-US" sz="2000" b="0" dirty="0"/>
              <a:t> </a:t>
            </a:r>
            <a:r>
              <a:rPr lang="en-US" sz="2000" b="0" dirty="0" err="1"/>
              <a:t>bản</a:t>
            </a:r>
            <a:r>
              <a:rPr lang="en-US" sz="2000" b="0" dirty="0"/>
              <a:t> </a:t>
            </a:r>
            <a:r>
              <a:rPr lang="en-US" sz="2000" b="0" dirty="0" err="1"/>
              <a:t>ghi</a:t>
            </a:r>
            <a:r>
              <a:rPr lang="en-US" sz="2000" b="0" dirty="0"/>
              <a:t> – Chọn </a:t>
            </a:r>
            <a:r>
              <a:rPr lang="en-US" sz="2000" b="0" dirty="0" err="1"/>
              <a:t>bản</a:t>
            </a:r>
            <a:r>
              <a:rPr lang="en-US" sz="2000" b="0" dirty="0"/>
              <a:t> </a:t>
            </a:r>
            <a:r>
              <a:rPr lang="en-US" sz="2000" b="0" dirty="0" err="1"/>
              <a:t>ghi</a:t>
            </a:r>
            <a:endParaRPr lang="en-US" sz="2000" b="0" dirty="0"/>
          </a:p>
          <a:p>
            <a:pPr>
              <a:lnSpc>
                <a:spcPct val="150000"/>
              </a:lnSpc>
            </a:pPr>
            <a:r>
              <a:rPr lang="en-US" sz="2000" b="0" dirty="0" err="1"/>
              <a:t>Xóa</a:t>
            </a:r>
            <a:r>
              <a:rPr lang="en-US" sz="2000" b="0" dirty="0"/>
              <a:t> </a:t>
            </a:r>
            <a:r>
              <a:rPr lang="en-US" sz="2000" b="0" dirty="0" err="1"/>
              <a:t>bản</a:t>
            </a:r>
            <a:r>
              <a:rPr lang="en-US" sz="2000" b="0" dirty="0"/>
              <a:t> </a:t>
            </a:r>
            <a:r>
              <a:rPr lang="en-US" sz="2000" b="0" dirty="0" err="1"/>
              <a:t>ghi</a:t>
            </a:r>
            <a:r>
              <a:rPr lang="en-US" sz="2000" b="0" dirty="0"/>
              <a:t> – l</a:t>
            </a:r>
            <a:r>
              <a:rPr lang="vi-VN" sz="2000" b="0" dirty="0"/>
              <a:t>ư</a:t>
            </a:r>
            <a:r>
              <a:rPr lang="en-US" sz="2000" b="0" dirty="0"/>
              <a:t>u ý </a:t>
            </a:r>
            <a:r>
              <a:rPr lang="en-US" sz="2000" b="0" dirty="0" err="1"/>
              <a:t>không</a:t>
            </a:r>
            <a:r>
              <a:rPr lang="en-US" sz="2000" b="0" dirty="0"/>
              <a:t> </a:t>
            </a:r>
            <a:r>
              <a:rPr lang="en-US" sz="2000" b="0" dirty="0" err="1"/>
              <a:t>phục</a:t>
            </a:r>
            <a:r>
              <a:rPr lang="en-US" sz="2000" b="0" dirty="0"/>
              <a:t> </a:t>
            </a:r>
            <a:r>
              <a:rPr lang="en-US" sz="2000" b="0" dirty="0" err="1"/>
              <a:t>hồi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59964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AD3B4E-4D7D-4A80-98BF-C486A3D3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B9DDB7-FE49-419B-8B9E-AA69BEB18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9013"/>
            <a:ext cx="9144000" cy="23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81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AD3B4E-4D7D-4A80-98BF-C486A3D3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LỌC DỮ LIỆU BẢNG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C420B3-D313-415E-9F5A-CE86A624E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463"/>
            <a:ext cx="9144000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8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MS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BC926-E30E-4378-AC3C-BD4D61760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9260" r="46668" b="51481"/>
          <a:stretch/>
        </p:blipFill>
        <p:spPr>
          <a:xfrm>
            <a:off x="76200" y="1292607"/>
            <a:ext cx="4114800" cy="17255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B84E6D-6FF2-4E37-97DC-5CDBCBB71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020961"/>
            <a:ext cx="7543800" cy="23432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0" dirty="0"/>
              <a:t>Hệ </a:t>
            </a:r>
            <a:r>
              <a:rPr lang="en-US" sz="2000" b="0" dirty="0" err="1"/>
              <a:t>quản</a:t>
            </a:r>
            <a:r>
              <a:rPr lang="en-US" sz="2000" b="0" dirty="0"/>
              <a:t> </a:t>
            </a:r>
            <a:r>
              <a:rPr lang="en-US" sz="2000" b="0" dirty="0" err="1"/>
              <a:t>trị</a:t>
            </a:r>
            <a:r>
              <a:rPr lang="en-US" sz="2000" b="0" dirty="0"/>
              <a:t> CSDL Quan </a:t>
            </a:r>
            <a:r>
              <a:rPr lang="en-US" sz="2000" b="0" dirty="0" err="1"/>
              <a:t>hệ</a:t>
            </a:r>
            <a:endParaRPr lang="en-US" sz="2000" b="0" dirty="0"/>
          </a:p>
          <a:p>
            <a:pPr>
              <a:lnSpc>
                <a:spcPct val="150000"/>
              </a:lnSpc>
            </a:pPr>
            <a:r>
              <a:rPr lang="en-US" sz="2000" b="0" dirty="0"/>
              <a:t>Thành </a:t>
            </a:r>
            <a:r>
              <a:rPr lang="en-US" sz="2000" b="0" dirty="0" err="1"/>
              <a:t>phần</a:t>
            </a:r>
            <a:r>
              <a:rPr lang="en-US" sz="2000" b="0" dirty="0"/>
              <a:t> </a:t>
            </a:r>
            <a:r>
              <a:rPr lang="en-US" sz="2000" b="0" dirty="0" err="1"/>
              <a:t>thuộc</a:t>
            </a:r>
            <a:r>
              <a:rPr lang="en-US" sz="2000" b="0" dirty="0"/>
              <a:t> </a:t>
            </a:r>
            <a:r>
              <a:rPr lang="en-US" sz="2000" b="0" dirty="0" err="1"/>
              <a:t>bộ</a:t>
            </a:r>
            <a:r>
              <a:rPr lang="en-US" sz="2000" b="0" dirty="0"/>
              <a:t> Office</a:t>
            </a:r>
          </a:p>
          <a:p>
            <a:pPr>
              <a:lnSpc>
                <a:spcPct val="150000"/>
              </a:lnSpc>
            </a:pPr>
            <a:r>
              <a:rPr lang="en-US" sz="2000" b="0" dirty="0"/>
              <a:t>Xử </a:t>
            </a:r>
            <a:r>
              <a:rPr lang="en-US" sz="2000" b="0" dirty="0" err="1"/>
              <a:t>lý</a:t>
            </a:r>
            <a:r>
              <a:rPr lang="en-US" sz="2000" b="0" dirty="0"/>
              <a:t> </a:t>
            </a:r>
            <a:r>
              <a:rPr lang="en-US" sz="2000" b="0" dirty="0" err="1"/>
              <a:t>dữ</a:t>
            </a:r>
            <a:r>
              <a:rPr lang="en-US" sz="2000" b="0" dirty="0"/>
              <a:t> </a:t>
            </a:r>
            <a:r>
              <a:rPr lang="en-US" sz="2000" b="0" dirty="0" err="1"/>
              <a:t>liệu</a:t>
            </a:r>
            <a:r>
              <a:rPr lang="en-US" sz="2000" b="0" dirty="0"/>
              <a:t> </a:t>
            </a:r>
            <a:r>
              <a:rPr lang="en-US" sz="2000" b="0" dirty="0" err="1"/>
              <a:t>nhanh</a:t>
            </a:r>
            <a:r>
              <a:rPr lang="en-US" sz="2000" b="0" dirty="0"/>
              <a:t>, </a:t>
            </a:r>
            <a:r>
              <a:rPr lang="en-US" sz="2000" b="0" dirty="0" err="1"/>
              <a:t>giúp</a:t>
            </a:r>
            <a:r>
              <a:rPr lang="en-US" sz="2000" b="0" dirty="0"/>
              <a:t> </a:t>
            </a:r>
            <a:r>
              <a:rPr lang="en-US" sz="2000" b="0" dirty="0" err="1"/>
              <a:t>truy</a:t>
            </a:r>
            <a:r>
              <a:rPr lang="en-US" sz="2000" b="0" dirty="0"/>
              <a:t> </a:t>
            </a:r>
            <a:r>
              <a:rPr lang="en-US" sz="2000" b="0" dirty="0" err="1"/>
              <a:t>vấn</a:t>
            </a:r>
            <a:r>
              <a:rPr lang="en-US" sz="2000" b="0" dirty="0"/>
              <a:t> CSDL </a:t>
            </a:r>
            <a:r>
              <a:rPr lang="en-US" sz="2000" b="0" dirty="0" err="1"/>
              <a:t>mà</a:t>
            </a:r>
            <a:r>
              <a:rPr lang="en-US" sz="2000" b="0" dirty="0"/>
              <a:t> </a:t>
            </a:r>
            <a:r>
              <a:rPr lang="en-US" sz="2000" b="0" dirty="0" err="1"/>
              <a:t>không</a:t>
            </a:r>
            <a:r>
              <a:rPr lang="en-US" sz="2000" b="0" dirty="0"/>
              <a:t> </a:t>
            </a:r>
            <a:r>
              <a:rPr lang="en-US" sz="2000" b="0" dirty="0" err="1"/>
              <a:t>cần</a:t>
            </a:r>
            <a:r>
              <a:rPr lang="en-US" sz="2000" b="0" dirty="0"/>
              <a:t> </a:t>
            </a:r>
            <a:r>
              <a:rPr lang="en-US" sz="2000" b="0" dirty="0" err="1"/>
              <a:t>hiểu</a:t>
            </a:r>
            <a:r>
              <a:rPr lang="en-US" sz="2000" b="0" dirty="0"/>
              <a:t> </a:t>
            </a:r>
            <a:r>
              <a:rPr lang="en-US" sz="2000" b="0" dirty="0" err="1"/>
              <a:t>biết</a:t>
            </a:r>
            <a:r>
              <a:rPr lang="en-US" sz="2000" b="0" dirty="0"/>
              <a:t> </a:t>
            </a:r>
            <a:r>
              <a:rPr lang="en-US" sz="2000" b="0" dirty="0" err="1"/>
              <a:t>nhiều</a:t>
            </a:r>
            <a:r>
              <a:rPr lang="en-US" sz="2000" b="0" dirty="0"/>
              <a:t> </a:t>
            </a:r>
            <a:r>
              <a:rPr lang="en-US" sz="2000" b="0" dirty="0" err="1"/>
              <a:t>về</a:t>
            </a:r>
            <a:r>
              <a:rPr lang="en-US" sz="2000" b="0" dirty="0"/>
              <a:t> </a:t>
            </a:r>
            <a:r>
              <a:rPr lang="en-US" sz="2000" b="0" dirty="0" err="1"/>
              <a:t>câu</a:t>
            </a:r>
            <a:r>
              <a:rPr lang="en-US" sz="2000" b="0" dirty="0"/>
              <a:t> </a:t>
            </a:r>
            <a:r>
              <a:rPr lang="en-US" sz="2000" b="0" dirty="0" err="1"/>
              <a:t>lệnh</a:t>
            </a:r>
            <a:r>
              <a:rPr lang="en-US" sz="2000" b="0" dirty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42599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9412-2B27-41D6-8327-7568F9B2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thành </a:t>
            </a:r>
            <a:r>
              <a:rPr lang="en-US" dirty="0" err="1"/>
              <a:t>phần</a:t>
            </a:r>
            <a:r>
              <a:rPr lang="en-US" dirty="0"/>
              <a:t> CSDL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04CD43-FF19-4467-BA39-E155C893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73" y="1371600"/>
            <a:ext cx="7516427" cy="4114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/>
              <a:t>1) Table</a:t>
            </a:r>
            <a:r>
              <a:rPr lang="en-US" sz="1800" b="0" dirty="0"/>
              <a:t> - </a:t>
            </a:r>
            <a:r>
              <a:rPr lang="vi-VN" sz="1800" b="0" dirty="0"/>
              <a:t>Các bảng dữ liệu, chứa các dữ liệu</a:t>
            </a:r>
            <a:r>
              <a:rPr lang="en-US" sz="1800" b="0" dirty="0"/>
              <a:t> </a:t>
            </a:r>
            <a:r>
              <a:rPr lang="vi-VN" sz="1800" b="0" dirty="0"/>
              <a:t>nhập vào</a:t>
            </a:r>
            <a:endParaRPr lang="en-US" sz="1800" b="0" dirty="0"/>
          </a:p>
          <a:p>
            <a:pPr>
              <a:lnSpc>
                <a:spcPct val="200000"/>
              </a:lnSpc>
            </a:pPr>
            <a:r>
              <a:rPr lang="en-US" sz="1800" dirty="0"/>
              <a:t>2) Query</a:t>
            </a:r>
            <a:r>
              <a:rPr lang="en-US" sz="1800" b="0" dirty="0"/>
              <a:t> - </a:t>
            </a:r>
            <a:r>
              <a:rPr lang="en-US" sz="1800" b="0" dirty="0" err="1"/>
              <a:t>Các</a:t>
            </a:r>
            <a:r>
              <a:rPr lang="en-US" sz="1800" b="0" dirty="0"/>
              <a:t> </a:t>
            </a:r>
            <a:r>
              <a:rPr lang="en-US" sz="1800" b="0" dirty="0" err="1"/>
              <a:t>truy</a:t>
            </a:r>
            <a:r>
              <a:rPr lang="en-US" sz="1800" b="0" dirty="0"/>
              <a:t> </a:t>
            </a:r>
            <a:r>
              <a:rPr lang="en-US" sz="1800" b="0" dirty="0" err="1"/>
              <a:t>vấn</a:t>
            </a:r>
            <a:r>
              <a:rPr lang="en-US" sz="1800" b="0" dirty="0"/>
              <a:t> </a:t>
            </a:r>
            <a:r>
              <a:rPr lang="en-US" sz="1800" b="0" dirty="0" err="1"/>
              <a:t>đến</a:t>
            </a:r>
            <a:r>
              <a:rPr lang="en-US" sz="1800" b="0" dirty="0"/>
              <a:t> </a:t>
            </a:r>
            <a:r>
              <a:rPr lang="en-US" sz="1800" b="0" dirty="0" err="1"/>
              <a:t>dữ</a:t>
            </a:r>
            <a:r>
              <a:rPr lang="en-US" sz="1800" b="0" dirty="0"/>
              <a:t> </a:t>
            </a:r>
            <a:r>
              <a:rPr lang="en-US" sz="1800" b="0" dirty="0" err="1"/>
              <a:t>liệu</a:t>
            </a:r>
            <a:endParaRPr lang="en-US" sz="1800" b="0" dirty="0"/>
          </a:p>
          <a:p>
            <a:pPr>
              <a:lnSpc>
                <a:spcPct val="200000"/>
              </a:lnSpc>
            </a:pPr>
            <a:r>
              <a:rPr lang="en-US" sz="1800" dirty="0"/>
              <a:t>3) </a:t>
            </a:r>
            <a:r>
              <a:rPr lang="vi-VN" sz="1800" dirty="0"/>
              <a:t>Form </a:t>
            </a:r>
            <a:r>
              <a:rPr lang="en-US" sz="1800" dirty="0"/>
              <a:t> </a:t>
            </a:r>
            <a:r>
              <a:rPr lang="vi-VN" sz="1800" b="0" dirty="0"/>
              <a:t>- </a:t>
            </a:r>
            <a:r>
              <a:rPr lang="en-US" sz="1800" b="0" dirty="0"/>
              <a:t>(</a:t>
            </a:r>
            <a:r>
              <a:rPr lang="vi-VN" sz="1800" b="0" dirty="0"/>
              <a:t>biểu mẫu</a:t>
            </a:r>
            <a:r>
              <a:rPr lang="en-US" sz="1800" b="0" dirty="0"/>
              <a:t>) </a:t>
            </a:r>
            <a:r>
              <a:rPr lang="vi-VN" sz="1800" b="0" dirty="0"/>
              <a:t>giao diện nhập dữ liệu</a:t>
            </a:r>
            <a:endParaRPr lang="en-US" sz="1800" b="0" dirty="0"/>
          </a:p>
          <a:p>
            <a:pPr>
              <a:lnSpc>
                <a:spcPct val="200000"/>
              </a:lnSpc>
            </a:pPr>
            <a:r>
              <a:rPr lang="en-US" sz="1800" dirty="0"/>
              <a:t>4) Reports </a:t>
            </a:r>
            <a:r>
              <a:rPr lang="en-US" sz="1800" b="0" dirty="0"/>
              <a:t>-  </a:t>
            </a:r>
            <a:r>
              <a:rPr lang="vi-VN" sz="1800" b="0" dirty="0"/>
              <a:t>Các báo cáo (report)</a:t>
            </a:r>
            <a:r>
              <a:rPr lang="en-US" sz="1800" b="0" dirty="0"/>
              <a:t> 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5) Macros  </a:t>
            </a:r>
            <a:r>
              <a:rPr lang="en-US" sz="1800" b="0" dirty="0"/>
              <a:t>-</a:t>
            </a:r>
            <a:r>
              <a:rPr lang="en-US" sz="1800" dirty="0"/>
              <a:t> </a:t>
            </a:r>
            <a:r>
              <a:rPr lang="en-US" sz="1800" b="0" dirty="0"/>
              <a:t>(</a:t>
            </a:r>
            <a:r>
              <a:rPr lang="en-US" sz="1800" b="0" dirty="0" err="1"/>
              <a:t>tập</a:t>
            </a:r>
            <a:r>
              <a:rPr lang="en-US" sz="1800" b="0" dirty="0"/>
              <a:t> </a:t>
            </a:r>
            <a:r>
              <a:rPr lang="en-US" sz="1800" b="0" dirty="0" err="1"/>
              <a:t>lệnh</a:t>
            </a:r>
            <a:r>
              <a:rPr lang="en-US" sz="1800" b="0" dirty="0"/>
              <a:t>) </a:t>
            </a:r>
            <a:r>
              <a:rPr lang="en-US" sz="1800" b="0" dirty="0" err="1"/>
              <a:t>là</a:t>
            </a:r>
            <a:r>
              <a:rPr lang="en-US" sz="1800" b="0" dirty="0"/>
              <a:t> </a:t>
            </a:r>
            <a:r>
              <a:rPr lang="en-US" sz="1800" b="0" dirty="0" err="1"/>
              <a:t>tập</a:t>
            </a:r>
            <a:r>
              <a:rPr lang="en-US" sz="1800" b="0" dirty="0"/>
              <a:t> </a:t>
            </a:r>
            <a:r>
              <a:rPr lang="en-US" sz="1800" b="0" dirty="0" err="1"/>
              <a:t>hợp</a:t>
            </a:r>
            <a:r>
              <a:rPr lang="en-US" sz="1800" b="0" dirty="0"/>
              <a:t> </a:t>
            </a:r>
            <a:r>
              <a:rPr lang="en-US" sz="1800" b="0" dirty="0" err="1"/>
              <a:t>các</a:t>
            </a:r>
            <a:r>
              <a:rPr lang="en-US" sz="1800" b="0" dirty="0"/>
              <a:t> </a:t>
            </a:r>
            <a:r>
              <a:rPr lang="en-US" sz="1800" b="0" dirty="0" err="1"/>
              <a:t>thao</a:t>
            </a:r>
            <a:r>
              <a:rPr lang="en-US" sz="1800" b="0" dirty="0"/>
              <a:t> </a:t>
            </a:r>
            <a:r>
              <a:rPr lang="en-US" sz="1800" b="0" dirty="0" err="1"/>
              <a:t>tác</a:t>
            </a:r>
            <a:endParaRPr lang="en-US" sz="1800" b="0" dirty="0"/>
          </a:p>
          <a:p>
            <a:pPr>
              <a:lnSpc>
                <a:spcPct val="200000"/>
              </a:lnSpc>
            </a:pPr>
            <a:r>
              <a:rPr lang="en-US" sz="1800" dirty="0"/>
              <a:t>6) Module</a:t>
            </a:r>
            <a:r>
              <a:rPr lang="en-US" sz="1800" b="0" dirty="0"/>
              <a:t> - C</a:t>
            </a:r>
            <a:r>
              <a:rPr lang="vi-VN" sz="1800" b="0" dirty="0"/>
              <a:t>ode viết bằng VBA để tương tác với CSDL</a:t>
            </a:r>
          </a:p>
        </p:txBody>
      </p:sp>
    </p:spTree>
    <p:extLst>
      <p:ext uri="{BB962C8B-B14F-4D97-AF65-F5344CB8AC3E}">
        <p14:creationId xmlns:p14="http://schemas.microsoft.com/office/powerpoint/2010/main" val="17309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D2D1CA-92E9-4180-B701-879284508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12964" r="8333" b="14445"/>
          <a:stretch/>
        </p:blipFill>
        <p:spPr>
          <a:xfrm>
            <a:off x="381000" y="1333500"/>
            <a:ext cx="7746742" cy="468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01353-6537-44AC-A6C3-E87A6CD3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file CSDL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0B1DB9-B442-49D0-A576-4E71877086E3}"/>
              </a:ext>
            </a:extLst>
          </p:cNvPr>
          <p:cNvSpPr/>
          <p:nvPr/>
        </p:nvSpPr>
        <p:spPr>
          <a:xfrm>
            <a:off x="762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1C2F18-D93E-40AE-965F-C530F85CA442}"/>
              </a:ext>
            </a:extLst>
          </p:cNvPr>
          <p:cNvSpPr/>
          <p:nvPr/>
        </p:nvSpPr>
        <p:spPr>
          <a:xfrm>
            <a:off x="7010400" y="4724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896BD-15F2-4D78-B947-E8F6C1DB2FBE}"/>
              </a:ext>
            </a:extLst>
          </p:cNvPr>
          <p:cNvSpPr/>
          <p:nvPr/>
        </p:nvSpPr>
        <p:spPr>
          <a:xfrm>
            <a:off x="5638800" y="541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276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9412-2B27-41D6-8327-7568F9B2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thành </a:t>
            </a:r>
            <a:r>
              <a:rPr lang="en-US" dirty="0" err="1"/>
              <a:t>phần</a:t>
            </a:r>
            <a:r>
              <a:rPr lang="en-US" dirty="0"/>
              <a:t> CSDL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AD6DD-E650-4477-8E6B-FE4FABCF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0"/>
            <a:ext cx="6412079" cy="55331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D4F5D91-7120-4706-9103-C58F5CB913E5}"/>
              </a:ext>
            </a:extLst>
          </p:cNvPr>
          <p:cNvSpPr/>
          <p:nvPr/>
        </p:nvSpPr>
        <p:spPr>
          <a:xfrm>
            <a:off x="228600" y="20193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1077FA-96E1-4FEB-9F6E-5080F40C76D1}"/>
              </a:ext>
            </a:extLst>
          </p:cNvPr>
          <p:cNvSpPr/>
          <p:nvPr/>
        </p:nvSpPr>
        <p:spPr>
          <a:xfrm>
            <a:off x="6629400" y="4876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A3E151-86FE-415F-AF85-33050DA03DD8}"/>
              </a:ext>
            </a:extLst>
          </p:cNvPr>
          <p:cNvSpPr/>
          <p:nvPr/>
        </p:nvSpPr>
        <p:spPr>
          <a:xfrm>
            <a:off x="4349039" y="563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6FAAD6-0C44-4943-B5B2-1E2704F03ECB}"/>
              </a:ext>
            </a:extLst>
          </p:cNvPr>
          <p:cNvCxnSpPr/>
          <p:nvPr/>
        </p:nvCxnSpPr>
        <p:spPr>
          <a:xfrm>
            <a:off x="4953000" y="58674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5FA077-6F98-43A7-860B-8ACCB4157F46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62000" y="2209800"/>
            <a:ext cx="381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ADED-21D0-473E-95D0-3C1869F8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AEACD-6E46-4B1C-AE64-F3751909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5143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101B24E-E4E5-4797-871E-7E7A008EBCBE}"/>
              </a:ext>
            </a:extLst>
          </p:cNvPr>
          <p:cNvSpPr/>
          <p:nvPr/>
        </p:nvSpPr>
        <p:spPr>
          <a:xfrm>
            <a:off x="32766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A95D2-7FB3-46DA-BCCF-D7B54FF44BC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19401" y="2248271"/>
            <a:ext cx="535314" cy="19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2BD0767-DD37-4618-934D-DC1D140E2B43}"/>
              </a:ext>
            </a:extLst>
          </p:cNvPr>
          <p:cNvSpPr/>
          <p:nvPr/>
        </p:nvSpPr>
        <p:spPr>
          <a:xfrm>
            <a:off x="1981200" y="3048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722CA8-05F8-4325-866A-6F95EF9E9A5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371600" y="2143756"/>
            <a:ext cx="687715" cy="98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68747B-0A15-4547-972F-8A2A4D03FE1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99145" y="2628901"/>
            <a:ext cx="1260170" cy="49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FA6CF-C4D8-431A-96E5-2D3F6D728805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085373" y="3503285"/>
            <a:ext cx="973942" cy="61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4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D1-557F-4F1A-852A-ACFA9A1F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6DCD7-0A53-4EB4-84AD-13CEFDD8E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78" b="32262"/>
          <a:stretch/>
        </p:blipFill>
        <p:spPr>
          <a:xfrm>
            <a:off x="16276" y="1316484"/>
            <a:ext cx="9117878" cy="51605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816FC91-483A-4DBF-B949-1DFF1CAACCD9}"/>
              </a:ext>
            </a:extLst>
          </p:cNvPr>
          <p:cNvSpPr/>
          <p:nvPr/>
        </p:nvSpPr>
        <p:spPr>
          <a:xfrm>
            <a:off x="1676400" y="901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235174-0A3A-4180-86F4-8E9725BCC385}"/>
              </a:ext>
            </a:extLst>
          </p:cNvPr>
          <p:cNvCxnSpPr>
            <a:cxnSpLocks/>
          </p:cNvCxnSpPr>
          <p:nvPr/>
        </p:nvCxnSpPr>
        <p:spPr>
          <a:xfrm flipH="1">
            <a:off x="1219201" y="1316484"/>
            <a:ext cx="457199" cy="28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342F76D-F106-4AE5-84A1-CA6165702615}"/>
              </a:ext>
            </a:extLst>
          </p:cNvPr>
          <p:cNvSpPr/>
          <p:nvPr/>
        </p:nvSpPr>
        <p:spPr>
          <a:xfrm>
            <a:off x="2438400" y="2743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42BB4E-56C1-4719-BA62-57F8EA26099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81000" y="2057400"/>
            <a:ext cx="2124355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98300D-9D48-429C-8CBE-D935B12A881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133601" y="2180863"/>
            <a:ext cx="371754" cy="6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0A47EA-4A00-4640-8736-981FB6DB4DAA}"/>
              </a:ext>
            </a:extLst>
          </p:cNvPr>
          <p:cNvCxnSpPr>
            <a:stCxn id="9" idx="7"/>
          </p:cNvCxnSpPr>
          <p:nvPr/>
        </p:nvCxnSpPr>
        <p:spPr>
          <a:xfrm flipV="1">
            <a:off x="2828645" y="2209800"/>
            <a:ext cx="1362355" cy="60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B54CDC-0AAE-49C8-92A7-E9D4DF36529C}"/>
              </a:ext>
            </a:extLst>
          </p:cNvPr>
          <p:cNvCxnSpPr/>
          <p:nvPr/>
        </p:nvCxnSpPr>
        <p:spPr>
          <a:xfrm flipV="1">
            <a:off x="2895600" y="2057400"/>
            <a:ext cx="32766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263D23-9171-4409-872B-65D73E7E1E4A}"/>
              </a:ext>
            </a:extLst>
          </p:cNvPr>
          <p:cNvCxnSpPr>
            <a:stCxn id="9" idx="6"/>
          </p:cNvCxnSpPr>
          <p:nvPr/>
        </p:nvCxnSpPr>
        <p:spPr>
          <a:xfrm>
            <a:off x="2895600" y="2971800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7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D1-557F-4F1A-852A-ACFA9A1F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772400" cy="563563"/>
          </a:xfrm>
        </p:spPr>
        <p:txBody>
          <a:bodyPr/>
          <a:lstStyle/>
          <a:p>
            <a:r>
              <a:rPr lang="en-US" dirty="0"/>
              <a:t>Mở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757F2-75D2-42B4-91CC-E74C826EB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7" t="4444" r="17500" b="18519"/>
          <a:stretch/>
        </p:blipFill>
        <p:spPr>
          <a:xfrm>
            <a:off x="228600" y="1219199"/>
            <a:ext cx="8686800" cy="5133109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88D770B5-C3B5-4DB9-AF19-87013BE9E285}"/>
              </a:ext>
            </a:extLst>
          </p:cNvPr>
          <p:cNvSpPr/>
          <p:nvPr/>
        </p:nvSpPr>
        <p:spPr>
          <a:xfrm>
            <a:off x="3276600" y="1600199"/>
            <a:ext cx="2133600" cy="555593"/>
          </a:xfrm>
          <a:prstGeom prst="borderCallout1">
            <a:avLst>
              <a:gd name="adj1" fmla="val 18750"/>
              <a:gd name="adj2" fmla="val -8333"/>
              <a:gd name="adj3" fmla="val 243830"/>
              <a:gd name="adj4" fmla="val -90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Bấm</a:t>
            </a:r>
            <a:r>
              <a:rPr lang="en-US" sz="1600" dirty="0"/>
              <a:t> </a:t>
            </a:r>
            <a:r>
              <a:rPr lang="en-US" sz="1600" dirty="0" err="1"/>
              <a:t>kép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mở</a:t>
            </a:r>
            <a:endParaRPr lang="en-US" sz="1600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3860644F-8ADF-4DE7-8454-F11DB0B9384B}"/>
              </a:ext>
            </a:extLst>
          </p:cNvPr>
          <p:cNvSpPr/>
          <p:nvPr/>
        </p:nvSpPr>
        <p:spPr>
          <a:xfrm>
            <a:off x="5791200" y="2590800"/>
            <a:ext cx="2133600" cy="685800"/>
          </a:xfrm>
          <a:prstGeom prst="borderCallout1">
            <a:avLst>
              <a:gd name="adj1" fmla="val 18750"/>
              <a:gd name="adj2" fmla="val -8333"/>
              <a:gd name="adj3" fmla="val 122856"/>
              <a:gd name="adj4" fmla="val -93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Menu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bấm</a:t>
            </a:r>
            <a:r>
              <a:rPr lang="en-US" sz="1600" dirty="0"/>
              <a:t> </a:t>
            </a:r>
            <a:r>
              <a:rPr lang="en-US" sz="1600" dirty="0" err="1"/>
              <a:t>chuột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endParaRPr lang="en-US" sz="1600" dirty="0"/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385FE818-1484-4C09-B868-2D59FFEC8770}"/>
              </a:ext>
            </a:extLst>
          </p:cNvPr>
          <p:cNvSpPr/>
          <p:nvPr/>
        </p:nvSpPr>
        <p:spPr>
          <a:xfrm>
            <a:off x="5780103" y="3779836"/>
            <a:ext cx="2133600" cy="487364"/>
          </a:xfrm>
          <a:prstGeom prst="borderCallout1">
            <a:avLst>
              <a:gd name="adj1" fmla="val 18750"/>
              <a:gd name="adj2" fmla="val -8333"/>
              <a:gd name="adj3" fmla="val -52077"/>
              <a:gd name="adj4" fmla="val -14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Mở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F1E87C65-0B1E-4627-98CE-4393D32FC045}"/>
              </a:ext>
            </a:extLst>
          </p:cNvPr>
          <p:cNvSpPr/>
          <p:nvPr/>
        </p:nvSpPr>
        <p:spPr>
          <a:xfrm>
            <a:off x="5780103" y="4543566"/>
            <a:ext cx="2133600" cy="487365"/>
          </a:xfrm>
          <a:prstGeom prst="borderCallout1">
            <a:avLst>
              <a:gd name="adj1" fmla="val 18750"/>
              <a:gd name="adj2" fmla="val -8333"/>
              <a:gd name="adj3" fmla="val -180701"/>
              <a:gd name="adj4" fmla="val -127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Mở ở </a:t>
            </a:r>
            <a:r>
              <a:rPr lang="en-US" sz="1600" dirty="0" err="1"/>
              <a:t>chế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endParaRPr lang="en-US" sz="1600" dirty="0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FBAE0324-CC72-4C74-A597-EE5A256DEE5E}"/>
              </a:ext>
            </a:extLst>
          </p:cNvPr>
          <p:cNvSpPr/>
          <p:nvPr/>
        </p:nvSpPr>
        <p:spPr>
          <a:xfrm>
            <a:off x="5780103" y="5140760"/>
            <a:ext cx="2133600" cy="487366"/>
          </a:xfrm>
          <a:prstGeom prst="borderCallout1">
            <a:avLst>
              <a:gd name="adj1" fmla="val 18750"/>
              <a:gd name="adj2" fmla="val -8333"/>
              <a:gd name="adj3" fmla="val -156506"/>
              <a:gd name="adj4" fmla="val -140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Đổi </a:t>
            </a:r>
            <a:r>
              <a:rPr lang="en-US" sz="1600" dirty="0" err="1"/>
              <a:t>tên</a:t>
            </a:r>
            <a:endParaRPr lang="en-US" sz="1600" dirty="0"/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2C58E0C4-8303-4854-A921-FC3DEEEB8163}"/>
              </a:ext>
            </a:extLst>
          </p:cNvPr>
          <p:cNvSpPr/>
          <p:nvPr/>
        </p:nvSpPr>
        <p:spPr>
          <a:xfrm>
            <a:off x="5791200" y="5737955"/>
            <a:ext cx="2133600" cy="487366"/>
          </a:xfrm>
          <a:prstGeom prst="borderCallout1">
            <a:avLst>
              <a:gd name="adj1" fmla="val 18750"/>
              <a:gd name="adj2" fmla="val -8333"/>
              <a:gd name="adj3" fmla="val -205688"/>
              <a:gd name="adj4" fmla="val -141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Xóa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058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03FE-3D61-49E5-A4D7-DFFD5408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MỘT SỐ THAO TÁC TRÊN BẢNG SẴN CÓ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AAA959-520D-4292-A9BE-14AD00A9A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3"/>
          <a:stretch/>
        </p:blipFill>
        <p:spPr bwMode="auto">
          <a:xfrm>
            <a:off x="0" y="1219200"/>
            <a:ext cx="8610600" cy="40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9DC660-16EA-4988-BD58-6AE9E147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510331"/>
            <a:ext cx="7543800" cy="1119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0" dirty="0"/>
              <a:t>Sửa </a:t>
            </a:r>
            <a:r>
              <a:rPr lang="en-US" sz="2000" b="0" dirty="0" err="1"/>
              <a:t>dữ</a:t>
            </a:r>
            <a:r>
              <a:rPr lang="en-US" sz="2000" b="0" dirty="0"/>
              <a:t> </a:t>
            </a:r>
            <a:r>
              <a:rPr lang="en-US" sz="2000" b="0" dirty="0" err="1"/>
              <a:t>liệu</a:t>
            </a:r>
            <a:r>
              <a:rPr lang="en-US" sz="2000" b="0" dirty="0"/>
              <a:t> – </a:t>
            </a:r>
            <a:r>
              <a:rPr lang="en-US" sz="2000" b="0" dirty="0" err="1"/>
              <a:t>Thêm</a:t>
            </a:r>
            <a:r>
              <a:rPr lang="en-US" sz="2000" b="0" dirty="0"/>
              <a:t> </a:t>
            </a:r>
            <a:r>
              <a:rPr lang="en-US" sz="2000" b="0" dirty="0" err="1"/>
              <a:t>mới</a:t>
            </a:r>
            <a:r>
              <a:rPr lang="en-US" sz="2000" b="0" dirty="0"/>
              <a:t> </a:t>
            </a:r>
            <a:r>
              <a:rPr lang="en-US" sz="2000" b="0" dirty="0" err="1"/>
              <a:t>bản</a:t>
            </a:r>
            <a:r>
              <a:rPr lang="en-US" sz="2000" b="0" dirty="0"/>
              <a:t> </a:t>
            </a:r>
            <a:r>
              <a:rPr lang="en-US" sz="2000" b="0" dirty="0" err="1"/>
              <a:t>ghi</a:t>
            </a:r>
            <a:r>
              <a:rPr lang="en-US" sz="2000" b="0" dirty="0"/>
              <a:t> – Chọn </a:t>
            </a:r>
            <a:r>
              <a:rPr lang="en-US" sz="2000" b="0" dirty="0" err="1"/>
              <a:t>bản</a:t>
            </a:r>
            <a:r>
              <a:rPr lang="en-US" sz="2000" b="0" dirty="0"/>
              <a:t> </a:t>
            </a:r>
            <a:r>
              <a:rPr lang="en-US" sz="2000" b="0" dirty="0" err="1"/>
              <a:t>ghi</a:t>
            </a:r>
            <a:endParaRPr lang="en-US" sz="2000" b="0" dirty="0"/>
          </a:p>
          <a:p>
            <a:pPr>
              <a:lnSpc>
                <a:spcPct val="150000"/>
              </a:lnSpc>
            </a:pPr>
            <a:r>
              <a:rPr lang="en-US" sz="2000" b="0" dirty="0" err="1"/>
              <a:t>Xóa</a:t>
            </a:r>
            <a:r>
              <a:rPr lang="en-US" sz="2000" b="0" dirty="0"/>
              <a:t> </a:t>
            </a:r>
            <a:r>
              <a:rPr lang="en-US" sz="2000" b="0" dirty="0" err="1"/>
              <a:t>bản</a:t>
            </a:r>
            <a:r>
              <a:rPr lang="en-US" sz="2000" b="0" dirty="0"/>
              <a:t> </a:t>
            </a:r>
            <a:r>
              <a:rPr lang="en-US" sz="2000" b="0" dirty="0" err="1"/>
              <a:t>ghi</a:t>
            </a:r>
            <a:r>
              <a:rPr lang="en-US" sz="2000" b="0" dirty="0"/>
              <a:t> – l</a:t>
            </a:r>
            <a:r>
              <a:rPr lang="vi-VN" sz="2000" b="0" dirty="0"/>
              <a:t>ư</a:t>
            </a:r>
            <a:r>
              <a:rPr lang="en-US" sz="2000" b="0" dirty="0"/>
              <a:t>u ý </a:t>
            </a:r>
            <a:r>
              <a:rPr lang="en-US" sz="2000" b="0" dirty="0" err="1"/>
              <a:t>không</a:t>
            </a:r>
            <a:r>
              <a:rPr lang="en-US" sz="2000" b="0" dirty="0"/>
              <a:t> </a:t>
            </a:r>
            <a:r>
              <a:rPr lang="en-US" sz="2000" b="0" dirty="0" err="1"/>
              <a:t>phục</a:t>
            </a:r>
            <a:r>
              <a:rPr lang="en-US" sz="2000" b="0" dirty="0"/>
              <a:t> </a:t>
            </a:r>
            <a:r>
              <a:rPr lang="en-US" sz="2000" b="0" dirty="0" err="1"/>
              <a:t>hồi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0475637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Props1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7974</TotalTime>
  <Words>251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</vt:lpstr>
      <vt:lpstr>Wingdings</vt:lpstr>
      <vt:lpstr>sample</vt:lpstr>
      <vt:lpstr>MS ACCESS</vt:lpstr>
      <vt:lpstr>GIỚI THIỆU MS ACCESS</vt:lpstr>
      <vt:lpstr>Các thành phần CSDL Access</vt:lpstr>
      <vt:lpstr>Tạo file CSDL</vt:lpstr>
      <vt:lpstr>Các thành phần CSDL Access</vt:lpstr>
      <vt:lpstr>Navigator Panel</vt:lpstr>
      <vt:lpstr>Thao tác tạo mới các đối tượng</vt:lpstr>
      <vt:lpstr>Mở xem, chỉnh sửa các đối tượng</vt:lpstr>
      <vt:lpstr>MỘT SỐ THAO TÁC TRÊN BẢNG SẴN CÓ</vt:lpstr>
      <vt:lpstr>MỘT SỐ THAO TÁC TRÊN BẢNG SẴN CÓ</vt:lpstr>
      <vt:lpstr>Sắp xếp dữ liệu bảng</vt:lpstr>
      <vt:lpstr>LỌC DỮ LIỆU BẢNG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Thu Xuan</cp:lastModifiedBy>
  <cp:revision>1556</cp:revision>
  <dcterms:created xsi:type="dcterms:W3CDTF">2013-12-10T14:14:06Z</dcterms:created>
  <dcterms:modified xsi:type="dcterms:W3CDTF">2019-10-11T06:44:19Z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