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25"/>
  </p:handoutMasterIdLst>
  <p:sldIdLst>
    <p:sldId id="256" r:id="rId4"/>
    <p:sldId id="302" r:id="rId5"/>
    <p:sldId id="303" r:id="rId6"/>
    <p:sldId id="304" r:id="rId7"/>
    <p:sldId id="305" r:id="rId8"/>
    <p:sldId id="306" r:id="rId9"/>
    <p:sldId id="307" r:id="rId10"/>
    <p:sldId id="313" r:id="rId11"/>
    <p:sldId id="308" r:id="rId12"/>
    <p:sldId id="314" r:id="rId13"/>
    <p:sldId id="315" r:id="rId14"/>
    <p:sldId id="316" r:id="rId15"/>
    <p:sldId id="317" r:id="rId16"/>
    <p:sldId id="318" r:id="rId17"/>
    <p:sldId id="310" r:id="rId18"/>
    <p:sldId id="311" r:id="rId19"/>
    <p:sldId id="319" r:id="rId20"/>
    <p:sldId id="320" r:id="rId21"/>
    <p:sldId id="321" r:id="rId22"/>
    <p:sldId id="312" r:id="rId23"/>
    <p:sldId id="32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 autoAdjust="0"/>
    <p:restoredTop sz="82969" autoAdjust="0"/>
  </p:normalViewPr>
  <p:slideViewPr>
    <p:cSldViewPr>
      <p:cViewPr varScale="1">
        <p:scale>
          <a:sx n="144" d="100"/>
          <a:sy n="144" d="100"/>
        </p:scale>
        <p:origin x="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raw.githubusercontent.com/xuanthulabnet/hoc-php-2019/master/docs/bang_hocsinh.x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MS ACCESS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58653-E195-314A-A2F0-67E76B70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5112"/>
            <a:ext cx="1422400" cy="1422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B8728-DC59-42B2-902D-3D281609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343400"/>
            <a:ext cx="5181600" cy="20315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17091-9C42-47D8-ABA1-3DF7AF8F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0" y="1338580"/>
            <a:ext cx="3911241" cy="20097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7EA61-24EB-418B-B6A8-65A711726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452"/>
          <a:stretch/>
        </p:blipFill>
        <p:spPr>
          <a:xfrm>
            <a:off x="4876800" y="1295400"/>
            <a:ext cx="4106483" cy="200977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EE3EB-61F6-42F2-9E02-AAEA2FDCAFF1}"/>
              </a:ext>
            </a:extLst>
          </p:cNvPr>
          <p:cNvCxnSpPr>
            <a:cxnSpLocks/>
          </p:cNvCxnSpPr>
          <p:nvPr/>
        </p:nvCxnSpPr>
        <p:spPr>
          <a:xfrm flipV="1">
            <a:off x="5486400" y="3305176"/>
            <a:ext cx="685800" cy="134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641D6-9753-4A66-A053-27CD30039473}"/>
              </a:ext>
            </a:extLst>
          </p:cNvPr>
          <p:cNvCxnSpPr>
            <a:cxnSpLocks/>
          </p:cNvCxnSpPr>
          <p:nvPr/>
        </p:nvCxnSpPr>
        <p:spPr>
          <a:xfrm flipH="1" flipV="1">
            <a:off x="1219200" y="3368676"/>
            <a:ext cx="2692041" cy="1279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– Lookup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749CA-4C14-4CD3-AA14-DC5E282ED643}"/>
              </a:ext>
            </a:extLst>
          </p:cNvPr>
          <p:cNvSpPr txBox="1"/>
          <p:nvPr/>
        </p:nvSpPr>
        <p:spPr>
          <a:xfrm>
            <a:off x="228600" y="1219200"/>
            <a:ext cx="7988084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Nhóm thuộc </a:t>
            </a:r>
            <a:r>
              <a:rPr lang="en-US" b="1">
                <a:solidFill>
                  <a:srgbClr val="FF0000"/>
                </a:solidFill>
              </a:rPr>
              <a:t>Lookup</a:t>
            </a:r>
            <a:r>
              <a:rPr lang="en-US"/>
              <a:t> để thiết lập tham chiếu đến một nguồn dữ liệu khác.</a:t>
            </a:r>
            <a:br>
              <a:rPr lang="en-US"/>
            </a:br>
            <a:r>
              <a:rPr lang="en-US"/>
              <a:t>Ví dụ thiết lập Lookup nguồn Table/Query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E287D-8E57-4D90-9D49-B2DF8CD2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4207107" cy="45275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C4A0C9C-6232-4762-B83E-25A61C7B65B9}"/>
              </a:ext>
            </a:extLst>
          </p:cNvPr>
          <p:cNvSpPr/>
          <p:nvPr/>
        </p:nvSpPr>
        <p:spPr>
          <a:xfrm>
            <a:off x="3251470" y="384112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22D1F-7E3C-45DF-8BAE-90FD24EE8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8"/>
          <a:stretch/>
        </p:blipFill>
        <p:spPr>
          <a:xfrm>
            <a:off x="4988560" y="2154416"/>
            <a:ext cx="1307465" cy="3524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CAFCA7-C866-4737-BF32-8D24136BE5A7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flipV="1">
            <a:off x="3511633" y="2330629"/>
            <a:ext cx="1476927" cy="155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390C17C-DEE0-4E34-8F77-A0382862C708}"/>
              </a:ext>
            </a:extLst>
          </p:cNvPr>
          <p:cNvSpPr/>
          <p:nvPr/>
        </p:nvSpPr>
        <p:spPr>
          <a:xfrm>
            <a:off x="3565857" y="397275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DCA8A-6895-4D02-8CF1-6CF59A27D889}"/>
              </a:ext>
            </a:extLst>
          </p:cNvPr>
          <p:cNvCxnSpPr>
            <a:cxnSpLocks/>
            <a:stCxn id="11" idx="7"/>
            <a:endCxn id="13" idx="1"/>
          </p:cNvCxnSpPr>
          <p:nvPr/>
        </p:nvCxnSpPr>
        <p:spPr>
          <a:xfrm flipV="1">
            <a:off x="3826020" y="2922777"/>
            <a:ext cx="1689629" cy="1094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C09E7-8E63-4C3B-A178-CD0D340CE836}"/>
              </a:ext>
            </a:extLst>
          </p:cNvPr>
          <p:cNvSpPr/>
          <p:nvPr/>
        </p:nvSpPr>
        <p:spPr>
          <a:xfrm>
            <a:off x="5515649" y="2486760"/>
            <a:ext cx="286635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Chọn loại nguồn từ </a:t>
            </a:r>
            <a:br>
              <a:rPr lang="en-US"/>
            </a:br>
            <a:r>
              <a:rPr lang="en-US"/>
              <a:t>Table/Query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43AD99-FD47-43AD-AB45-57B204EA01A6}"/>
              </a:ext>
            </a:extLst>
          </p:cNvPr>
          <p:cNvSpPr/>
          <p:nvPr/>
        </p:nvSpPr>
        <p:spPr>
          <a:xfrm>
            <a:off x="3945296" y="418811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617C6E-E13C-43EB-A68E-12AAF7123FA1}"/>
              </a:ext>
            </a:extLst>
          </p:cNvPr>
          <p:cNvSpPr/>
          <p:nvPr/>
        </p:nvSpPr>
        <p:spPr>
          <a:xfrm>
            <a:off x="5520729" y="3429225"/>
            <a:ext cx="286635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Chọn nguồn tham chiếu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C8E24B-D7FA-4479-A5B6-509C905CDD11}"/>
              </a:ext>
            </a:extLst>
          </p:cNvPr>
          <p:cNvCxnSpPr>
            <a:cxnSpLocks/>
            <a:stCxn id="16" idx="7"/>
            <a:endCxn id="20" idx="1"/>
          </p:cNvCxnSpPr>
          <p:nvPr/>
        </p:nvCxnSpPr>
        <p:spPr>
          <a:xfrm flipV="1">
            <a:off x="4205459" y="3657493"/>
            <a:ext cx="1315270" cy="575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ED256-479E-4560-AFD1-15A37DA92438}"/>
              </a:ext>
            </a:extLst>
          </p:cNvPr>
          <p:cNvSpPr/>
          <p:nvPr/>
        </p:nvSpPr>
        <p:spPr>
          <a:xfrm>
            <a:off x="5515648" y="2595474"/>
            <a:ext cx="2561551" cy="801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158BF9-9C26-4719-B68A-A2D082FD5E89}"/>
              </a:ext>
            </a:extLst>
          </p:cNvPr>
          <p:cNvSpPr/>
          <p:nvPr/>
        </p:nvSpPr>
        <p:spPr>
          <a:xfrm>
            <a:off x="5515647" y="3489749"/>
            <a:ext cx="2561551" cy="46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– Lookup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E287D-8E57-4D90-9D49-B2DF8CD2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65225"/>
            <a:ext cx="4207107" cy="45275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C09E7-8E63-4C3B-A178-CD0D340CE836}"/>
              </a:ext>
            </a:extLst>
          </p:cNvPr>
          <p:cNvSpPr/>
          <p:nvPr/>
        </p:nvSpPr>
        <p:spPr>
          <a:xfrm>
            <a:off x="5114327" y="966945"/>
            <a:ext cx="25818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Chỉ định cột cần đồng</a:t>
            </a:r>
            <a:br>
              <a:rPr lang="en-US"/>
            </a:br>
            <a:r>
              <a:rPr lang="en-US"/>
              <a:t>đồng bộ dữ liệu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4ED256-479E-4560-AFD1-15A37DA92438}"/>
              </a:ext>
            </a:extLst>
          </p:cNvPr>
          <p:cNvSpPr/>
          <p:nvPr/>
        </p:nvSpPr>
        <p:spPr>
          <a:xfrm>
            <a:off x="5134647" y="1032296"/>
            <a:ext cx="2561551" cy="801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5F3259-EC91-4104-B46A-A47CD996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15" y="5071677"/>
            <a:ext cx="3723764" cy="191344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77725A0-239D-4CB8-9B57-54BD644B891E}"/>
              </a:ext>
            </a:extLst>
          </p:cNvPr>
          <p:cNvSpPr/>
          <p:nvPr/>
        </p:nvSpPr>
        <p:spPr>
          <a:xfrm>
            <a:off x="3597420" y="35393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3DE621-C800-4A6C-B872-D3F7B2F70E0C}"/>
              </a:ext>
            </a:extLst>
          </p:cNvPr>
          <p:cNvSpPr/>
          <p:nvPr/>
        </p:nvSpPr>
        <p:spPr>
          <a:xfrm>
            <a:off x="2873070" y="33311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74C2DB-922E-4B6B-8435-14CD021AE167}"/>
              </a:ext>
            </a:extLst>
          </p:cNvPr>
          <p:cNvSpPr/>
          <p:nvPr/>
        </p:nvSpPr>
        <p:spPr>
          <a:xfrm>
            <a:off x="3292620" y="39486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86F137-997E-49B8-8825-87DE8DB485A3}"/>
              </a:ext>
            </a:extLst>
          </p:cNvPr>
          <p:cNvSpPr/>
          <p:nvPr/>
        </p:nvSpPr>
        <p:spPr>
          <a:xfrm>
            <a:off x="2488463" y="45405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219A45-0AB9-4A67-8D4B-3AF4C97CEBBD}"/>
              </a:ext>
            </a:extLst>
          </p:cNvPr>
          <p:cNvSpPr/>
          <p:nvPr/>
        </p:nvSpPr>
        <p:spPr>
          <a:xfrm>
            <a:off x="5172929" y="2046597"/>
            <a:ext cx="286635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Số cột lấy 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68DEF6-BBE7-4A9C-B693-8F0FD95678B0}"/>
              </a:ext>
            </a:extLst>
          </p:cNvPr>
          <p:cNvSpPr/>
          <p:nvPr/>
        </p:nvSpPr>
        <p:spPr>
          <a:xfrm>
            <a:off x="5144807" y="2057400"/>
            <a:ext cx="2561551" cy="46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D8F6DC-CE2C-4903-802C-535FA6298274}"/>
              </a:ext>
            </a:extLst>
          </p:cNvPr>
          <p:cNvCxnSpPr>
            <a:cxnSpLocks/>
            <a:stCxn id="18" idx="7"/>
            <a:endCxn id="29" idx="1"/>
          </p:cNvCxnSpPr>
          <p:nvPr/>
        </p:nvCxnSpPr>
        <p:spPr>
          <a:xfrm flipV="1">
            <a:off x="3857583" y="2290621"/>
            <a:ext cx="1287224" cy="129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99756A-E753-4FE9-88AC-6A4A029CFEBC}"/>
              </a:ext>
            </a:extLst>
          </p:cNvPr>
          <p:cNvCxnSpPr>
            <a:cxnSpLocks/>
            <a:stCxn id="19" idx="7"/>
            <a:endCxn id="24" idx="1"/>
          </p:cNvCxnSpPr>
          <p:nvPr/>
        </p:nvCxnSpPr>
        <p:spPr>
          <a:xfrm flipV="1">
            <a:off x="3133233" y="1433224"/>
            <a:ext cx="2001414" cy="1942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799057C-5E97-4CDB-8EB4-1BB1F8093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986" y="2577976"/>
            <a:ext cx="1725367" cy="92519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68024DD-502C-4D88-B83C-B1C3AF6903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55"/>
          <a:stretch/>
        </p:blipFill>
        <p:spPr>
          <a:xfrm>
            <a:off x="5147618" y="2590800"/>
            <a:ext cx="1316372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5B8B21-29DD-47B2-B9D2-AF5CAE95D4AE}"/>
              </a:ext>
            </a:extLst>
          </p:cNvPr>
          <p:cNvSpPr txBox="1"/>
          <p:nvPr/>
        </p:nvSpPr>
        <p:spPr>
          <a:xfrm>
            <a:off x="5577490" y="34721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19F2C1-2597-4847-A3FB-7D15C374E302}"/>
              </a:ext>
            </a:extLst>
          </p:cNvPr>
          <p:cNvSpPr txBox="1"/>
          <p:nvPr/>
        </p:nvSpPr>
        <p:spPr>
          <a:xfrm>
            <a:off x="7292867" y="34721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CE69E6-54B7-4452-A103-12D004D17B02}"/>
              </a:ext>
            </a:extLst>
          </p:cNvPr>
          <p:cNvSpPr/>
          <p:nvPr/>
        </p:nvSpPr>
        <p:spPr>
          <a:xfrm>
            <a:off x="5094007" y="4011539"/>
            <a:ext cx="25818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Chỉ ra độ rộng các cột</a:t>
            </a:r>
            <a:br>
              <a:rPr lang="en-US"/>
            </a:br>
            <a:r>
              <a:rPr lang="en-US"/>
              <a:t>hiện thị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A63C12-9FFA-4887-A3A6-9F2570801ECA}"/>
              </a:ext>
            </a:extLst>
          </p:cNvPr>
          <p:cNvSpPr/>
          <p:nvPr/>
        </p:nvSpPr>
        <p:spPr>
          <a:xfrm>
            <a:off x="5114327" y="4076890"/>
            <a:ext cx="2561551" cy="801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BD0DAA-900B-4F57-B125-0B77C4BC9FE7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3597420" y="4101047"/>
            <a:ext cx="1495168" cy="233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1910754-9074-4EDD-BB41-5633A57AA3B2}"/>
              </a:ext>
            </a:extLst>
          </p:cNvPr>
          <p:cNvSpPr/>
          <p:nvPr/>
        </p:nvSpPr>
        <p:spPr>
          <a:xfrm>
            <a:off x="208280" y="5807121"/>
            <a:ext cx="336882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Yes = Dữ liệu nhập phải có trong bảng tham chiếu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CFEABC-65C9-49F6-ACB2-DFDBA358378E}"/>
              </a:ext>
            </a:extLst>
          </p:cNvPr>
          <p:cNvSpPr/>
          <p:nvPr/>
        </p:nvSpPr>
        <p:spPr>
          <a:xfrm>
            <a:off x="228600" y="5872472"/>
            <a:ext cx="3368820" cy="801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CB1B0E-738D-4CB7-B371-35554C4A45F0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 flipH="1">
            <a:off x="1892690" y="4800731"/>
            <a:ext cx="640410" cy="100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bảng – Lookup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121CF-1BA8-4DD9-80FA-731652E2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467600" cy="45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6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B8728-DC59-42B2-902D-3D281609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62249"/>
            <a:ext cx="4343400" cy="1702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17091-9C42-47D8-ABA1-3DF7AF8F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0" y="1109980"/>
            <a:ext cx="3911241" cy="20097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7EA61-24EB-418B-B6A8-65A711726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452"/>
          <a:stretch/>
        </p:blipFill>
        <p:spPr>
          <a:xfrm>
            <a:off x="4724400" y="1066800"/>
            <a:ext cx="4106483" cy="200977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EE3EB-61F6-42F2-9E02-AAEA2FDCAFF1}"/>
              </a:ext>
            </a:extLst>
          </p:cNvPr>
          <p:cNvCxnSpPr>
            <a:cxnSpLocks/>
          </p:cNvCxnSpPr>
          <p:nvPr/>
        </p:nvCxnSpPr>
        <p:spPr>
          <a:xfrm flipV="1">
            <a:off x="5029200" y="3076576"/>
            <a:ext cx="9906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D641D6-9753-4A66-A053-27CD30039473}"/>
              </a:ext>
            </a:extLst>
          </p:cNvPr>
          <p:cNvCxnSpPr>
            <a:cxnSpLocks/>
          </p:cNvCxnSpPr>
          <p:nvPr/>
        </p:nvCxnSpPr>
        <p:spPr>
          <a:xfrm flipH="1" flipV="1">
            <a:off x="2743201" y="3119756"/>
            <a:ext cx="380999" cy="461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233AA6-A79D-4B01-B445-FDEB9EF64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344" y="5086352"/>
            <a:ext cx="4374670" cy="175768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815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8D28827-0252-4964-A589-2ACE7A9A2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20"/>
          <a:stretch/>
        </p:blipFill>
        <p:spPr>
          <a:xfrm>
            <a:off x="37542" y="1023888"/>
            <a:ext cx="7859367" cy="27146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563"/>
          </a:xfrm>
        </p:spPr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r>
              <a:rPr lang="en-US" dirty="0"/>
              <a:t> – LOOKUP VALUE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EA553-1849-44CD-845D-741B9AF7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37" y="3793079"/>
            <a:ext cx="3181672" cy="300831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4790AD-3DC5-4D6D-9083-ECCE4825F61F}"/>
              </a:ext>
            </a:extLst>
          </p:cNvPr>
          <p:cNvCxnSpPr>
            <a:cxnSpLocks/>
          </p:cNvCxnSpPr>
          <p:nvPr/>
        </p:nvCxnSpPr>
        <p:spPr>
          <a:xfrm>
            <a:off x="762000" y="3018142"/>
            <a:ext cx="3924300" cy="956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E4EDD07-C52E-4692-881E-CCCC8D0EB7A2}"/>
              </a:ext>
            </a:extLst>
          </p:cNvPr>
          <p:cNvSpPr/>
          <p:nvPr/>
        </p:nvSpPr>
        <p:spPr>
          <a:xfrm>
            <a:off x="6434091" y="4191000"/>
            <a:ext cx="1414509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67CB1-C137-4E1E-BF10-FAF605123DD2}"/>
              </a:ext>
            </a:extLst>
          </p:cNvPr>
          <p:cNvSpPr/>
          <p:nvPr/>
        </p:nvSpPr>
        <p:spPr>
          <a:xfrm>
            <a:off x="6434090" y="5943600"/>
            <a:ext cx="1414509" cy="21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1AD90-00B9-43D4-94DA-AE34E9973220}"/>
              </a:ext>
            </a:extLst>
          </p:cNvPr>
          <p:cNvSpPr txBox="1"/>
          <p:nvPr/>
        </p:nvSpPr>
        <p:spPr>
          <a:xfrm>
            <a:off x="66479" y="3818479"/>
            <a:ext cx="345370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Lookup</a:t>
            </a:r>
            <a:r>
              <a:rPr lang="en-US"/>
              <a:t> với nguồn Value List</a:t>
            </a:r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2A46899-2B6A-4725-9840-BF9EFD9C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61655"/>
              </p:ext>
            </p:extLst>
          </p:nvPr>
        </p:nvGraphicFramePr>
        <p:xfrm>
          <a:off x="139159" y="4316811"/>
          <a:ext cx="14478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790268158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031609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2190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3C0A1-F72E-4DD5-BC6D-2C4BDC0AAFDD}"/>
              </a:ext>
            </a:extLst>
          </p:cNvPr>
          <p:cNvCxnSpPr>
            <a:cxnSpLocks/>
          </p:cNvCxnSpPr>
          <p:nvPr/>
        </p:nvCxnSpPr>
        <p:spPr>
          <a:xfrm flipV="1">
            <a:off x="3886200" y="4648201"/>
            <a:ext cx="2667000" cy="24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EBA0A-68E4-45E5-9771-8CB06F5C8B67}"/>
              </a:ext>
            </a:extLst>
          </p:cNvPr>
          <p:cNvSpPr/>
          <p:nvPr/>
        </p:nvSpPr>
        <p:spPr>
          <a:xfrm>
            <a:off x="1905000" y="4488269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-1; “Nam”, 0; “Nữ”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B8156D-BA5D-478C-9661-C6BC00C84A0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1586961" y="4672935"/>
            <a:ext cx="318039" cy="14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1B42DA-B5C0-49DD-9886-5DC8CA2148B4}"/>
              </a:ext>
            </a:extLst>
          </p:cNvPr>
          <p:cNvSpPr txBox="1"/>
          <p:nvPr/>
        </p:nvSpPr>
        <p:spPr>
          <a:xfrm>
            <a:off x="304800" y="5562600"/>
            <a:ext cx="326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BT – thiết lập n</a:t>
            </a:r>
            <a:r>
              <a:rPr lang="vi-VN"/>
              <a:t>ơ</a:t>
            </a:r>
            <a:r>
              <a:rPr lang="en-US"/>
              <a:t>i sinh chọn từ</a:t>
            </a:r>
          </a:p>
          <a:p>
            <a:r>
              <a:rPr lang="en-US"/>
              <a:t>danh sách các tỉnh</a:t>
            </a:r>
          </a:p>
        </p:txBody>
      </p:sp>
    </p:spTree>
    <p:extLst>
      <p:ext uri="{BB962C8B-B14F-4D97-AF65-F5344CB8AC3E}">
        <p14:creationId xmlns:p14="http://schemas.microsoft.com/office/powerpoint/2010/main" val="327753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563"/>
          </a:xfrm>
        </p:spPr>
        <p:txBody>
          <a:bodyPr/>
          <a:lstStyle/>
          <a:p>
            <a:r>
              <a:rPr lang="en-US" sz="2800" dirty="0"/>
              <a:t>Tạo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/>
              <a:t>– Nạp dữ liệu bảng từ Excel</a:t>
            </a:r>
            <a:endParaRPr lang="en-US" sz="2800" dirty="0"/>
          </a:p>
        </p:txBody>
      </p:sp>
      <p:sp>
        <p:nvSpPr>
          <p:cNvPr id="3" name="Rectangle 2">
            <a:hlinkClick r:id="rId2"/>
            <a:extLst>
              <a:ext uri="{FF2B5EF4-FFF2-40B4-BE49-F238E27FC236}">
                <a16:creationId xmlns:a16="http://schemas.microsoft.com/office/drawing/2014/main" id="{293CAAC0-3033-431B-A7CC-BDF7BA406AB8}"/>
              </a:ext>
            </a:extLst>
          </p:cNvPr>
          <p:cNvSpPr/>
          <p:nvPr/>
        </p:nvSpPr>
        <p:spPr>
          <a:xfrm>
            <a:off x="152400" y="1219200"/>
            <a:ext cx="7933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https://raw.githubusercontent.com/xuanthulabnet/hoc-php-2019/master/docs/bang_hocsinh.xls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CC9D-0A40-4343-BBB4-58C7ACFC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750463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6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563"/>
          </a:xfrm>
        </p:spPr>
        <p:txBody>
          <a:bodyPr/>
          <a:lstStyle/>
          <a:p>
            <a:r>
              <a:rPr lang="en-US" sz="2800" dirty="0"/>
              <a:t>Tạo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/>
              <a:t>– Nạp dữ liệu bảng từ Excel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6071A-29BA-4B83-8F5A-A0C642DA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6307"/>
            <a:ext cx="7620000" cy="50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563"/>
          </a:xfrm>
        </p:spPr>
        <p:txBody>
          <a:bodyPr/>
          <a:lstStyle/>
          <a:p>
            <a:r>
              <a:rPr lang="en-US" sz="2800" dirty="0"/>
              <a:t>Tạo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/>
              <a:t>– Nạp dữ liệu bảng từ Excel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92BEE-9336-4DC6-835B-092BF732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7" y="1066800"/>
            <a:ext cx="7610054" cy="558723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0B73714-114A-4557-93D0-44AAA3E36BAF}"/>
              </a:ext>
            </a:extLst>
          </p:cNvPr>
          <p:cNvSpPr/>
          <p:nvPr/>
        </p:nvSpPr>
        <p:spPr>
          <a:xfrm>
            <a:off x="7527404" y="2362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3891F6-4228-4031-B97C-8A20D49896D3}"/>
              </a:ext>
            </a:extLst>
          </p:cNvPr>
          <p:cNvSpPr/>
          <p:nvPr/>
        </p:nvSpPr>
        <p:spPr>
          <a:xfrm>
            <a:off x="5562600" y="370801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09EA71-E7DE-4224-BAD2-7A0C52074BAD}"/>
              </a:ext>
            </a:extLst>
          </p:cNvPr>
          <p:cNvSpPr/>
          <p:nvPr/>
        </p:nvSpPr>
        <p:spPr>
          <a:xfrm>
            <a:off x="5867400" y="623804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14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1786B-01DF-445A-9D0C-3F73EE44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60103"/>
            <a:ext cx="6634792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563"/>
          </a:xfrm>
        </p:spPr>
        <p:txBody>
          <a:bodyPr/>
          <a:lstStyle/>
          <a:p>
            <a:r>
              <a:rPr lang="en-US" sz="2800" dirty="0"/>
              <a:t>Tạo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/>
              <a:t>– Nạp dữ liệu bảng từ Excel</a:t>
            </a:r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B73714-114A-4557-93D0-44AAA3E36BAF}"/>
              </a:ext>
            </a:extLst>
          </p:cNvPr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09EA71-E7DE-4224-BAD2-7A0C52074BAD}"/>
              </a:ext>
            </a:extLst>
          </p:cNvPr>
          <p:cNvSpPr/>
          <p:nvPr/>
        </p:nvSpPr>
        <p:spPr>
          <a:xfrm>
            <a:off x="6934200" y="5638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37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AD3B4E-4D7D-4A80-98BF-C486A3D3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KHÁI NIỆM C</a:t>
            </a:r>
            <a:r>
              <a:rPr lang="vi-VN" dirty="0"/>
              <a:t>Ơ</a:t>
            </a:r>
            <a:r>
              <a:rPr lang="en-US" dirty="0"/>
              <a:t> BẢN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612E69-9A7B-4AEE-96CA-3875AEA32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7" b="-2547"/>
          <a:stretch/>
        </p:blipFill>
        <p:spPr bwMode="auto">
          <a:xfrm>
            <a:off x="0" y="1752600"/>
            <a:ext cx="9067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8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563"/>
          </a:xfrm>
        </p:spPr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AA35-CA4F-4F5F-9A7E-FA36BD1924E2}"/>
              </a:ext>
            </a:extLst>
          </p:cNvPr>
          <p:cNvSpPr txBox="1"/>
          <p:nvPr/>
        </p:nvSpPr>
        <p:spPr>
          <a:xfrm>
            <a:off x="152400" y="4903269"/>
            <a:ext cx="6801862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Thuộc tính </a:t>
            </a:r>
            <a:r>
              <a:rPr lang="en-US" b="1">
                <a:solidFill>
                  <a:srgbClr val="FF0000"/>
                </a:solidFill>
              </a:rPr>
              <a:t>Indexed</a:t>
            </a:r>
            <a:r>
              <a:rPr lang="en-US"/>
              <a:t> yêu cầu tr</a:t>
            </a:r>
            <a:r>
              <a:rPr lang="vi-VN"/>
              <a:t>ư</a:t>
            </a:r>
            <a:r>
              <a:rPr lang="en-US"/>
              <a:t>ờng sẽ đ</a:t>
            </a:r>
            <a:r>
              <a:rPr lang="vi-VN"/>
              <a:t>ư</a:t>
            </a:r>
            <a:r>
              <a:rPr lang="en-US"/>
              <a:t>ợc </a:t>
            </a:r>
            <a:r>
              <a:rPr lang="en-US" b="1"/>
              <a:t>đánh chỉ mục</a:t>
            </a:r>
            <a:r>
              <a:rPr lang="en-US"/>
              <a:t>,  </a:t>
            </a:r>
            <a:br>
              <a:rPr lang="en-US"/>
            </a:br>
            <a:r>
              <a:rPr lang="en-US"/>
              <a:t>chọn </a:t>
            </a:r>
            <a:r>
              <a:rPr lang="en-US">
                <a:solidFill>
                  <a:srgbClr val="FF0000"/>
                </a:solidFill>
              </a:rPr>
              <a:t>Yes (No Duplicates)</a:t>
            </a:r>
            <a:r>
              <a:rPr lang="en-US"/>
              <a:t> thì chỉ mục không đ</a:t>
            </a:r>
            <a:r>
              <a:rPr lang="vi-VN"/>
              <a:t>ư</a:t>
            </a:r>
            <a:r>
              <a:rPr lang="en-US"/>
              <a:t>ợc trùng, </a:t>
            </a:r>
            <a:br>
              <a:rPr lang="en-US"/>
            </a:br>
            <a:r>
              <a:rPr lang="en-US"/>
              <a:t>chọn </a:t>
            </a:r>
            <a:r>
              <a:rPr lang="en-US">
                <a:solidFill>
                  <a:srgbClr val="FF0000"/>
                </a:solidFill>
              </a:rPr>
              <a:t>Yes (Duplicates OK)</a:t>
            </a:r>
            <a:r>
              <a:rPr lang="en-US"/>
              <a:t> thì chỉ mục nh</a:t>
            </a:r>
            <a:r>
              <a:rPr lang="vi-VN"/>
              <a:t>ư</a:t>
            </a:r>
            <a:r>
              <a:rPr lang="en-US"/>
              <a:t>ng đ</a:t>
            </a:r>
            <a:r>
              <a:rPr lang="vi-VN"/>
              <a:t>ư</a:t>
            </a:r>
            <a:r>
              <a:rPr lang="en-US"/>
              <a:t>ợc trùng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14D8F-CCA3-4A64-BA3B-2261E98C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7720104" cy="3561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861F0-89CC-4218-AAFB-F55F3CA04105}"/>
              </a:ext>
            </a:extLst>
          </p:cNvPr>
          <p:cNvSpPr/>
          <p:nvPr/>
        </p:nvSpPr>
        <p:spPr>
          <a:xfrm>
            <a:off x="1752600" y="4493153"/>
            <a:ext cx="1414509" cy="21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86600" cy="563563"/>
          </a:xfrm>
        </p:spPr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7A19-3F29-48A7-818E-7A31C8AC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7818749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36810-27D2-4CFB-BD1A-7D850FEF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17962"/>
            <a:ext cx="8420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0451E-89BF-4717-B53A-554F5CAD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4563"/>
            <a:ext cx="8610600" cy="55507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AD3B4E-4D7D-4A80-98BF-C486A3D3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KHÁI NIỆM C</a:t>
            </a:r>
            <a:r>
              <a:rPr lang="vi-VN" dirty="0"/>
              <a:t>Ơ</a:t>
            </a:r>
            <a:r>
              <a:rPr lang="en-US" dirty="0"/>
              <a:t> BẢN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A4D31-3F23-4689-B021-1C2A4E51A68A}"/>
              </a:ext>
            </a:extLst>
          </p:cNvPr>
          <p:cNvSpPr txBox="1"/>
          <p:nvPr/>
        </p:nvSpPr>
        <p:spPr>
          <a:xfrm>
            <a:off x="2819400" y="563920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Khóa </a:t>
            </a:r>
            <a:r>
              <a:rPr lang="en-US" dirty="0" err="1"/>
              <a:t>chính</a:t>
            </a:r>
            <a:r>
              <a:rPr lang="en-US" dirty="0"/>
              <a:t> – 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60DBC-D7C0-4CD4-9699-016C272F6344}"/>
              </a:ext>
            </a:extLst>
          </p:cNvPr>
          <p:cNvSpPr txBox="1"/>
          <p:nvPr/>
        </p:nvSpPr>
        <p:spPr>
          <a:xfrm>
            <a:off x="2819399" y="612838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Khóa </a:t>
            </a:r>
            <a:r>
              <a:rPr lang="en-US" dirty="0" err="1"/>
              <a:t>ngoại</a:t>
            </a:r>
            <a:r>
              <a:rPr lang="en-US" dirty="0"/>
              <a:t> – </a:t>
            </a:r>
            <a:r>
              <a:rPr lang="en-US" dirty="0" err="1"/>
              <a:t>Forgein</a:t>
            </a:r>
            <a:r>
              <a:rPr lang="en-US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209253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84AD-908D-4565-8D04-0BA3A6C2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07B40C-2368-4C0D-A0F1-E534D75D1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143000"/>
            <a:ext cx="3581400" cy="18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345A797-81A0-44F6-B9B6-F64BCD03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5819020" cy="52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AF3F-87ED-471A-8114-59F85658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550F72-CBC2-470F-B59D-4D194CAF3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83297"/>
              </p:ext>
            </p:extLst>
          </p:nvPr>
        </p:nvGraphicFramePr>
        <p:xfrm>
          <a:off x="228600" y="1219200"/>
          <a:ext cx="8382000" cy="548640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348392465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74618049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667031715"/>
                    </a:ext>
                  </a:extLst>
                </a:gridCol>
              </a:tblGrid>
              <a:tr h="21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>
                          <a:effectLst/>
                        </a:rPr>
                        <a:t>Kiểu dữ liệu</a:t>
                      </a:r>
                    </a:p>
                  </a:txBody>
                  <a:tcPr marL="49984" marR="49984" marT="24992" marB="24992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>
                          <a:effectLst/>
                        </a:rPr>
                        <a:t>Mô tả</a:t>
                      </a:r>
                    </a:p>
                  </a:txBody>
                  <a:tcPr marL="49984" marR="49984" marT="24992" marB="24992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>
                          <a:effectLst/>
                        </a:rPr>
                        <a:t>Kích cỡ</a:t>
                      </a:r>
                    </a:p>
                  </a:txBody>
                  <a:tcPr marL="49984" marR="49984" marT="24992" marB="24992"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956625"/>
                  </a:ext>
                </a:extLst>
              </a:tr>
              <a:tr h="992314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Short Text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000" dirty="0">
                          <a:effectLst/>
                        </a:rPr>
                        <a:t>Nó còn là </a:t>
                      </a:r>
                      <a:r>
                        <a:rPr lang="vi-VN" sz="1000" b="1" dirty="0">
                          <a:effectLst/>
                        </a:rPr>
                        <a:t>Text</a:t>
                      </a:r>
                      <a:r>
                        <a:rPr lang="vi-VN" sz="1000" dirty="0">
                          <a:effectLst/>
                        </a:rPr>
                        <a:t> ở bản 2007 - 2010, biểu diễn dữ liệu dạng chữ (tên người, tên sản phẩm, tiêu đề ...)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Tối đa 255 ký tự.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70701"/>
                  </a:ext>
                </a:extLst>
              </a:tr>
              <a:tr h="83563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Long Text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Còn </a:t>
                      </a:r>
                      <a:r>
                        <a:rPr lang="en-US" sz="1000" dirty="0" err="1">
                          <a:effectLst/>
                        </a:rPr>
                        <a:t>là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kiểu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dirty="0">
                          <a:effectLst/>
                        </a:rPr>
                        <a:t>Memo</a:t>
                      </a:r>
                      <a:r>
                        <a:rPr lang="en-US" sz="1000" dirty="0">
                          <a:effectLst/>
                        </a:rPr>
                        <a:t> (2007 - 2010). </a:t>
                      </a:r>
                      <a:r>
                        <a:rPr lang="en-US" sz="1000" dirty="0" err="1">
                          <a:effectLst/>
                        </a:rPr>
                        <a:t>Để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biểu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diễn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cả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câu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văn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đoạn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văn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dài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Đến 1GB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69352"/>
                  </a:ext>
                </a:extLst>
              </a:tr>
              <a:tr h="365589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Number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Các dữ liệu dạng số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1, 2, 4, 8, or 16 byte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74322"/>
                  </a:ext>
                </a:extLst>
              </a:tr>
              <a:tr h="365589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Date/Time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Biểu diễn ngày và tháng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8 bytes.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67300"/>
                  </a:ext>
                </a:extLst>
              </a:tr>
              <a:tr h="678951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Currency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Dữ liệu số, dạng tiền tệ, biểu diễn số chính xác 4 số sau dấu chấm.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8 bytes.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07910"/>
                  </a:ext>
                </a:extLst>
              </a:tr>
              <a:tr h="5222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AutoNumber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Dạng số duy nhất, tự động sinh ra bởi Access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4 bytes.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960359"/>
                  </a:ext>
                </a:extLst>
              </a:tr>
              <a:tr h="83563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Yes/No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000">
                          <a:effectLst/>
                        </a:rPr>
                        <a:t>Kiểu logic Boolean (true/false); Access lưu nó dưới dạng số, 0 là false và -1 là true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 byte.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09097"/>
                  </a:ext>
                </a:extLst>
              </a:tr>
              <a:tr h="678951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Attachment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000">
                          <a:effectLst/>
                        </a:rPr>
                        <a:t>Lưu các loại dữ liệu file như các file hình ảnh, tài liệu, bảng tính ...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Tới 2 GB.</a:t>
                      </a:r>
                    </a:p>
                  </a:txBody>
                  <a:tcPr marL="49984" marR="49984" marT="24992" marB="24992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40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8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09E2A-0D69-4A6A-AB9D-CE157C01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6848475" cy="258127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2A821-6804-4BD2-8662-A97AB8DAB869}"/>
              </a:ext>
            </a:extLst>
          </p:cNvPr>
          <p:cNvCxnSpPr>
            <a:cxnSpLocks/>
          </p:cNvCxnSpPr>
          <p:nvPr/>
        </p:nvCxnSpPr>
        <p:spPr>
          <a:xfrm flipH="1">
            <a:off x="838200" y="2590800"/>
            <a:ext cx="304800" cy="76200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39320F-83EB-41AD-906F-F1A0C0478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495800"/>
            <a:ext cx="65074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7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ED04-D0C0-491D-972F-7627C1966C39}"/>
              </a:ext>
            </a:extLst>
          </p:cNvPr>
          <p:cNvSpPr txBox="1"/>
          <p:nvPr/>
        </p:nvSpPr>
        <p:spPr>
          <a:xfrm>
            <a:off x="228600" y="1295400"/>
            <a:ext cx="634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Định dạng (</a:t>
            </a:r>
            <a:r>
              <a:rPr lang="en-US">
                <a:solidFill>
                  <a:srgbClr val="FF0000"/>
                </a:solidFill>
              </a:rPr>
              <a:t>format</a:t>
            </a:r>
            <a:r>
              <a:rPr lang="en-US"/>
              <a:t>) hiện thị dữ liệu ngày tháng (</a:t>
            </a:r>
            <a:r>
              <a:rPr lang="en-US">
                <a:solidFill>
                  <a:srgbClr val="FF0000"/>
                </a:solidFill>
              </a:rPr>
              <a:t>date/time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FF7F8-807D-4EB4-932E-A95D8454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9721"/>
            <a:ext cx="7448347" cy="1302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528B9-1A36-4BD8-A9D1-309E19D6C3D9}"/>
              </a:ext>
            </a:extLst>
          </p:cNvPr>
          <p:cNvSpPr txBox="1"/>
          <p:nvPr/>
        </p:nvSpPr>
        <p:spPr>
          <a:xfrm>
            <a:off x="152400" y="3242766"/>
            <a:ext cx="7346883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Thuộc tính </a:t>
            </a:r>
            <a:r>
              <a:rPr lang="en-US" b="1">
                <a:solidFill>
                  <a:srgbClr val="FF0000"/>
                </a:solidFill>
              </a:rPr>
              <a:t>Validation Rule</a:t>
            </a:r>
            <a:r>
              <a:rPr lang="en-US"/>
              <a:t> thiết lập dữ liệu phù hợp </a:t>
            </a:r>
            <a:br>
              <a:rPr lang="en-US"/>
            </a:br>
            <a:r>
              <a:rPr lang="en-US"/>
              <a:t>gán bằng </a:t>
            </a:r>
            <a:r>
              <a:rPr lang="en-US" b="1">
                <a:solidFill>
                  <a:srgbClr val="FF0000"/>
                </a:solidFill>
              </a:rPr>
              <a:t>Is Not Null</a:t>
            </a:r>
            <a:r>
              <a:rPr lang="en-US"/>
              <a:t> có nghĩa là phải nhập dữ liệu, không để trống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13473-91E6-4F3C-9E8E-420E3A20B678}"/>
              </a:ext>
            </a:extLst>
          </p:cNvPr>
          <p:cNvSpPr txBox="1"/>
          <p:nvPr/>
        </p:nvSpPr>
        <p:spPr>
          <a:xfrm>
            <a:off x="152400" y="4300988"/>
            <a:ext cx="712893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Thuộc tính </a:t>
            </a:r>
            <a:r>
              <a:rPr lang="en-US" b="1">
                <a:solidFill>
                  <a:srgbClr val="FF0000"/>
                </a:solidFill>
              </a:rPr>
              <a:t>Required</a:t>
            </a:r>
            <a:r>
              <a:rPr lang="en-US"/>
              <a:t> yêu cầu phải nhập dữ liệu nếu thiết lập </a:t>
            </a:r>
            <a:r>
              <a:rPr lang="en-US" b="1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964F1-B595-47E2-BA24-63CABCE2C913}"/>
              </a:ext>
            </a:extLst>
          </p:cNvPr>
          <p:cNvSpPr txBox="1"/>
          <p:nvPr/>
        </p:nvSpPr>
        <p:spPr>
          <a:xfrm>
            <a:off x="152399" y="4840069"/>
            <a:ext cx="775314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Thuộc tính </a:t>
            </a:r>
            <a:r>
              <a:rPr lang="en-US" b="1">
                <a:solidFill>
                  <a:srgbClr val="FF0000"/>
                </a:solidFill>
              </a:rPr>
              <a:t>Allow Zezo length </a:t>
            </a:r>
            <a:r>
              <a:rPr lang="en-US"/>
              <a:t>chọn </a:t>
            </a:r>
            <a:r>
              <a:rPr lang="en-US" b="1">
                <a:solidFill>
                  <a:srgbClr val="FF0000"/>
                </a:solidFill>
              </a:rPr>
              <a:t>No</a:t>
            </a:r>
            <a:r>
              <a:rPr lang="en-US"/>
              <a:t> thì dữ liệu dạng </a:t>
            </a:r>
            <a:r>
              <a:rPr lang="en-US">
                <a:solidFill>
                  <a:srgbClr val="FF0000"/>
                </a:solidFill>
              </a:rPr>
              <a:t>Text</a:t>
            </a:r>
            <a:r>
              <a:rPr lang="en-US"/>
              <a:t> nhập vào </a:t>
            </a:r>
            <a:br>
              <a:rPr lang="en-US"/>
            </a:br>
            <a:r>
              <a:rPr lang="en-US"/>
              <a:t>không đ</a:t>
            </a:r>
            <a:r>
              <a:rPr lang="vi-VN"/>
              <a:t>ư</a:t>
            </a:r>
            <a:r>
              <a:rPr lang="en-US"/>
              <a:t>ợc để trống</a:t>
            </a:r>
          </a:p>
        </p:txBody>
      </p:sp>
    </p:spTree>
    <p:extLst>
      <p:ext uri="{BB962C8B-B14F-4D97-AF65-F5344CB8AC3E}">
        <p14:creationId xmlns:p14="http://schemas.microsoft.com/office/powerpoint/2010/main" val="173267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CF07C3C-3AF6-4354-A5DD-CFD67788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62" y="3124200"/>
            <a:ext cx="31527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06559-A0C3-470F-B166-9F8C4696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2" y="1211263"/>
            <a:ext cx="5753762" cy="14223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6D0A6-4F00-44F1-BD35-9E34C1DA7641}"/>
              </a:ext>
            </a:extLst>
          </p:cNvPr>
          <p:cNvCxnSpPr>
            <a:cxnSpLocks/>
          </p:cNvCxnSpPr>
          <p:nvPr/>
        </p:nvCxnSpPr>
        <p:spPr>
          <a:xfrm>
            <a:off x="457200" y="22098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15DBE2E-F4FB-4659-A682-63457ED3B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429000"/>
            <a:ext cx="3143250" cy="305943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5CB2BC-3E1D-4EFB-9964-4E45E60783A5}"/>
              </a:ext>
            </a:extLst>
          </p:cNvPr>
          <p:cNvSpPr/>
          <p:nvPr/>
        </p:nvSpPr>
        <p:spPr>
          <a:xfrm>
            <a:off x="1925320" y="3695700"/>
            <a:ext cx="117856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99C70E-40C2-4F4C-8395-77723B22F763}"/>
              </a:ext>
            </a:extLst>
          </p:cNvPr>
          <p:cNvSpPr/>
          <p:nvPr/>
        </p:nvSpPr>
        <p:spPr>
          <a:xfrm>
            <a:off x="1925320" y="4876801"/>
            <a:ext cx="119888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FA018F-9B61-462A-822C-90775036D32B}"/>
              </a:ext>
            </a:extLst>
          </p:cNvPr>
          <p:cNvSpPr/>
          <p:nvPr/>
        </p:nvSpPr>
        <p:spPr>
          <a:xfrm>
            <a:off x="1925320" y="4495800"/>
            <a:ext cx="119888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C380B5-FA3A-4BDA-A774-ABE26F5E0EA5}"/>
              </a:ext>
            </a:extLst>
          </p:cNvPr>
          <p:cNvCxnSpPr>
            <a:cxnSpLocks/>
          </p:cNvCxnSpPr>
          <p:nvPr/>
        </p:nvCxnSpPr>
        <p:spPr>
          <a:xfrm>
            <a:off x="1416957" y="2438400"/>
            <a:ext cx="2183493" cy="883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D9AC8F-7B34-4DD3-9DCD-470DF2C99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02" y="4171950"/>
            <a:ext cx="3624371" cy="19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49BC9-B1F7-4839-854A-9E7AF2CC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76378"/>
            <a:ext cx="7315200" cy="1905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749CA-4C14-4CD3-AA14-DC5E282ED643}"/>
              </a:ext>
            </a:extLst>
          </p:cNvPr>
          <p:cNvSpPr txBox="1"/>
          <p:nvPr/>
        </p:nvSpPr>
        <p:spPr>
          <a:xfrm>
            <a:off x="228600" y="1295400"/>
            <a:ext cx="7548861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Khóa ngoại (</a:t>
            </a:r>
            <a:r>
              <a:rPr lang="en-US">
                <a:solidFill>
                  <a:srgbClr val="FF0000"/>
                </a:solidFill>
              </a:rPr>
              <a:t>foreign key</a:t>
            </a:r>
            <a:r>
              <a:rPr lang="en-US"/>
              <a:t>) là tr</a:t>
            </a:r>
            <a:r>
              <a:rPr lang="vi-VN"/>
              <a:t>ư</a:t>
            </a:r>
            <a:r>
              <a:rPr lang="en-US"/>
              <a:t>ờng mà dữ liệu của nó tham chiếu đến</a:t>
            </a:r>
            <a:br>
              <a:rPr lang="en-US"/>
            </a:br>
            <a:r>
              <a:rPr lang="en-US"/>
              <a:t>một khóa chính (</a:t>
            </a:r>
            <a:r>
              <a:rPr lang="en-US">
                <a:solidFill>
                  <a:srgbClr val="FF0000"/>
                </a:solidFill>
              </a:rPr>
              <a:t>primary key</a:t>
            </a:r>
            <a:r>
              <a:rPr lang="en-US"/>
              <a:t>) của bảng khác</a:t>
            </a:r>
          </a:p>
        </p:txBody>
      </p:sp>
    </p:spTree>
    <p:extLst>
      <p:ext uri="{BB962C8B-B14F-4D97-AF65-F5344CB8AC3E}">
        <p14:creationId xmlns:p14="http://schemas.microsoft.com/office/powerpoint/2010/main" val="417576534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Props1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8285</TotalTime>
  <Words>581</Words>
  <Application>Microsoft Macintosh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Verdana</vt:lpstr>
      <vt:lpstr>Wingdings</vt:lpstr>
      <vt:lpstr>sample</vt:lpstr>
      <vt:lpstr>MS ACCESS</vt:lpstr>
      <vt:lpstr>KHÁI NIỆM CƠ BẢN</vt:lpstr>
      <vt:lpstr>KHÁI NIỆM CƠ BẢN</vt:lpstr>
      <vt:lpstr>Tạo bảng</vt:lpstr>
      <vt:lpstr>Các kiểu dữ liệu</vt:lpstr>
      <vt:lpstr>Tạo bảng</vt:lpstr>
      <vt:lpstr>Tạo bảng</vt:lpstr>
      <vt:lpstr>Tạo bảng</vt:lpstr>
      <vt:lpstr>Tạo bảng</vt:lpstr>
      <vt:lpstr>Tạo bảng</vt:lpstr>
      <vt:lpstr>Tạo bảng – Lookup</vt:lpstr>
      <vt:lpstr>Tạo bảng – Lookup</vt:lpstr>
      <vt:lpstr>Tạo bảng – Lookup</vt:lpstr>
      <vt:lpstr>Tạo bảng</vt:lpstr>
      <vt:lpstr>Tạo bảng – LOOKUP VALUE LIST</vt:lpstr>
      <vt:lpstr>Tạo bảng – Nạp dữ liệu bảng từ Excel</vt:lpstr>
      <vt:lpstr>Tạo bảng – Nạp dữ liệu bảng từ Excel</vt:lpstr>
      <vt:lpstr>Tạo bảng – Nạp dữ liệu bảng từ Excel</vt:lpstr>
      <vt:lpstr>Tạo bảng – Nạp dữ liệu bảng từ Excel</vt:lpstr>
      <vt:lpstr>Tạo bảng</vt:lpstr>
      <vt:lpstr>Tạo bảng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Microsoft Office User</cp:lastModifiedBy>
  <cp:revision>1773</cp:revision>
  <dcterms:created xsi:type="dcterms:W3CDTF">2013-12-10T14:14:06Z</dcterms:created>
  <dcterms:modified xsi:type="dcterms:W3CDTF">2019-10-31T05:30:14Z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