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17"/>
  </p:handoutMasterIdLst>
  <p:sldIdLst>
    <p:sldId id="256" r:id="rId4"/>
    <p:sldId id="309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1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Xuan" initials="TX" lastIdx="5" clrIdx="0">
    <p:extLst>
      <p:ext uri="{19B8F6BF-5375-455C-9EA6-DF929625EA0E}">
        <p15:presenceInfo xmlns:p15="http://schemas.microsoft.com/office/powerpoint/2012/main" userId="b062c88f8d234f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66"/>
    <a:srgbClr val="000000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3" autoAdjust="0"/>
    <p:restoredTop sz="82969" autoAdjust="0"/>
  </p:normalViewPr>
  <p:slideViewPr>
    <p:cSldViewPr>
      <p:cViewPr>
        <p:scale>
          <a:sx n="75" d="100"/>
          <a:sy n="75" d="100"/>
        </p:scale>
        <p:origin x="1786" y="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29C4-1015-42D6-AE93-12F211F01605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14C2-52C3-4509-B8B5-CD163677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 userDrawn="1"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 userDrawn="1"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 userDrawn="1"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30138018-72DA-447F-AEA7-14F14752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32AF0B-4EAA-4643-A353-93DA516D4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424750-25E5-43A4-8C1B-61B37604D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D404EB-CA94-4269-8F52-071482769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9B2DEA-2EB0-4FC8-A225-8AAF73C6E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2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6CE41-D70F-4A19-B7C4-2A429A54B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B3F5FB-7AFB-4AB0-A7B5-3169647B8B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24305B-A9CA-4464-9309-5B207D832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ECDCC-0032-4BEC-AB97-586B930530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566185-0D99-4797-B936-C62B094A82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17C04B-0E08-4A55-976F-ABB76618E4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12D495-ED71-422E-92FB-36B29D375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295400"/>
            <a:ext cx="6705600" cy="784225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MS ACCESS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209800"/>
            <a:ext cx="4343400" cy="685800"/>
          </a:xfrm>
        </p:spPr>
        <p:txBody>
          <a:bodyPr/>
          <a:lstStyle/>
          <a:p>
            <a:r>
              <a:rPr lang="en-US" sz="1800"/>
              <a:t>TCXD HÀ NỘI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58653-E195-314A-A2F0-67E76B70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5112"/>
            <a:ext cx="1422400" cy="14224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 hệ nhiều nhiều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55C8E-4CFC-452B-A73E-3E781DD5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7010400" cy="1389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5FD19-18F9-44D8-B336-E7B991A07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743200"/>
            <a:ext cx="65151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6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 hệ nhiều nhiều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87C7D-ABEB-4E8E-8C51-09FA8FBF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" y="1371600"/>
            <a:ext cx="7648575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D470A-DBBD-4FF8-9F79-CF5604079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" y="4038600"/>
            <a:ext cx="78962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6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B5545-4C38-4752-8894-ABFDDE89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Quan hệ một – một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22774-8B3E-42BE-8C6C-463ED0B5B21E}"/>
              </a:ext>
            </a:extLst>
          </p:cNvPr>
          <p:cNvSpPr txBox="1"/>
          <p:nvPr/>
        </p:nvSpPr>
        <p:spPr>
          <a:xfrm>
            <a:off x="152400" y="1196846"/>
            <a:ext cx="44196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Quan hệ 1 - 1 : </a:t>
            </a:r>
            <a:r>
              <a:rPr lang="en-US"/>
              <a:t> khi khóa chính của hai bảng tham chiếu nhau. </a:t>
            </a:r>
            <a:br>
              <a:rPr lang="en-US"/>
            </a:br>
            <a:r>
              <a:rPr lang="en-US"/>
              <a:t>Một record của bảng này tham chiếu đến 1 record duy nhất của bảng khác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41310-37B1-4F32-83A5-E93B8C62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927912"/>
            <a:ext cx="4587240" cy="2690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A5E86-A243-4D76-B775-ACD651B11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699004"/>
            <a:ext cx="8843286" cy="2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0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 mối quan hệ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0F9B0-7214-EB4C-956E-A2328BA420D7}"/>
              </a:ext>
            </a:extLst>
          </p:cNvPr>
          <p:cNvSpPr txBox="1"/>
          <p:nvPr/>
        </p:nvSpPr>
        <p:spPr>
          <a:xfrm>
            <a:off x="415927" y="169407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Một</a:t>
            </a:r>
            <a:r>
              <a:rPr lang="en-US" dirty="0"/>
              <a:t> - </a:t>
            </a:r>
            <a:r>
              <a:rPr lang="en-US" dirty="0" err="1"/>
              <a:t>Một</a:t>
            </a:r>
            <a:r>
              <a:rPr lang="en-US" dirty="0"/>
              <a:t>: 1 - 1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491FC-C7F1-0F4F-B407-422A68162419}"/>
              </a:ext>
            </a:extLst>
          </p:cNvPr>
          <p:cNvCxnSpPr/>
          <p:nvPr/>
        </p:nvCxnSpPr>
        <p:spPr>
          <a:xfrm>
            <a:off x="3200400" y="1863169"/>
            <a:ext cx="2362200" cy="0"/>
          </a:xfrm>
          <a:prstGeom prst="line">
            <a:avLst/>
          </a:prstGeom>
          <a:ln w="38100">
            <a:solidFill>
              <a:schemeClr val="accent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Key">
            <a:extLst>
              <a:ext uri="{FF2B5EF4-FFF2-40B4-BE49-F238E27FC236}">
                <a16:creationId xmlns:a16="http://schemas.microsoft.com/office/drawing/2014/main" id="{4476AC72-32A2-D947-A092-2DAD50FB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528" y="1650141"/>
            <a:ext cx="457200" cy="457200"/>
          </a:xfrm>
          <a:prstGeom prst="rect">
            <a:avLst/>
          </a:prstGeom>
        </p:spPr>
      </p:pic>
      <p:pic>
        <p:nvPicPr>
          <p:cNvPr id="15" name="Graphic 14" descr="Key">
            <a:extLst>
              <a:ext uri="{FF2B5EF4-FFF2-40B4-BE49-F238E27FC236}">
                <a16:creationId xmlns:a16="http://schemas.microsoft.com/office/drawing/2014/main" id="{6A55FB5E-8337-D241-85EE-2CF9A65E9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272" y="1650141"/>
            <a:ext cx="457200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C17B9B-DC70-6045-8DE6-3203C534AF2F}"/>
              </a:ext>
            </a:extLst>
          </p:cNvPr>
          <p:cNvSpPr txBox="1"/>
          <p:nvPr/>
        </p:nvSpPr>
        <p:spPr>
          <a:xfrm>
            <a:off x="3039894" y="144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2998E-5497-1F4B-9F33-79BC2348D093}"/>
              </a:ext>
            </a:extLst>
          </p:cNvPr>
          <p:cNvSpPr txBox="1"/>
          <p:nvPr/>
        </p:nvSpPr>
        <p:spPr>
          <a:xfrm>
            <a:off x="5332379" y="14654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9024DA-BAEB-1646-BA59-A294DFBF38C5}"/>
              </a:ext>
            </a:extLst>
          </p:cNvPr>
          <p:cNvCxnSpPr/>
          <p:nvPr/>
        </p:nvCxnSpPr>
        <p:spPr>
          <a:xfrm>
            <a:off x="381000" y="2514600"/>
            <a:ext cx="74676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D7428A-320C-844D-890A-23CE54E00411}"/>
              </a:ext>
            </a:extLst>
          </p:cNvPr>
          <p:cNvSpPr txBox="1"/>
          <p:nvPr/>
        </p:nvSpPr>
        <p:spPr>
          <a:xfrm>
            <a:off x="415927" y="29718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Một</a:t>
            </a:r>
            <a:r>
              <a:rPr lang="en-US" dirty="0"/>
              <a:t> - </a:t>
            </a:r>
            <a:r>
              <a:rPr lang="en-US" dirty="0" err="1"/>
              <a:t>nhiều</a:t>
            </a:r>
            <a:r>
              <a:rPr lang="en-US" dirty="0"/>
              <a:t>: 1 -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5C148-FA51-AE4A-90AD-42E42C94D920}"/>
              </a:ext>
            </a:extLst>
          </p:cNvPr>
          <p:cNvCxnSpPr/>
          <p:nvPr/>
        </p:nvCxnSpPr>
        <p:spPr>
          <a:xfrm>
            <a:off x="3200400" y="3177045"/>
            <a:ext cx="2362200" cy="0"/>
          </a:xfrm>
          <a:prstGeom prst="line">
            <a:avLst/>
          </a:prstGeom>
          <a:ln w="38100">
            <a:solidFill>
              <a:schemeClr val="accent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Key">
            <a:extLst>
              <a:ext uri="{FF2B5EF4-FFF2-40B4-BE49-F238E27FC236}">
                <a16:creationId xmlns:a16="http://schemas.microsoft.com/office/drawing/2014/main" id="{3B717F67-6774-754E-8162-4CF5075B1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528" y="2964017"/>
            <a:ext cx="457200" cy="457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F14022C-AA13-AD47-9A7E-1635CB964A2A}"/>
              </a:ext>
            </a:extLst>
          </p:cNvPr>
          <p:cNvSpPr txBox="1"/>
          <p:nvPr/>
        </p:nvSpPr>
        <p:spPr>
          <a:xfrm>
            <a:off x="3039894" y="27616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FC883A-FF8A-6445-9AFA-F5D52E3D878D}"/>
              </a:ext>
            </a:extLst>
          </p:cNvPr>
          <p:cNvSpPr txBox="1"/>
          <p:nvPr/>
        </p:nvSpPr>
        <p:spPr>
          <a:xfrm>
            <a:off x="5332379" y="27793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4E6E38-D1C4-7A4B-B557-F91F29ACA013}"/>
              </a:ext>
            </a:extLst>
          </p:cNvPr>
          <p:cNvCxnSpPr/>
          <p:nvPr/>
        </p:nvCxnSpPr>
        <p:spPr>
          <a:xfrm>
            <a:off x="381000" y="3828476"/>
            <a:ext cx="74676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8" name="Graphic 27" descr="Infinity">
            <a:extLst>
              <a:ext uri="{FF2B5EF4-FFF2-40B4-BE49-F238E27FC236}">
                <a16:creationId xmlns:a16="http://schemas.microsoft.com/office/drawing/2014/main" id="{CE33F305-96F2-AB42-A877-47C308F62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000" y="2895600"/>
            <a:ext cx="457200" cy="457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8AC45A-91FE-B547-B6E8-A9D6612C0353}"/>
              </a:ext>
            </a:extLst>
          </p:cNvPr>
          <p:cNvSpPr txBox="1"/>
          <p:nvPr/>
        </p:nvSpPr>
        <p:spPr>
          <a:xfrm>
            <a:off x="367858" y="430805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Nhiều</a:t>
            </a:r>
            <a:r>
              <a:rPr lang="en-US" dirty="0"/>
              <a:t> - </a:t>
            </a:r>
            <a:r>
              <a:rPr lang="en-US" dirty="0" err="1"/>
              <a:t>nhiều</a:t>
            </a:r>
            <a:r>
              <a:rPr lang="en-US" dirty="0"/>
              <a:t>: n - 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6166-EDB1-804A-A5A2-A610BAE9478B}"/>
              </a:ext>
            </a:extLst>
          </p:cNvPr>
          <p:cNvCxnSpPr/>
          <p:nvPr/>
        </p:nvCxnSpPr>
        <p:spPr>
          <a:xfrm>
            <a:off x="3200400" y="4513302"/>
            <a:ext cx="2362200" cy="0"/>
          </a:xfrm>
          <a:prstGeom prst="line">
            <a:avLst/>
          </a:prstGeom>
          <a:ln w="38100">
            <a:solidFill>
              <a:schemeClr val="accent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006BBA-A362-DA41-88A0-9D97239B837A}"/>
              </a:ext>
            </a:extLst>
          </p:cNvPr>
          <p:cNvSpPr txBox="1"/>
          <p:nvPr/>
        </p:nvSpPr>
        <p:spPr>
          <a:xfrm>
            <a:off x="3039894" y="4097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DFA63C-2E2E-D64A-92F3-1D3240356B11}"/>
              </a:ext>
            </a:extLst>
          </p:cNvPr>
          <p:cNvSpPr txBox="1"/>
          <p:nvPr/>
        </p:nvSpPr>
        <p:spPr>
          <a:xfrm>
            <a:off x="5332379" y="41156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n</a:t>
            </a:r>
          </a:p>
        </p:txBody>
      </p:sp>
      <p:pic>
        <p:nvPicPr>
          <p:cNvPr id="35" name="Graphic 34" descr="Infinity">
            <a:extLst>
              <a:ext uri="{FF2B5EF4-FFF2-40B4-BE49-F238E27FC236}">
                <a16:creationId xmlns:a16="http://schemas.microsoft.com/office/drawing/2014/main" id="{B15B7FFD-C522-9440-A16F-989EDBBAA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000" y="4267200"/>
            <a:ext cx="457200" cy="457200"/>
          </a:xfrm>
          <a:prstGeom prst="rect">
            <a:avLst/>
          </a:prstGeom>
        </p:spPr>
      </p:pic>
      <p:pic>
        <p:nvPicPr>
          <p:cNvPr id="36" name="Graphic 35" descr="Infinity">
            <a:extLst>
              <a:ext uri="{FF2B5EF4-FFF2-40B4-BE49-F238E27FC236}">
                <a16:creationId xmlns:a16="http://schemas.microsoft.com/office/drawing/2014/main" id="{D73D3713-5CA7-884C-9E22-446941D2E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2694" y="4282599"/>
            <a:ext cx="457200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79142A-1D01-564E-AB25-F43D0AD02DE4}"/>
              </a:ext>
            </a:extLst>
          </p:cNvPr>
          <p:cNvSpPr txBox="1"/>
          <p:nvPr/>
        </p:nvSpPr>
        <p:spPr>
          <a:xfrm>
            <a:off x="2542162" y="20690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Sanpham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8D48E8-F8B5-CC4C-8B34-7F438368709C}"/>
              </a:ext>
            </a:extLst>
          </p:cNvPr>
          <p:cNvSpPr txBox="1"/>
          <p:nvPr/>
        </p:nvSpPr>
        <p:spPr>
          <a:xfrm>
            <a:off x="4976542" y="206906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Huongdan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1F3E40-F688-2544-8035-C6135EA2BA6B}"/>
              </a:ext>
            </a:extLst>
          </p:cNvPr>
          <p:cNvSpPr txBox="1"/>
          <p:nvPr/>
        </p:nvSpPr>
        <p:spPr>
          <a:xfrm>
            <a:off x="2532368" y="343726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Danhmuc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A4CB33-D00D-5C44-BDEA-AEB12DCDFE46}"/>
              </a:ext>
            </a:extLst>
          </p:cNvPr>
          <p:cNvSpPr txBox="1"/>
          <p:nvPr/>
        </p:nvSpPr>
        <p:spPr>
          <a:xfrm>
            <a:off x="4966748" y="343726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Sanpham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690F3D-3308-D341-A266-252DFDC30D84}"/>
              </a:ext>
            </a:extLst>
          </p:cNvPr>
          <p:cNvSpPr txBox="1"/>
          <p:nvPr/>
        </p:nvSpPr>
        <p:spPr>
          <a:xfrm>
            <a:off x="2483796" y="48215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Sanpham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E44CA-3EFE-974B-8236-35ED2B68374E}"/>
              </a:ext>
            </a:extLst>
          </p:cNvPr>
          <p:cNvSpPr txBox="1"/>
          <p:nvPr/>
        </p:nvSpPr>
        <p:spPr>
          <a:xfrm>
            <a:off x="4918176" y="482151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Donhang</a:t>
            </a:r>
          </a:p>
        </p:txBody>
      </p:sp>
    </p:spTree>
    <p:extLst>
      <p:ext uri="{BB962C8B-B14F-4D97-AF65-F5344CB8AC3E}">
        <p14:creationId xmlns:p14="http://schemas.microsoft.com/office/powerpoint/2010/main" val="98871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 mối quan hệ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BBD31-F1DE-4A64-9F0D-831D3665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143000"/>
            <a:ext cx="7638593" cy="568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FC792-5BB6-4770-8B84-B0B808F10A41}"/>
              </a:ext>
            </a:extLst>
          </p:cNvPr>
          <p:cNvSpPr txBox="1"/>
          <p:nvPr/>
        </p:nvSpPr>
        <p:spPr>
          <a:xfrm>
            <a:off x="234518" y="1270154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Tạo c</a:t>
            </a:r>
            <a:r>
              <a:rPr lang="vi-VN"/>
              <a:t>ơ</a:t>
            </a:r>
            <a:r>
              <a:rPr lang="en-US"/>
              <a:t> sở dữ liệu </a:t>
            </a:r>
            <a:r>
              <a:rPr lang="en-US">
                <a:solidFill>
                  <a:srgbClr val="FF0000"/>
                </a:solidFill>
              </a:rPr>
              <a:t>donhang</a:t>
            </a:r>
            <a:r>
              <a:rPr lang="en-US"/>
              <a:t> với cấu trúc sau</a:t>
            </a:r>
          </a:p>
        </p:txBody>
      </p:sp>
    </p:spTree>
    <p:extLst>
      <p:ext uri="{BB962C8B-B14F-4D97-AF65-F5344CB8AC3E}">
        <p14:creationId xmlns:p14="http://schemas.microsoft.com/office/powerpoint/2010/main" val="5509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quan </a:t>
            </a:r>
            <a:r>
              <a:rPr lang="en-US" dirty="0" err="1"/>
              <a:t>hệ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45DAC-D497-4BBE-9A8F-2A147EE73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6" b="44080"/>
          <a:stretch/>
        </p:blipFill>
        <p:spPr>
          <a:xfrm>
            <a:off x="152399" y="1066800"/>
            <a:ext cx="6536383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05B2C3-BD12-4485-8BB1-27C1C5CBB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1" y="2379100"/>
            <a:ext cx="6406549" cy="43265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5B34FDD-044D-4B7D-81B7-66FC9A56F6DB}"/>
              </a:ext>
            </a:extLst>
          </p:cNvPr>
          <p:cNvSpPr/>
          <p:nvPr/>
        </p:nvSpPr>
        <p:spPr>
          <a:xfrm>
            <a:off x="1524000" y="3048000"/>
            <a:ext cx="228600" cy="2879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DF4617C-1EEC-4CF0-9C54-32C8BBEAAD00}"/>
              </a:ext>
            </a:extLst>
          </p:cNvPr>
          <p:cNvSpPr/>
          <p:nvPr/>
        </p:nvSpPr>
        <p:spPr>
          <a:xfrm>
            <a:off x="2209800" y="4114800"/>
            <a:ext cx="228600" cy="2879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7708C0D-2D6B-4900-9988-0AD6A0193D90}"/>
              </a:ext>
            </a:extLst>
          </p:cNvPr>
          <p:cNvSpPr/>
          <p:nvPr/>
        </p:nvSpPr>
        <p:spPr>
          <a:xfrm>
            <a:off x="2667000" y="1532450"/>
            <a:ext cx="228600" cy="2879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 hệ một nhiều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768048-C2C7-45B5-BF8A-1CA8135B8765}"/>
              </a:ext>
            </a:extLst>
          </p:cNvPr>
          <p:cNvSpPr txBox="1"/>
          <p:nvPr/>
        </p:nvSpPr>
        <p:spPr>
          <a:xfrm>
            <a:off x="228600" y="1143000"/>
            <a:ext cx="7430239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Quan hệ một – nhiều (</a:t>
            </a:r>
            <a:r>
              <a:rPr lang="en-US" b="1">
                <a:solidFill>
                  <a:srgbClr val="FF0000"/>
                </a:solidFill>
              </a:rPr>
              <a:t>1 – n</a:t>
            </a:r>
            <a:r>
              <a:rPr lang="en-US" b="1"/>
              <a:t>)</a:t>
            </a:r>
            <a:r>
              <a:rPr lang="en-US"/>
              <a:t> : Khóa ngoại (forgein key) của bảng này </a:t>
            </a:r>
          </a:p>
          <a:p>
            <a:pPr>
              <a:lnSpc>
                <a:spcPct val="150000"/>
              </a:lnSpc>
            </a:pPr>
            <a:r>
              <a:rPr lang="en-US"/>
              <a:t>tham chiếu đến khóa chính của bảng khác.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1F294-83AE-4565-AB1E-1A1DC2AC0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15034"/>
            <a:ext cx="5024120" cy="294175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F2A6E48-CE07-4C39-8498-2752719F0B49}"/>
              </a:ext>
            </a:extLst>
          </p:cNvPr>
          <p:cNvSpPr txBox="1"/>
          <p:nvPr/>
        </p:nvSpPr>
        <p:spPr>
          <a:xfrm>
            <a:off x="347241" y="5194213"/>
            <a:ext cx="7506439" cy="86728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Quan hệ một nhiều 1 – n hình thành khi đ</a:t>
            </a:r>
            <a:r>
              <a:rPr lang="vi-VN"/>
              <a:t>ư</a:t>
            </a:r>
            <a:r>
              <a:rPr lang="en-US"/>
              <a:t>ờng liên hệ</a:t>
            </a:r>
            <a:br>
              <a:rPr lang="en-US"/>
            </a:br>
            <a:r>
              <a:rPr lang="en-US"/>
              <a:t>một đầu trỏ đến khóa chính – một đầu trỏ đến khóa ngoại</a:t>
            </a:r>
          </a:p>
        </p:txBody>
      </p:sp>
    </p:spTree>
    <p:extLst>
      <p:ext uri="{BB962C8B-B14F-4D97-AF65-F5344CB8AC3E}">
        <p14:creationId xmlns:p14="http://schemas.microsoft.com/office/powerpoint/2010/main" val="44499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 hệ một nhiều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768048-C2C7-45B5-BF8A-1CA8135B8765}"/>
              </a:ext>
            </a:extLst>
          </p:cNvPr>
          <p:cNvSpPr txBox="1"/>
          <p:nvPr/>
        </p:nvSpPr>
        <p:spPr>
          <a:xfrm>
            <a:off x="228600" y="1143000"/>
            <a:ext cx="7991290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Tạo quan hệ một – nhiều (</a:t>
            </a:r>
            <a:r>
              <a:rPr lang="en-US" b="1">
                <a:solidFill>
                  <a:srgbClr val="FF0000"/>
                </a:solidFill>
              </a:rPr>
              <a:t>1 – n</a:t>
            </a:r>
            <a:r>
              <a:rPr lang="en-US" b="1"/>
              <a:t>)</a:t>
            </a:r>
            <a:r>
              <a:rPr lang="en-US"/>
              <a:t> : </a:t>
            </a:r>
            <a:br>
              <a:rPr lang="en-US"/>
            </a:br>
            <a:r>
              <a:rPr lang="en-US"/>
              <a:t>Kéo các tr</a:t>
            </a:r>
            <a:r>
              <a:rPr lang="vi-VN"/>
              <a:t>ư</a:t>
            </a:r>
            <a:r>
              <a:rPr lang="en-US"/>
              <a:t>ờng có khóa quan hệ bảng thứ nhất, thả vào bảng liên hệ thứ hai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570AB-6AD0-4258-A5F8-6D8B11BD2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020115"/>
            <a:ext cx="4133850" cy="47493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105886-F67D-4C37-B8FD-EDCB9E6FA6C5}"/>
              </a:ext>
            </a:extLst>
          </p:cNvPr>
          <p:cNvCxnSpPr>
            <a:cxnSpLocks/>
          </p:cNvCxnSpPr>
          <p:nvPr/>
        </p:nvCxnSpPr>
        <p:spPr>
          <a:xfrm flipH="1">
            <a:off x="2438400" y="4114800"/>
            <a:ext cx="2133600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07FAE9-EEBA-4DF3-A9D0-AAF1906E4562}"/>
              </a:ext>
            </a:extLst>
          </p:cNvPr>
          <p:cNvSpPr txBox="1"/>
          <p:nvPr/>
        </p:nvSpPr>
        <p:spPr>
          <a:xfrm>
            <a:off x="4579525" y="3810000"/>
            <a:ext cx="3480440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Thiết lập tính bảo toàn dữ 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 hệ một nhiều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47D771-BF97-4F6C-9383-344EE0FF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1752600"/>
            <a:ext cx="5085835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45D0C5-7B01-41FB-97AC-6D84BB96BF92}"/>
              </a:ext>
            </a:extLst>
          </p:cNvPr>
          <p:cNvSpPr txBox="1"/>
          <p:nvPr/>
        </p:nvSpPr>
        <p:spPr>
          <a:xfrm>
            <a:off x="152400" y="1196846"/>
            <a:ext cx="213391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Nhập dữ liệu mẫu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13CD5-1523-4188-A20D-7C741DAA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" y="3695701"/>
            <a:ext cx="79819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4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 hệ một nhiều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D6C28-3F8D-41E2-A8FB-D0FCE636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7968537" cy="281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3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 hệ một nhiều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10663-12B1-4C29-ACAC-BA036A93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1295400"/>
            <a:ext cx="4596848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A7CB3B-458E-4432-9718-B1EEADFC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10000"/>
            <a:ext cx="3952875" cy="29432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0FD02F-7CA1-43D7-A145-00FCA14DA082}"/>
              </a:ext>
            </a:extLst>
          </p:cNvPr>
          <p:cNvCxnSpPr>
            <a:cxnSpLocks/>
          </p:cNvCxnSpPr>
          <p:nvPr/>
        </p:nvCxnSpPr>
        <p:spPr>
          <a:xfrm flipH="1">
            <a:off x="1371600" y="2362200"/>
            <a:ext cx="1143000" cy="144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F1E56E-096C-4931-9DDC-7C24F5A54F08}"/>
              </a:ext>
            </a:extLst>
          </p:cNvPr>
          <p:cNvCxnSpPr>
            <a:cxnSpLocks/>
          </p:cNvCxnSpPr>
          <p:nvPr/>
        </p:nvCxnSpPr>
        <p:spPr>
          <a:xfrm flipH="1">
            <a:off x="2477494" y="5029200"/>
            <a:ext cx="2704106" cy="1128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6D7809-5369-4ADB-A935-E23818D2DA32}"/>
              </a:ext>
            </a:extLst>
          </p:cNvPr>
          <p:cNvSpPr txBox="1"/>
          <p:nvPr/>
        </p:nvSpPr>
        <p:spPr>
          <a:xfrm>
            <a:off x="5166360" y="4782482"/>
            <a:ext cx="3159839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Xóa bảng cha – record quan </a:t>
            </a:r>
            <a:br>
              <a:rPr lang="en-US"/>
            </a:br>
            <a:r>
              <a:rPr lang="en-US"/>
              <a:t>hệ ở bảng con tự động xóa</a:t>
            </a:r>
          </a:p>
        </p:txBody>
      </p:sp>
    </p:spTree>
    <p:extLst>
      <p:ext uri="{BB962C8B-B14F-4D97-AF65-F5344CB8AC3E}">
        <p14:creationId xmlns:p14="http://schemas.microsoft.com/office/powerpoint/2010/main" val="178130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 hệ nhiều nhiều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A8550-8840-4C54-AC2B-34981C23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66800"/>
            <a:ext cx="5806585" cy="5494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9B13E4-34AA-46A7-A2C3-66587423941B}"/>
              </a:ext>
            </a:extLst>
          </p:cNvPr>
          <p:cNvSpPr txBox="1"/>
          <p:nvPr/>
        </p:nvSpPr>
        <p:spPr>
          <a:xfrm>
            <a:off x="152400" y="1196846"/>
            <a:ext cx="2755883" cy="4611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Quan hệ n - n : </a:t>
            </a:r>
            <a:r>
              <a:rPr lang="en-US"/>
              <a:t>khi liên</a:t>
            </a:r>
            <a:br>
              <a:rPr lang="en-US"/>
            </a:br>
            <a:r>
              <a:rPr lang="en-US"/>
              <a:t>hệ giữa hai bảng thông</a:t>
            </a:r>
            <a:br>
              <a:rPr lang="en-US"/>
            </a:br>
            <a:r>
              <a:rPr lang="en-US"/>
              <a:t>qua bảng trung gian.</a:t>
            </a:r>
            <a:br>
              <a:rPr lang="en-US"/>
            </a:br>
            <a:r>
              <a:rPr lang="en-US"/>
              <a:t>Ở bảng trung gian liên</a:t>
            </a:r>
            <a:br>
              <a:rPr lang="en-US"/>
            </a:br>
            <a:r>
              <a:rPr lang="en-US"/>
              <a:t>hệ khóa ngoại của nó</a:t>
            </a:r>
            <a:br>
              <a:rPr lang="en-US"/>
            </a:br>
            <a:r>
              <a:rPr lang="en-US"/>
              <a:t>với hai bảng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Một sản phẩm nằm trong</a:t>
            </a:r>
            <a:br>
              <a:rPr lang="en-US"/>
            </a:br>
            <a:r>
              <a:rPr lang="en-US"/>
              <a:t>nhiều đ</a:t>
            </a:r>
            <a:r>
              <a:rPr lang="vi-VN"/>
              <a:t>ơ</a:t>
            </a:r>
            <a:r>
              <a:rPr lang="en-US"/>
              <a:t>n hang.</a:t>
            </a:r>
            <a:br>
              <a:rPr lang="en-US"/>
            </a:br>
            <a:r>
              <a:rPr lang="en-US"/>
              <a:t>Ng</a:t>
            </a:r>
            <a:r>
              <a:rPr lang="vi-VN"/>
              <a:t>ư</a:t>
            </a:r>
            <a:r>
              <a:rPr lang="en-US"/>
              <a:t>ợc lại, một đ</a:t>
            </a:r>
            <a:r>
              <a:rPr lang="vi-VN"/>
              <a:t>ơ</a:t>
            </a:r>
            <a:r>
              <a:rPr lang="en-US"/>
              <a:t>n hang</a:t>
            </a:r>
            <a:br>
              <a:rPr lang="en-US"/>
            </a:br>
            <a:r>
              <a:rPr lang="en-US"/>
              <a:t>có nhiều sản phẩm</a:t>
            </a:r>
          </a:p>
        </p:txBody>
      </p:sp>
    </p:spTree>
    <p:extLst>
      <p:ext uri="{BB962C8B-B14F-4D97-AF65-F5344CB8AC3E}">
        <p14:creationId xmlns:p14="http://schemas.microsoft.com/office/powerpoint/2010/main" val="1011445421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89e0dc80-c78b-4d76-be4b-279866ed85aa" Revision="1" Stencil="System.MyShapes" StencilVersion="1.0"/>
</Control>
</file>

<file path=customXml/itemProps1.xml><?xml version="1.0" encoding="utf-8"?>
<ds:datastoreItem xmlns:ds="http://schemas.openxmlformats.org/officeDocument/2006/customXml" ds:itemID="{C6AAFD49-57CF-4BD7-BA0A-0726CEE737C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21C2AB-FBD3-48C0-9D71-C3A4FA9FC92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7200558</Template>
  <TotalTime>8243</TotalTime>
  <Words>194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Verdana</vt:lpstr>
      <vt:lpstr>Wingdings</vt:lpstr>
      <vt:lpstr>sample</vt:lpstr>
      <vt:lpstr>MS ACCESS</vt:lpstr>
      <vt:lpstr>Các mối quan hệ</vt:lpstr>
      <vt:lpstr>Tạo quan hệ</vt:lpstr>
      <vt:lpstr>Quan hệ một nhiều</vt:lpstr>
      <vt:lpstr>Quan hệ một nhiều</vt:lpstr>
      <vt:lpstr>Quan hệ một nhiều</vt:lpstr>
      <vt:lpstr>Quan hệ một nhiều</vt:lpstr>
      <vt:lpstr>Quan hệ một nhiều</vt:lpstr>
      <vt:lpstr>Quan hệ nhiều nhiều</vt:lpstr>
      <vt:lpstr>Quan hệ nhiều nhiều</vt:lpstr>
      <vt:lpstr>Quan hệ nhiều nhiều</vt:lpstr>
      <vt:lpstr>Quan hệ một – một</vt:lpstr>
      <vt:lpstr>Các mối quan hệ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Thu Xuan</dc:creator>
  <cp:lastModifiedBy>xt2810@live.com</cp:lastModifiedBy>
  <cp:revision>1661</cp:revision>
  <dcterms:created xsi:type="dcterms:W3CDTF">2013-12-10T14:14:06Z</dcterms:created>
  <dcterms:modified xsi:type="dcterms:W3CDTF">2019-10-22T09:18:15Z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