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6"/>
  </p:handoutMasterIdLst>
  <p:sldIdLst>
    <p:sldId id="256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000000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3" autoAdjust="0"/>
    <p:restoredTop sz="82969" autoAdjust="0"/>
  </p:normalViewPr>
  <p:slideViewPr>
    <p:cSldViewPr>
      <p:cViewPr>
        <p:scale>
          <a:sx n="66" d="100"/>
          <a:sy n="66" d="100"/>
        </p:scale>
        <p:origin x="2050" y="4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22-Oct-19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MS ACCESS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58653-E195-314A-A2F0-67E76B70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112"/>
            <a:ext cx="1422400" cy="1422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Crosstab Query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12D36-1DCA-4ED8-AA71-9CFFBC314180}"/>
              </a:ext>
            </a:extLst>
          </p:cNvPr>
          <p:cNvSpPr txBox="1"/>
          <p:nvPr/>
        </p:nvSpPr>
        <p:spPr>
          <a:xfrm>
            <a:off x="241045" y="1066800"/>
            <a:ext cx="73725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Thống kê số l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ợng học sinh theo dân tộc, dữ liệu nhóm theo lớp</a:t>
            </a:r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C1B933-E21B-40C2-A0A1-3B888805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250"/>
            <a:ext cx="9144000" cy="5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1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Action Query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12D36-1DCA-4ED8-AA71-9CFFBC314180}"/>
              </a:ext>
            </a:extLst>
          </p:cNvPr>
          <p:cNvSpPr txBox="1"/>
          <p:nvPr/>
        </p:nvSpPr>
        <p:spPr>
          <a:xfrm>
            <a:off x="241045" y="1066800"/>
            <a:ext cx="806182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Cập nhật tên học sinh thành “H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ơng” cho học sinh có HOCSINHID=100</a:t>
            </a:r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01A2F6-EABE-4E55-8328-93D512636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45572"/>
            <a:ext cx="7160612" cy="50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3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Action Query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12D36-1DCA-4ED8-AA71-9CFFBC314180}"/>
              </a:ext>
            </a:extLst>
          </p:cNvPr>
          <p:cNvSpPr txBox="1"/>
          <p:nvPr/>
        </p:nvSpPr>
        <p:spPr>
          <a:xfrm>
            <a:off x="241045" y="1066800"/>
            <a:ext cx="4679486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Xóa đi các học sinh có HOCSINHID &gt; 100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4B6E4-A439-4A7B-9DC3-A898190D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48413"/>
            <a:ext cx="3035948" cy="51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 </a:t>
            </a:r>
            <a:r>
              <a:rPr lang="en-US"/>
              <a:t>query – truy vấn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DDFA9-670C-45B3-9DC7-2E2C7A42355B}"/>
              </a:ext>
            </a:extLst>
          </p:cNvPr>
          <p:cNvSpPr txBox="1"/>
          <p:nvPr/>
        </p:nvSpPr>
        <p:spPr>
          <a:xfrm>
            <a:off x="241045" y="1143000"/>
            <a:ext cx="7590539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solidFill>
                  <a:srgbClr val="FF0000"/>
                </a:solidFill>
              </a:rPr>
              <a:t>Query</a:t>
            </a:r>
            <a:r>
              <a:rPr lang="vi-VN"/>
              <a:t> là các câu lệnh để tương tác với CSDL,</a:t>
            </a:r>
            <a:r>
              <a:rPr lang="en-US"/>
              <a:t> bản chất</a:t>
            </a:r>
            <a:r>
              <a:rPr lang="vi-VN"/>
              <a:t> nó là ngôn ngữ </a:t>
            </a:r>
            <a:br>
              <a:rPr lang="en-US"/>
            </a:br>
            <a:r>
              <a:rPr lang="vi-VN"/>
              <a:t>truy vấn có cấu trúc SQL</a:t>
            </a:r>
            <a:r>
              <a:rPr lang="en-US"/>
              <a:t> (Structured Query Language)</a:t>
            </a:r>
            <a:r>
              <a:rPr lang="vi-VN"/>
              <a:t>.</a:t>
            </a:r>
            <a:r>
              <a:rPr lang="en-US"/>
              <a:t> Trong Acces nó</a:t>
            </a:r>
            <a:br>
              <a:rPr lang="en-US"/>
            </a:br>
            <a:r>
              <a:rPr lang="en-US"/>
              <a:t>là một đối t</a:t>
            </a:r>
            <a:r>
              <a:rPr lang="vi-VN"/>
              <a:t>ư</a:t>
            </a:r>
            <a:r>
              <a:rPr lang="en-US"/>
              <a:t>ợng của CSDL.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6CE21-DC30-4AFB-AF6F-5C2F73E30C94}"/>
              </a:ext>
            </a:extLst>
          </p:cNvPr>
          <p:cNvSpPr txBox="1"/>
          <p:nvPr/>
        </p:nvSpPr>
        <p:spPr>
          <a:xfrm>
            <a:off x="242753" y="244430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Có 4 loại query: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5982E-0DE9-4F74-BC82-9FD729725D2D}"/>
              </a:ext>
            </a:extLst>
          </p:cNvPr>
          <p:cNvSpPr txBox="1"/>
          <p:nvPr/>
        </p:nvSpPr>
        <p:spPr>
          <a:xfrm>
            <a:off x="535708" y="2971800"/>
            <a:ext cx="7001212" cy="3405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/>
              <a:t>Select query: </a:t>
            </a:r>
            <a:r>
              <a:rPr lang="en-US" sz="2000"/>
              <a:t>lấy thông tin từ các bảng, query</a:t>
            </a:r>
            <a:endParaRPr lang="en-US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/>
              <a:t>Total query: </a:t>
            </a:r>
            <a:r>
              <a:rPr lang="en-US" sz="2000"/>
              <a:t>thống kê trên nhóm thông tin truy vấn</a:t>
            </a:r>
            <a:r>
              <a:rPr lang="en-US" sz="2800"/>
              <a:t> </a:t>
            </a:r>
            <a:endParaRPr lang="en-US" sz="28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/>
              <a:t>Crosstab query: </a:t>
            </a:r>
            <a:r>
              <a:rPr lang="en-US" sz="2000"/>
              <a:t>thống kê trên dữ liệu cột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/>
              <a:t>Action query: </a:t>
            </a:r>
            <a:r>
              <a:rPr lang="en-US" sz="2000"/>
              <a:t>cập nhật, xóa, thêm dữ liệu</a:t>
            </a:r>
          </a:p>
        </p:txBody>
      </p:sp>
    </p:spTree>
    <p:extLst>
      <p:ext uri="{BB962C8B-B14F-4D97-AF65-F5344CB8AC3E}">
        <p14:creationId xmlns:p14="http://schemas.microsoft.com/office/powerpoint/2010/main" val="550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 </a:t>
            </a:r>
            <a:r>
              <a:rPr lang="en-US"/>
              <a:t>query – truy vấn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A7DFF-627C-4B43-B50C-2CF6CB1F4F7C}"/>
              </a:ext>
            </a:extLst>
          </p:cNvPr>
          <p:cNvSpPr txBox="1"/>
          <p:nvPr/>
        </p:nvSpPr>
        <p:spPr>
          <a:xfrm>
            <a:off x="241045" y="1143000"/>
            <a:ext cx="159530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Select Query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58DF0-6761-4F88-A74F-3F0F1C15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46714"/>
            <a:ext cx="7467600" cy="3655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ACC7C-2AB9-4D0C-BBA3-21822AD6B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86400"/>
            <a:ext cx="7467600" cy="10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 </a:t>
            </a:r>
            <a:r>
              <a:rPr lang="en-US"/>
              <a:t>query – truy vấn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A7DFF-627C-4B43-B50C-2CF6CB1F4F7C}"/>
              </a:ext>
            </a:extLst>
          </p:cNvPr>
          <p:cNvSpPr txBox="1"/>
          <p:nvPr/>
        </p:nvSpPr>
        <p:spPr>
          <a:xfrm>
            <a:off x="241045" y="1143000"/>
            <a:ext cx="141147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Total query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E8686-B495-44A5-983F-6415FC59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9535"/>
            <a:ext cx="71628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 </a:t>
            </a:r>
            <a:r>
              <a:rPr lang="en-US"/>
              <a:t>query – truy vấn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A7DFF-627C-4B43-B50C-2CF6CB1F4F7C}"/>
              </a:ext>
            </a:extLst>
          </p:cNvPr>
          <p:cNvSpPr txBox="1"/>
          <p:nvPr/>
        </p:nvSpPr>
        <p:spPr>
          <a:xfrm>
            <a:off x="204281" y="995404"/>
            <a:ext cx="1877437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Crosstab query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C5383-B156-42F4-B221-D27672CF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2780"/>
            <a:ext cx="7200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 </a:t>
            </a:r>
            <a:r>
              <a:rPr lang="en-US"/>
              <a:t>query – truy vấn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A7DFF-627C-4B43-B50C-2CF6CB1F4F7C}"/>
              </a:ext>
            </a:extLst>
          </p:cNvPr>
          <p:cNvSpPr txBox="1"/>
          <p:nvPr/>
        </p:nvSpPr>
        <p:spPr>
          <a:xfrm>
            <a:off x="204281" y="995404"/>
            <a:ext cx="1595309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Action query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5C759-9977-4CC2-8228-95B459A6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3670"/>
            <a:ext cx="4114800" cy="53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Select Query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C6932-109D-453B-AE76-B403FAD4A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" t="5982" b="1"/>
          <a:stretch/>
        </p:blipFill>
        <p:spPr>
          <a:xfrm>
            <a:off x="88037" y="1219200"/>
            <a:ext cx="5867400" cy="9314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D08A6D-96DB-48C1-AA92-8CEF6397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" y="2286000"/>
            <a:ext cx="9144000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4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Total Query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5ACCA1-3D25-4751-B339-E6A46E60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" y="2286000"/>
            <a:ext cx="9144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12D36-1DCA-4ED8-AA71-9CFFBC314180}"/>
              </a:ext>
            </a:extLst>
          </p:cNvPr>
          <p:cNvSpPr txBox="1"/>
          <p:nvPr/>
        </p:nvSpPr>
        <p:spPr>
          <a:xfrm>
            <a:off x="241045" y="1143000"/>
            <a:ext cx="434606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Thống kê số l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ợng học sinh theo lớp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20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Tạo Total Query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5ACCA1-3D25-4751-B339-E6A46E60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" y="2286000"/>
            <a:ext cx="9144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12D36-1DCA-4ED8-AA71-9CFFBC314180}"/>
              </a:ext>
            </a:extLst>
          </p:cNvPr>
          <p:cNvSpPr txBox="1"/>
          <p:nvPr/>
        </p:nvSpPr>
        <p:spPr>
          <a:xfrm>
            <a:off x="241045" y="1143000"/>
            <a:ext cx="4346062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Thống kê số l</a:t>
            </a:r>
            <a:r>
              <a:rPr lang="vi-VN" b="1">
                <a:solidFill>
                  <a:srgbClr val="FF0000"/>
                </a:solidFill>
              </a:rPr>
              <a:t>ư</a:t>
            </a:r>
            <a:r>
              <a:rPr lang="en-US" b="1">
                <a:solidFill>
                  <a:srgbClr val="FF0000"/>
                </a:solidFill>
              </a:rPr>
              <a:t>ợng học sinh theo lớp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5068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8568</TotalTime>
  <Words>186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Verdana</vt:lpstr>
      <vt:lpstr>Wingdings</vt:lpstr>
      <vt:lpstr>sample</vt:lpstr>
      <vt:lpstr>MS ACCESS</vt:lpstr>
      <vt:lpstr>Các query – truy vấn</vt:lpstr>
      <vt:lpstr>Các query – truy vấn</vt:lpstr>
      <vt:lpstr>Các query – truy vấn</vt:lpstr>
      <vt:lpstr>Các query – truy vấn</vt:lpstr>
      <vt:lpstr>Các query – truy vấn</vt:lpstr>
      <vt:lpstr>Tạo Select Query</vt:lpstr>
      <vt:lpstr>Tạo Total Query</vt:lpstr>
      <vt:lpstr>Tạo Total Query</vt:lpstr>
      <vt:lpstr>Tạo Crosstab Query</vt:lpstr>
      <vt:lpstr>Tạo Action Query</vt:lpstr>
      <vt:lpstr>Tạo Action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xt2810@live.com</cp:lastModifiedBy>
  <cp:revision>1700</cp:revision>
  <dcterms:created xsi:type="dcterms:W3CDTF">2013-12-10T14:14:06Z</dcterms:created>
  <dcterms:modified xsi:type="dcterms:W3CDTF">2019-10-22T14:44:19Z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