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handoutMasterIdLst>
    <p:handoutMasterId r:id="rId56"/>
  </p:handoutMasterIdLst>
  <p:sldIdLst>
    <p:sldId id="256" r:id="rId4"/>
    <p:sldId id="309" r:id="rId5"/>
    <p:sldId id="337" r:id="rId6"/>
    <p:sldId id="310" r:id="rId7"/>
    <p:sldId id="311" r:id="rId8"/>
    <p:sldId id="312" r:id="rId9"/>
    <p:sldId id="338" r:id="rId10"/>
    <p:sldId id="313" r:id="rId11"/>
    <p:sldId id="314" r:id="rId12"/>
    <p:sldId id="316" r:id="rId13"/>
    <p:sldId id="315" r:id="rId14"/>
    <p:sldId id="317" r:id="rId15"/>
    <p:sldId id="339" r:id="rId16"/>
    <p:sldId id="318" r:id="rId17"/>
    <p:sldId id="319" r:id="rId18"/>
    <p:sldId id="320" r:id="rId19"/>
    <p:sldId id="340" r:id="rId20"/>
    <p:sldId id="321" r:id="rId21"/>
    <p:sldId id="322" r:id="rId22"/>
    <p:sldId id="323" r:id="rId23"/>
    <p:sldId id="324" r:id="rId24"/>
    <p:sldId id="325" r:id="rId25"/>
    <p:sldId id="326" r:id="rId26"/>
    <p:sldId id="327" r:id="rId27"/>
    <p:sldId id="328" r:id="rId28"/>
    <p:sldId id="329" r:id="rId29"/>
    <p:sldId id="341" r:id="rId30"/>
    <p:sldId id="330" r:id="rId31"/>
    <p:sldId id="331" r:id="rId32"/>
    <p:sldId id="332" r:id="rId33"/>
    <p:sldId id="333" r:id="rId34"/>
    <p:sldId id="334" r:id="rId35"/>
    <p:sldId id="342" r:id="rId36"/>
    <p:sldId id="336" r:id="rId37"/>
    <p:sldId id="343" r:id="rId38"/>
    <p:sldId id="344" r:id="rId39"/>
    <p:sldId id="345" r:id="rId40"/>
    <p:sldId id="346" r:id="rId41"/>
    <p:sldId id="347" r:id="rId42"/>
    <p:sldId id="348" r:id="rId43"/>
    <p:sldId id="349" r:id="rId44"/>
    <p:sldId id="350" r:id="rId45"/>
    <p:sldId id="351" r:id="rId46"/>
    <p:sldId id="352" r:id="rId47"/>
    <p:sldId id="354" r:id="rId48"/>
    <p:sldId id="353" r:id="rId49"/>
    <p:sldId id="355" r:id="rId50"/>
    <p:sldId id="357" r:id="rId51"/>
    <p:sldId id="358" r:id="rId52"/>
    <p:sldId id="356" r:id="rId53"/>
    <p:sldId id="359" r:id="rId54"/>
    <p:sldId id="360"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 Xuan" initials="TX" lastIdx="5" clrIdx="0">
    <p:extLst>
      <p:ext uri="{19B8F6BF-5375-455C-9EA6-DF929625EA0E}">
        <p15:presenceInfo xmlns:p15="http://schemas.microsoft.com/office/powerpoint/2012/main" userId="b062c88f8d234f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003366"/>
    <a:srgbClr val="565868"/>
    <a:srgbClr val="5F5F5F"/>
    <a:srgbClr val="80808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969" autoAdjust="0"/>
  </p:normalViewPr>
  <p:slideViewPr>
    <p:cSldViewPr>
      <p:cViewPr>
        <p:scale>
          <a:sx n="75" d="100"/>
          <a:sy n="75" d="100"/>
        </p:scale>
        <p:origin x="970" y="298"/>
      </p:cViewPr>
      <p:guideLst>
        <p:guide orient="horz" pos="2160"/>
        <p:guide pos="2880"/>
      </p:guideLst>
    </p:cSldViewPr>
  </p:slideViewPr>
  <p:outlineViewPr>
    <p:cViewPr>
      <p:scale>
        <a:sx n="33" d="100"/>
        <a:sy n="33" d="100"/>
      </p:scale>
      <p:origin x="0" y="2124"/>
    </p:cViewPr>
  </p:outlin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5E29C4-1015-42D6-AE93-12F211F01605}" type="datetimeFigureOut">
              <a:rPr lang="en-US" smtClean="0"/>
              <a:t>25-Oct-19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014C2-52C3-4509-B8B5-CD163677AE25}" type="slidenum">
              <a:rPr lang="en-US" smtClean="0"/>
              <a:t>‹#›</a:t>
            </a:fld>
            <a:endParaRPr lang="en-US"/>
          </a:p>
        </p:txBody>
      </p:sp>
    </p:spTree>
    <p:extLst>
      <p:ext uri="{BB962C8B-B14F-4D97-AF65-F5344CB8AC3E}">
        <p14:creationId xmlns:p14="http://schemas.microsoft.com/office/powerpoint/2010/main" val="24293156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userDrawn="1"/>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userDrawn="1"/>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userDrawn="1"/>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noProof="0" dirty="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anose="05000000000000000000" pitchFamily="2" charset="2"/>
              <a:buNone/>
              <a:defRPr sz="1600">
                <a:solidFill>
                  <a:schemeClr val="bg1"/>
                </a:solidFill>
              </a:defRPr>
            </a:lvl1pPr>
          </a:lstStyle>
          <a:p>
            <a:pPr lvl="0"/>
            <a:r>
              <a:rPr lang="en-US" noProof="0" dirty="0"/>
              <a:t>Click to edit Master subtitle style</a:t>
            </a:r>
          </a:p>
        </p:txBody>
      </p:sp>
      <p:sp>
        <p:nvSpPr>
          <p:cNvPr id="3078" name="Rectangle 6"/>
          <p:cNvSpPr>
            <a:spLocks noGrp="1" noChangeArrowheads="1"/>
          </p:cNvSpPr>
          <p:nvPr>
            <p:ph type="sldNum" sz="quarter" idx="4"/>
          </p:nvPr>
        </p:nvSpPr>
        <p:spPr>
          <a:xfrm>
            <a:off x="8210550" y="6467475"/>
            <a:ext cx="533400" cy="244475"/>
          </a:xfrm>
          <a:prstGeom prst="rect">
            <a:avLst/>
          </a:prstGeom>
        </p:spPr>
        <p:txBody>
          <a:bodyPr/>
          <a:lstStyle>
            <a:lvl1pPr>
              <a:defRPr sz="1200">
                <a:latin typeface="Arial" panose="020B0604020202020204" pitchFamily="34" charset="0"/>
              </a:defRPr>
            </a:lvl1pPr>
          </a:lstStyle>
          <a:p>
            <a:fld id="{30138018-72DA-447F-AEA7-14F1475217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a:xfrm>
            <a:off x="8286750" y="6386513"/>
            <a:ext cx="457200" cy="228600"/>
          </a:xfrm>
          <a:prstGeom prst="rect">
            <a:avLst/>
          </a:prstGeom>
        </p:spPr>
        <p:txBody>
          <a:bodyPr/>
          <a:lstStyle>
            <a:lvl1pPr>
              <a:defRPr/>
            </a:lvl1pPr>
          </a:lstStyle>
          <a:p>
            <a:fld id="{6432AF0B-4EAA-4643-A353-93DA516D48C6}" type="slidenum">
              <a:rPr lang="en-US"/>
              <a:pPr/>
              <a:t>‹#›</a:t>
            </a:fld>
            <a:endParaRPr lang="en-US"/>
          </a:p>
        </p:txBody>
      </p:sp>
    </p:spTree>
    <p:extLst>
      <p:ext uri="{BB962C8B-B14F-4D97-AF65-F5344CB8AC3E}">
        <p14:creationId xmlns:p14="http://schemas.microsoft.com/office/powerpoint/2010/main" val="387736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a:xfrm>
            <a:off x="8286750" y="6386513"/>
            <a:ext cx="457200" cy="228600"/>
          </a:xfrm>
          <a:prstGeom prst="rect">
            <a:avLst/>
          </a:prstGeom>
        </p:spPr>
        <p:txBody>
          <a:bodyPr/>
          <a:lstStyle>
            <a:lvl1pPr>
              <a:defRPr/>
            </a:lvl1pPr>
          </a:lstStyle>
          <a:p>
            <a:fld id="{3C424750-25E5-43A4-8C1B-61B37604DD21}" type="slidenum">
              <a:rPr lang="en-US"/>
              <a:pPr/>
              <a:t>‹#›</a:t>
            </a:fld>
            <a:endParaRPr lang="en-US"/>
          </a:p>
        </p:txBody>
      </p:sp>
    </p:spTree>
    <p:extLst>
      <p:ext uri="{BB962C8B-B14F-4D97-AF65-F5344CB8AC3E}">
        <p14:creationId xmlns:p14="http://schemas.microsoft.com/office/powerpoint/2010/main" val="3753903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a:t>Click to edit Master title style</a:t>
            </a:r>
          </a:p>
        </p:txBody>
      </p:sp>
      <p:sp>
        <p:nvSpPr>
          <p:cNvPr id="3" name="Table Placeholder 2"/>
          <p:cNvSpPr>
            <a:spLocks noGrp="1"/>
          </p:cNvSpPr>
          <p:nvPr>
            <p:ph type="tbl" idx="1"/>
          </p:nvPr>
        </p:nvSpPr>
        <p:spPr>
          <a:xfrm>
            <a:off x="457200" y="1076325"/>
            <a:ext cx="8229600" cy="5248275"/>
          </a:xfrm>
        </p:spPr>
        <p:txBody>
          <a:bodyPr/>
          <a:lstStyle/>
          <a:p>
            <a:r>
              <a:rPr lang="en-US"/>
              <a:t>Click icon to add table</a:t>
            </a:r>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t>www.themegallery.com</a:t>
            </a:r>
          </a:p>
        </p:txBody>
      </p:sp>
      <p:sp>
        <p:nvSpPr>
          <p:cNvPr id="6" name="Slide Number Placeholder 5"/>
          <p:cNvSpPr>
            <a:spLocks noGrp="1"/>
          </p:cNvSpPr>
          <p:nvPr>
            <p:ph type="sldNum" sz="quarter" idx="12"/>
          </p:nvPr>
        </p:nvSpPr>
        <p:spPr>
          <a:xfrm>
            <a:off x="8286750" y="6386513"/>
            <a:ext cx="457200" cy="228600"/>
          </a:xfrm>
          <a:prstGeom prst="rect">
            <a:avLst/>
          </a:prstGeom>
        </p:spPr>
        <p:txBody>
          <a:bodyPr/>
          <a:lstStyle>
            <a:lvl1pPr>
              <a:defRPr/>
            </a:lvl1pPr>
          </a:lstStyle>
          <a:p>
            <a:fld id="{DBD404EB-CA94-4269-8F52-0714827694BC}" type="slidenum">
              <a:rPr lang="en-US"/>
              <a:pPr/>
              <a:t>‹#›</a:t>
            </a:fld>
            <a:endParaRPr lang="en-US"/>
          </a:p>
        </p:txBody>
      </p:sp>
    </p:spTree>
    <p:extLst>
      <p:ext uri="{BB962C8B-B14F-4D97-AF65-F5344CB8AC3E}">
        <p14:creationId xmlns:p14="http://schemas.microsoft.com/office/powerpoint/2010/main" val="2391713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a:t>Click to edit Master title style</a:t>
            </a:r>
          </a:p>
        </p:txBody>
      </p:sp>
      <p:sp>
        <p:nvSpPr>
          <p:cNvPr id="3" name="Chart Placeholder 2"/>
          <p:cNvSpPr>
            <a:spLocks noGrp="1"/>
          </p:cNvSpPr>
          <p:nvPr>
            <p:ph type="chart" idx="1"/>
          </p:nvPr>
        </p:nvSpPr>
        <p:spPr>
          <a:xfrm>
            <a:off x="457200" y="1076325"/>
            <a:ext cx="8229600" cy="5248275"/>
          </a:xfrm>
        </p:spPr>
        <p:txBody>
          <a:bodyPr/>
          <a:lstStyle/>
          <a:p>
            <a:r>
              <a:rPr lang="en-US"/>
              <a:t>Click icon to add chart</a:t>
            </a:r>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t>www.themegallery.com</a:t>
            </a:r>
          </a:p>
        </p:txBody>
      </p:sp>
      <p:sp>
        <p:nvSpPr>
          <p:cNvPr id="6" name="Slide Number Placeholder 5"/>
          <p:cNvSpPr>
            <a:spLocks noGrp="1"/>
          </p:cNvSpPr>
          <p:nvPr>
            <p:ph type="sldNum" sz="quarter" idx="12"/>
          </p:nvPr>
        </p:nvSpPr>
        <p:spPr>
          <a:xfrm>
            <a:off x="8286750" y="6386513"/>
            <a:ext cx="457200" cy="228600"/>
          </a:xfrm>
          <a:prstGeom prst="rect">
            <a:avLst/>
          </a:prstGeom>
        </p:spPr>
        <p:txBody>
          <a:bodyPr/>
          <a:lstStyle>
            <a:lvl1pPr>
              <a:defRPr/>
            </a:lvl1pPr>
          </a:lstStyle>
          <a:p>
            <a:fld id="{C49B2DEA-2EB0-4FC8-A225-8AAF73C6EEE7}" type="slidenum">
              <a:rPr lang="en-US"/>
              <a:pPr/>
              <a:t>‹#›</a:t>
            </a:fld>
            <a:endParaRPr lang="en-US"/>
          </a:p>
        </p:txBody>
      </p:sp>
    </p:spTree>
    <p:extLst>
      <p:ext uri="{BB962C8B-B14F-4D97-AF65-F5344CB8AC3E}">
        <p14:creationId xmlns:p14="http://schemas.microsoft.com/office/powerpoint/2010/main" val="343039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28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a:xfrm>
            <a:off x="8286750" y="6386513"/>
            <a:ext cx="457200" cy="228600"/>
          </a:xfrm>
          <a:prstGeom prst="rect">
            <a:avLst/>
          </a:prstGeom>
        </p:spPr>
        <p:txBody>
          <a:bodyPr/>
          <a:lstStyle>
            <a:lvl1pPr>
              <a:defRPr/>
            </a:lvl1pPr>
          </a:lstStyle>
          <a:p>
            <a:fld id="{F466CE41-D70F-4A19-B7C4-2A429A54B95C}" type="slidenum">
              <a:rPr lang="en-US"/>
              <a:pPr/>
              <a:t>‹#›</a:t>
            </a:fld>
            <a:endParaRPr lang="en-US"/>
          </a:p>
        </p:txBody>
      </p:sp>
    </p:spTree>
    <p:extLst>
      <p:ext uri="{BB962C8B-B14F-4D97-AF65-F5344CB8AC3E}">
        <p14:creationId xmlns:p14="http://schemas.microsoft.com/office/powerpoint/2010/main" val="13045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a:xfrm>
            <a:off x="8286750" y="6386513"/>
            <a:ext cx="457200" cy="228600"/>
          </a:xfrm>
          <a:prstGeom prst="rect">
            <a:avLst/>
          </a:prstGeom>
        </p:spPr>
        <p:txBody>
          <a:bodyPr/>
          <a:lstStyle>
            <a:lvl1pPr>
              <a:defRPr/>
            </a:lvl1pPr>
          </a:lstStyle>
          <a:p>
            <a:fld id="{04B3F5FB-7AFB-4AB0-A7B5-3169647B8B0A}" type="slidenum">
              <a:rPr lang="en-US"/>
              <a:pPr/>
              <a:t>‹#›</a:t>
            </a:fld>
            <a:endParaRPr lang="en-US"/>
          </a:p>
        </p:txBody>
      </p:sp>
    </p:spTree>
    <p:extLst>
      <p:ext uri="{BB962C8B-B14F-4D97-AF65-F5344CB8AC3E}">
        <p14:creationId xmlns:p14="http://schemas.microsoft.com/office/powerpoint/2010/main" val="284927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www.themegallery.com</a:t>
            </a:r>
          </a:p>
        </p:txBody>
      </p:sp>
      <p:sp>
        <p:nvSpPr>
          <p:cNvPr id="9" name="Slide Number Placeholder 8"/>
          <p:cNvSpPr>
            <a:spLocks noGrp="1"/>
          </p:cNvSpPr>
          <p:nvPr>
            <p:ph type="sldNum" sz="quarter" idx="12"/>
          </p:nvPr>
        </p:nvSpPr>
        <p:spPr>
          <a:xfrm>
            <a:off x="8286750" y="6386513"/>
            <a:ext cx="457200" cy="228600"/>
          </a:xfrm>
          <a:prstGeom prst="rect">
            <a:avLst/>
          </a:prstGeom>
        </p:spPr>
        <p:txBody>
          <a:bodyPr/>
          <a:lstStyle>
            <a:lvl1pPr>
              <a:defRPr/>
            </a:lvl1pPr>
          </a:lstStyle>
          <a:p>
            <a:fld id="{1024305B-A9CA-4464-9309-5B207D83289F}" type="slidenum">
              <a:rPr lang="en-US"/>
              <a:pPr/>
              <a:t>‹#›</a:t>
            </a:fld>
            <a:endParaRPr lang="en-US"/>
          </a:p>
        </p:txBody>
      </p:sp>
    </p:spTree>
    <p:extLst>
      <p:ext uri="{BB962C8B-B14F-4D97-AF65-F5344CB8AC3E}">
        <p14:creationId xmlns:p14="http://schemas.microsoft.com/office/powerpoint/2010/main" val="297755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www.themegallery.com</a:t>
            </a:r>
          </a:p>
        </p:txBody>
      </p:sp>
      <p:sp>
        <p:nvSpPr>
          <p:cNvPr id="5" name="Slide Number Placeholder 4"/>
          <p:cNvSpPr>
            <a:spLocks noGrp="1"/>
          </p:cNvSpPr>
          <p:nvPr>
            <p:ph type="sldNum" sz="quarter" idx="12"/>
          </p:nvPr>
        </p:nvSpPr>
        <p:spPr>
          <a:xfrm>
            <a:off x="8286750" y="6386513"/>
            <a:ext cx="457200" cy="228600"/>
          </a:xfrm>
          <a:prstGeom prst="rect">
            <a:avLst/>
          </a:prstGeom>
        </p:spPr>
        <p:txBody>
          <a:bodyPr/>
          <a:lstStyle>
            <a:lvl1pPr>
              <a:defRPr/>
            </a:lvl1pPr>
          </a:lstStyle>
          <a:p>
            <a:fld id="{7DEECDCC-0032-4BEC-AB97-586B9305300D}" type="slidenum">
              <a:rPr lang="en-US"/>
              <a:pPr/>
              <a:t>‹#›</a:t>
            </a:fld>
            <a:endParaRPr lang="en-US"/>
          </a:p>
        </p:txBody>
      </p:sp>
    </p:spTree>
    <p:extLst>
      <p:ext uri="{BB962C8B-B14F-4D97-AF65-F5344CB8AC3E}">
        <p14:creationId xmlns:p14="http://schemas.microsoft.com/office/powerpoint/2010/main" val="227221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www.themegallery.com</a:t>
            </a:r>
          </a:p>
        </p:txBody>
      </p:sp>
      <p:sp>
        <p:nvSpPr>
          <p:cNvPr id="4" name="Slide Number Placeholder 3"/>
          <p:cNvSpPr>
            <a:spLocks noGrp="1"/>
          </p:cNvSpPr>
          <p:nvPr>
            <p:ph type="sldNum" sz="quarter" idx="12"/>
          </p:nvPr>
        </p:nvSpPr>
        <p:spPr>
          <a:xfrm>
            <a:off x="8286750" y="6386513"/>
            <a:ext cx="457200" cy="228600"/>
          </a:xfrm>
          <a:prstGeom prst="rect">
            <a:avLst/>
          </a:prstGeom>
        </p:spPr>
        <p:txBody>
          <a:bodyPr/>
          <a:lstStyle>
            <a:lvl1pPr>
              <a:defRPr/>
            </a:lvl1pPr>
          </a:lstStyle>
          <a:p>
            <a:fld id="{D1566185-0D99-4797-B936-C62B094A82C6}" type="slidenum">
              <a:rPr lang="en-US"/>
              <a:pPr/>
              <a:t>‹#›</a:t>
            </a:fld>
            <a:endParaRPr lang="en-US"/>
          </a:p>
        </p:txBody>
      </p:sp>
    </p:spTree>
    <p:extLst>
      <p:ext uri="{BB962C8B-B14F-4D97-AF65-F5344CB8AC3E}">
        <p14:creationId xmlns:p14="http://schemas.microsoft.com/office/powerpoint/2010/main" val="376858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a:xfrm>
            <a:off x="8286750" y="6386513"/>
            <a:ext cx="457200" cy="228600"/>
          </a:xfrm>
          <a:prstGeom prst="rect">
            <a:avLst/>
          </a:prstGeom>
        </p:spPr>
        <p:txBody>
          <a:bodyPr/>
          <a:lstStyle>
            <a:lvl1pPr>
              <a:defRPr/>
            </a:lvl1pPr>
          </a:lstStyle>
          <a:p>
            <a:fld id="{B317C04B-0E08-4A55-976F-ABB76618E429}" type="slidenum">
              <a:rPr lang="en-US"/>
              <a:pPr/>
              <a:t>‹#›</a:t>
            </a:fld>
            <a:endParaRPr lang="en-US"/>
          </a:p>
        </p:txBody>
      </p:sp>
    </p:spTree>
    <p:extLst>
      <p:ext uri="{BB962C8B-B14F-4D97-AF65-F5344CB8AC3E}">
        <p14:creationId xmlns:p14="http://schemas.microsoft.com/office/powerpoint/2010/main" val="344472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a:xfrm>
            <a:off x="8286750" y="6386513"/>
            <a:ext cx="457200" cy="228600"/>
          </a:xfrm>
          <a:prstGeom prst="rect">
            <a:avLst/>
          </a:prstGeom>
        </p:spPr>
        <p:txBody>
          <a:bodyPr/>
          <a:lstStyle>
            <a:lvl1pPr>
              <a:defRPr/>
            </a:lvl1pPr>
          </a:lstStyle>
          <a:p>
            <a:fld id="{4D12D495-ED71-422E-92FB-36B29D3752E3}" type="slidenum">
              <a:rPr lang="en-US"/>
              <a:pPr/>
              <a:t>‹#›</a:t>
            </a:fld>
            <a:endParaRPr lang="en-US"/>
          </a:p>
        </p:txBody>
      </p:sp>
    </p:spTree>
    <p:extLst>
      <p:ext uri="{BB962C8B-B14F-4D97-AF65-F5344CB8AC3E}">
        <p14:creationId xmlns:p14="http://schemas.microsoft.com/office/powerpoint/2010/main" val="384950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t>www.themegallery.com</a:t>
            </a:r>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anose="020B0604030504040204" pitchFamily="34" charset="0"/>
        </a:defRPr>
      </a:lvl2pPr>
      <a:lvl3pPr algn="l" rtl="0" eaLnBrk="1" fontAlgn="base" hangingPunct="1">
        <a:spcBef>
          <a:spcPct val="0"/>
        </a:spcBef>
        <a:spcAft>
          <a:spcPct val="0"/>
        </a:spcAft>
        <a:defRPr sz="3200">
          <a:solidFill>
            <a:schemeClr val="bg1"/>
          </a:solidFill>
          <a:latin typeface="Verdana" panose="020B0604030504040204" pitchFamily="34" charset="0"/>
        </a:defRPr>
      </a:lvl3pPr>
      <a:lvl4pPr algn="l" rtl="0" eaLnBrk="1" fontAlgn="base" hangingPunct="1">
        <a:spcBef>
          <a:spcPct val="0"/>
        </a:spcBef>
        <a:spcAft>
          <a:spcPct val="0"/>
        </a:spcAft>
        <a:defRPr sz="3200">
          <a:solidFill>
            <a:schemeClr val="bg1"/>
          </a:solidFill>
          <a:latin typeface="Verdana" panose="020B0604030504040204" pitchFamily="34" charset="0"/>
        </a:defRPr>
      </a:lvl4pPr>
      <a:lvl5pPr algn="l" rtl="0" eaLnBrk="1" fontAlgn="base" hangingPunct="1">
        <a:spcBef>
          <a:spcPct val="0"/>
        </a:spcBef>
        <a:spcAft>
          <a:spcPct val="0"/>
        </a:spcAft>
        <a:defRPr sz="3200">
          <a:solidFill>
            <a:schemeClr val="bg1"/>
          </a:solidFill>
          <a:latin typeface="Verdana" panose="020B0604030504040204" pitchFamily="34" charset="0"/>
        </a:defRPr>
      </a:lvl5pPr>
      <a:lvl6pPr marL="457200" algn="l" rtl="0" eaLnBrk="1" fontAlgn="base" hangingPunct="1">
        <a:spcBef>
          <a:spcPct val="0"/>
        </a:spcBef>
        <a:spcAft>
          <a:spcPct val="0"/>
        </a:spcAft>
        <a:defRPr sz="3200">
          <a:solidFill>
            <a:schemeClr val="bg1"/>
          </a:solidFill>
          <a:latin typeface="Verdana" panose="020B0604030504040204" pitchFamily="34" charset="0"/>
        </a:defRPr>
      </a:lvl6pPr>
      <a:lvl7pPr marL="914400" algn="l" rtl="0" eaLnBrk="1" fontAlgn="base" hangingPunct="1">
        <a:spcBef>
          <a:spcPct val="0"/>
        </a:spcBef>
        <a:spcAft>
          <a:spcPct val="0"/>
        </a:spcAft>
        <a:defRPr sz="3200">
          <a:solidFill>
            <a:schemeClr val="bg1"/>
          </a:solidFill>
          <a:latin typeface="Verdana" panose="020B0604030504040204" pitchFamily="34" charset="0"/>
        </a:defRPr>
      </a:lvl7pPr>
      <a:lvl8pPr marL="1371600" algn="l" rtl="0" eaLnBrk="1" fontAlgn="base" hangingPunct="1">
        <a:spcBef>
          <a:spcPct val="0"/>
        </a:spcBef>
        <a:spcAft>
          <a:spcPct val="0"/>
        </a:spcAft>
        <a:defRPr sz="3200">
          <a:solidFill>
            <a:schemeClr val="bg1"/>
          </a:solidFill>
          <a:latin typeface="Verdana" panose="020B0604030504040204" pitchFamily="34" charset="0"/>
        </a:defRPr>
      </a:lvl8pPr>
      <a:lvl9pPr marL="1828800" algn="l" rtl="0" eaLnBrk="1" fontAlgn="base" hangingPunct="1">
        <a:spcBef>
          <a:spcPct val="0"/>
        </a:spcBef>
        <a:spcAft>
          <a:spcPct val="0"/>
        </a:spcAft>
        <a:defRPr sz="3200">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1295400"/>
            <a:ext cx="6705600" cy="784225"/>
          </a:xfrm>
        </p:spPr>
        <p:txBody>
          <a:bodyPr/>
          <a:lstStyle/>
          <a:p>
            <a: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MS ACCESS</a:t>
            </a:r>
          </a:p>
        </p:txBody>
      </p:sp>
      <p:sp>
        <p:nvSpPr>
          <p:cNvPr id="2051" name="Rectangle 3"/>
          <p:cNvSpPr>
            <a:spLocks noGrp="1" noChangeArrowheads="1"/>
          </p:cNvSpPr>
          <p:nvPr>
            <p:ph type="subTitle" idx="1"/>
          </p:nvPr>
        </p:nvSpPr>
        <p:spPr>
          <a:xfrm>
            <a:off x="2667000" y="2209800"/>
            <a:ext cx="4343400" cy="685800"/>
          </a:xfrm>
        </p:spPr>
        <p:txBody>
          <a:bodyPr/>
          <a:lstStyle/>
          <a:p>
            <a:r>
              <a:rPr lang="en-US" sz="1800"/>
              <a:t>TCXD HÀ NỘI</a:t>
            </a:r>
            <a:endParaRPr lang="en-US" sz="1800" dirty="0"/>
          </a:p>
        </p:txBody>
      </p:sp>
      <p:pic>
        <p:nvPicPr>
          <p:cNvPr id="2" name="Picture 1">
            <a:extLst>
              <a:ext uri="{FF2B5EF4-FFF2-40B4-BE49-F238E27FC236}">
                <a16:creationId xmlns:a16="http://schemas.microsoft.com/office/drawing/2014/main" id="{DE258653-E195-314A-A2F0-67E76B70F9AD}"/>
              </a:ext>
            </a:extLst>
          </p:cNvPr>
          <p:cNvPicPr>
            <a:picLocks noChangeAspect="1"/>
          </p:cNvPicPr>
          <p:nvPr/>
        </p:nvPicPr>
        <p:blipFill>
          <a:blip r:embed="rId2"/>
          <a:stretch>
            <a:fillRect/>
          </a:stretch>
        </p:blipFill>
        <p:spPr>
          <a:xfrm>
            <a:off x="152400" y="265112"/>
            <a:ext cx="1422400" cy="1422400"/>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5F5CAD-BE39-4A09-99E2-66F07FCD2D55}"/>
              </a:ext>
            </a:extLst>
          </p:cNvPr>
          <p:cNvPicPr>
            <a:picLocks noChangeAspect="1"/>
          </p:cNvPicPr>
          <p:nvPr/>
        </p:nvPicPr>
        <p:blipFill>
          <a:blip r:embed="rId2"/>
          <a:stretch>
            <a:fillRect/>
          </a:stretch>
        </p:blipFill>
        <p:spPr>
          <a:xfrm>
            <a:off x="1209040" y="1408667"/>
            <a:ext cx="7840481" cy="5449333"/>
          </a:xfrm>
          <a:prstGeom prst="rect">
            <a:avLst/>
          </a:prstGeom>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Nguồn cấp dữ liệu </a:t>
            </a:r>
            <a:endParaRPr lang="en-US" dirty="0"/>
          </a:p>
        </p:txBody>
      </p:sp>
      <p:sp>
        <p:nvSpPr>
          <p:cNvPr id="17" name="TextBox 16">
            <a:extLst>
              <a:ext uri="{FF2B5EF4-FFF2-40B4-BE49-F238E27FC236}">
                <a16:creationId xmlns:a16="http://schemas.microsoft.com/office/drawing/2014/main" id="{843A71F9-39EE-42EA-9EA3-965629F166C9}"/>
              </a:ext>
            </a:extLst>
          </p:cNvPr>
          <p:cNvSpPr txBox="1"/>
          <p:nvPr/>
        </p:nvSpPr>
        <p:spPr>
          <a:xfrm>
            <a:off x="1219200" y="991949"/>
            <a:ext cx="2416046" cy="369332"/>
          </a:xfrm>
          <a:prstGeom prst="rect">
            <a:avLst/>
          </a:prstGeom>
          <a:noFill/>
        </p:spPr>
        <p:txBody>
          <a:bodyPr wrap="none" rtlCol="0">
            <a:spAutoFit/>
          </a:bodyPr>
          <a:lstStyle/>
          <a:p>
            <a:r>
              <a:rPr lang="en-US"/>
              <a:t>Định dạng các control</a:t>
            </a:r>
          </a:p>
        </p:txBody>
      </p:sp>
      <p:sp>
        <p:nvSpPr>
          <p:cNvPr id="12" name="Oval 11">
            <a:extLst>
              <a:ext uri="{FF2B5EF4-FFF2-40B4-BE49-F238E27FC236}">
                <a16:creationId xmlns:a16="http://schemas.microsoft.com/office/drawing/2014/main" id="{D059463C-BB50-4909-BAA3-840450C5FE2E}"/>
              </a:ext>
            </a:extLst>
          </p:cNvPr>
          <p:cNvSpPr/>
          <p:nvPr/>
        </p:nvSpPr>
        <p:spPr>
          <a:xfrm>
            <a:off x="4876800" y="3257550"/>
            <a:ext cx="342900" cy="3429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sp>
        <p:nvSpPr>
          <p:cNvPr id="13" name="Oval 12">
            <a:extLst>
              <a:ext uri="{FF2B5EF4-FFF2-40B4-BE49-F238E27FC236}">
                <a16:creationId xmlns:a16="http://schemas.microsoft.com/office/drawing/2014/main" id="{50435DE1-9C79-4E84-8B9E-0993B26BF0C4}"/>
              </a:ext>
            </a:extLst>
          </p:cNvPr>
          <p:cNvSpPr/>
          <p:nvPr/>
        </p:nvSpPr>
        <p:spPr>
          <a:xfrm>
            <a:off x="2396743" y="2209800"/>
            <a:ext cx="342900" cy="3429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sp>
        <p:nvSpPr>
          <p:cNvPr id="18" name="Rectangle 17">
            <a:extLst>
              <a:ext uri="{FF2B5EF4-FFF2-40B4-BE49-F238E27FC236}">
                <a16:creationId xmlns:a16="http://schemas.microsoft.com/office/drawing/2014/main" id="{8C168F4D-BA45-4AD0-A294-FC106CDF0534}"/>
              </a:ext>
            </a:extLst>
          </p:cNvPr>
          <p:cNvSpPr/>
          <p:nvPr/>
        </p:nvSpPr>
        <p:spPr>
          <a:xfrm>
            <a:off x="1219200" y="1598851"/>
            <a:ext cx="2416046" cy="6109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CED5C28-D489-4212-85BB-975256F9D05E}"/>
              </a:ext>
            </a:extLst>
          </p:cNvPr>
          <p:cNvSpPr/>
          <p:nvPr/>
        </p:nvSpPr>
        <p:spPr>
          <a:xfrm>
            <a:off x="7086600" y="4082286"/>
            <a:ext cx="342900" cy="3429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3</a:t>
            </a:r>
          </a:p>
        </p:txBody>
      </p:sp>
    </p:spTree>
    <p:extLst>
      <p:ext uri="{BB962C8B-B14F-4D97-AF65-F5344CB8AC3E}">
        <p14:creationId xmlns:p14="http://schemas.microsoft.com/office/powerpoint/2010/main" val="103543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Nguồn cấp dữ liệu </a:t>
            </a:r>
            <a:endParaRPr lang="en-US" dirty="0"/>
          </a:p>
        </p:txBody>
      </p:sp>
      <p:sp>
        <p:nvSpPr>
          <p:cNvPr id="17" name="TextBox 16">
            <a:extLst>
              <a:ext uri="{FF2B5EF4-FFF2-40B4-BE49-F238E27FC236}">
                <a16:creationId xmlns:a16="http://schemas.microsoft.com/office/drawing/2014/main" id="{843A71F9-39EE-42EA-9EA3-965629F166C9}"/>
              </a:ext>
            </a:extLst>
          </p:cNvPr>
          <p:cNvSpPr txBox="1"/>
          <p:nvPr/>
        </p:nvSpPr>
        <p:spPr>
          <a:xfrm>
            <a:off x="1219200" y="991949"/>
            <a:ext cx="4583306" cy="369332"/>
          </a:xfrm>
          <a:prstGeom prst="rect">
            <a:avLst/>
          </a:prstGeom>
          <a:noFill/>
        </p:spPr>
        <p:txBody>
          <a:bodyPr wrap="none" rtlCol="0">
            <a:spAutoFit/>
          </a:bodyPr>
          <a:lstStyle/>
          <a:p>
            <a:r>
              <a:rPr lang="en-US"/>
              <a:t>Căn chỉnh, sắp xếp các Control trong Form</a:t>
            </a:r>
          </a:p>
        </p:txBody>
      </p:sp>
      <p:pic>
        <p:nvPicPr>
          <p:cNvPr id="8" name="Picture 7">
            <a:extLst>
              <a:ext uri="{FF2B5EF4-FFF2-40B4-BE49-F238E27FC236}">
                <a16:creationId xmlns:a16="http://schemas.microsoft.com/office/drawing/2014/main" id="{F7CF8071-B58D-4FE7-ABCB-4BB17E00BB22}"/>
              </a:ext>
            </a:extLst>
          </p:cNvPr>
          <p:cNvPicPr>
            <a:picLocks noChangeAspect="1"/>
          </p:cNvPicPr>
          <p:nvPr/>
        </p:nvPicPr>
        <p:blipFill>
          <a:blip r:embed="rId2"/>
          <a:stretch>
            <a:fillRect/>
          </a:stretch>
        </p:blipFill>
        <p:spPr>
          <a:xfrm>
            <a:off x="0" y="1386681"/>
            <a:ext cx="9144000" cy="5538705"/>
          </a:xfrm>
          <a:prstGeom prst="rect">
            <a:avLst/>
          </a:prstGeom>
        </p:spPr>
      </p:pic>
      <p:sp>
        <p:nvSpPr>
          <p:cNvPr id="14" name="Rectangle 13">
            <a:extLst>
              <a:ext uri="{FF2B5EF4-FFF2-40B4-BE49-F238E27FC236}">
                <a16:creationId xmlns:a16="http://schemas.microsoft.com/office/drawing/2014/main" id="{BCB0F806-5E99-4A36-B16F-46A2BDC7CA40}"/>
              </a:ext>
            </a:extLst>
          </p:cNvPr>
          <p:cNvSpPr/>
          <p:nvPr/>
        </p:nvSpPr>
        <p:spPr>
          <a:xfrm>
            <a:off x="2057400" y="4343400"/>
            <a:ext cx="1600200" cy="1219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6950AF3-7D7C-44BF-BB34-449B949C543C}"/>
              </a:ext>
            </a:extLst>
          </p:cNvPr>
          <p:cNvSpPr/>
          <p:nvPr/>
        </p:nvSpPr>
        <p:spPr>
          <a:xfrm>
            <a:off x="5029200" y="1600200"/>
            <a:ext cx="4114800" cy="1066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3868F75-8C8B-4E4E-BA13-72FDDBD087FD}"/>
              </a:ext>
            </a:extLst>
          </p:cNvPr>
          <p:cNvCxnSpPr>
            <a:cxnSpLocks/>
            <a:stCxn id="14" idx="3"/>
            <a:endCxn id="15" idx="2"/>
          </p:cNvCxnSpPr>
          <p:nvPr/>
        </p:nvCxnSpPr>
        <p:spPr>
          <a:xfrm flipV="1">
            <a:off x="3657600" y="2667000"/>
            <a:ext cx="3429000" cy="2286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F529E126-0A23-4431-B94C-DDAE30027D39}"/>
              </a:ext>
            </a:extLst>
          </p:cNvPr>
          <p:cNvSpPr/>
          <p:nvPr/>
        </p:nvSpPr>
        <p:spPr>
          <a:xfrm>
            <a:off x="2438400" y="1242574"/>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sp>
        <p:nvSpPr>
          <p:cNvPr id="20" name="Oval 19">
            <a:extLst>
              <a:ext uri="{FF2B5EF4-FFF2-40B4-BE49-F238E27FC236}">
                <a16:creationId xmlns:a16="http://schemas.microsoft.com/office/drawing/2014/main" id="{CC52AECF-A156-43AE-AB95-8D17A26DBC52}"/>
              </a:ext>
            </a:extLst>
          </p:cNvPr>
          <p:cNvSpPr/>
          <p:nvPr/>
        </p:nvSpPr>
        <p:spPr>
          <a:xfrm>
            <a:off x="3526093" y="5332651"/>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sp>
        <p:nvSpPr>
          <p:cNvPr id="21" name="Oval 20">
            <a:extLst>
              <a:ext uri="{FF2B5EF4-FFF2-40B4-BE49-F238E27FC236}">
                <a16:creationId xmlns:a16="http://schemas.microsoft.com/office/drawing/2014/main" id="{BD32FD3D-6C1D-4513-BB38-6A46781F2F50}"/>
              </a:ext>
            </a:extLst>
          </p:cNvPr>
          <p:cNvSpPr/>
          <p:nvPr/>
        </p:nvSpPr>
        <p:spPr>
          <a:xfrm>
            <a:off x="6297806" y="1220549"/>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3</a:t>
            </a:r>
          </a:p>
        </p:txBody>
      </p:sp>
    </p:spTree>
    <p:extLst>
      <p:ext uri="{BB962C8B-B14F-4D97-AF65-F5344CB8AC3E}">
        <p14:creationId xmlns:p14="http://schemas.microsoft.com/office/powerpoint/2010/main" val="176688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a:t>
            </a:r>
            <a:endParaRPr lang="en-US" dirty="0"/>
          </a:p>
        </p:txBody>
      </p:sp>
      <p:sp>
        <p:nvSpPr>
          <p:cNvPr id="17" name="TextBox 16">
            <a:extLst>
              <a:ext uri="{FF2B5EF4-FFF2-40B4-BE49-F238E27FC236}">
                <a16:creationId xmlns:a16="http://schemas.microsoft.com/office/drawing/2014/main" id="{843A71F9-39EE-42EA-9EA3-965629F166C9}"/>
              </a:ext>
            </a:extLst>
          </p:cNvPr>
          <p:cNvSpPr txBox="1"/>
          <p:nvPr/>
        </p:nvSpPr>
        <p:spPr>
          <a:xfrm>
            <a:off x="566023" y="1202015"/>
            <a:ext cx="3743332" cy="369332"/>
          </a:xfrm>
          <a:prstGeom prst="rect">
            <a:avLst/>
          </a:prstGeom>
          <a:noFill/>
        </p:spPr>
        <p:txBody>
          <a:bodyPr wrap="none" rtlCol="0">
            <a:spAutoFit/>
          </a:bodyPr>
          <a:lstStyle/>
          <a:p>
            <a:r>
              <a:rPr lang="en-US"/>
              <a:t>Các nút bấm t</a:t>
            </a:r>
            <a:r>
              <a:rPr lang="vi-VN"/>
              <a:t>ư</a:t>
            </a:r>
            <a:r>
              <a:rPr lang="en-US"/>
              <a:t>ơng tác với Record</a:t>
            </a:r>
          </a:p>
        </p:txBody>
      </p:sp>
      <p:pic>
        <p:nvPicPr>
          <p:cNvPr id="8" name="Picture 7">
            <a:extLst>
              <a:ext uri="{FF2B5EF4-FFF2-40B4-BE49-F238E27FC236}">
                <a16:creationId xmlns:a16="http://schemas.microsoft.com/office/drawing/2014/main" id="{A43B005B-AD38-493F-9266-2FF629024071}"/>
              </a:ext>
            </a:extLst>
          </p:cNvPr>
          <p:cNvPicPr>
            <a:picLocks noChangeAspect="1"/>
          </p:cNvPicPr>
          <p:nvPr/>
        </p:nvPicPr>
        <p:blipFill rotWithShape="1">
          <a:blip r:embed="rId2"/>
          <a:srcRect r="41470"/>
          <a:stretch/>
        </p:blipFill>
        <p:spPr>
          <a:xfrm>
            <a:off x="4721525" y="973121"/>
            <a:ext cx="2746075" cy="2762651"/>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26FFCB06-133F-464D-B9BD-B657F2DD6F69}"/>
              </a:ext>
            </a:extLst>
          </p:cNvPr>
          <p:cNvPicPr>
            <a:picLocks noChangeAspect="1"/>
          </p:cNvPicPr>
          <p:nvPr/>
        </p:nvPicPr>
        <p:blipFill>
          <a:blip r:embed="rId3"/>
          <a:stretch>
            <a:fillRect/>
          </a:stretch>
        </p:blipFill>
        <p:spPr>
          <a:xfrm>
            <a:off x="1356050" y="3216763"/>
            <a:ext cx="5611082" cy="3653728"/>
          </a:xfrm>
          <a:prstGeom prst="rect">
            <a:avLst/>
          </a:prstGeom>
        </p:spPr>
      </p:pic>
      <p:cxnSp>
        <p:nvCxnSpPr>
          <p:cNvPr id="10" name="Straight Arrow Connector 9">
            <a:extLst>
              <a:ext uri="{FF2B5EF4-FFF2-40B4-BE49-F238E27FC236}">
                <a16:creationId xmlns:a16="http://schemas.microsoft.com/office/drawing/2014/main" id="{F5E6A2D0-FF03-4DE3-B25C-A2FB686CE6B3}"/>
              </a:ext>
            </a:extLst>
          </p:cNvPr>
          <p:cNvCxnSpPr>
            <a:cxnSpLocks/>
          </p:cNvCxnSpPr>
          <p:nvPr/>
        </p:nvCxnSpPr>
        <p:spPr>
          <a:xfrm flipV="1">
            <a:off x="6705600" y="3048000"/>
            <a:ext cx="152400" cy="1905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824A05-3D63-426E-8033-56AA8937657B}"/>
              </a:ext>
            </a:extLst>
          </p:cNvPr>
          <p:cNvCxnSpPr>
            <a:cxnSpLocks/>
          </p:cNvCxnSpPr>
          <p:nvPr/>
        </p:nvCxnSpPr>
        <p:spPr>
          <a:xfrm flipV="1">
            <a:off x="5867400" y="3048000"/>
            <a:ext cx="228600" cy="24384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14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4" name="Picture 3">
            <a:extLst>
              <a:ext uri="{FF2B5EF4-FFF2-40B4-BE49-F238E27FC236}">
                <a16:creationId xmlns:a16="http://schemas.microsoft.com/office/drawing/2014/main" id="{81FCF89C-963D-433D-8497-7ECA04AD9FCC}"/>
              </a:ext>
            </a:extLst>
          </p:cNvPr>
          <p:cNvPicPr>
            <a:picLocks noChangeAspect="1"/>
          </p:cNvPicPr>
          <p:nvPr/>
        </p:nvPicPr>
        <p:blipFill>
          <a:blip r:embed="rId2"/>
          <a:stretch>
            <a:fillRect/>
          </a:stretch>
        </p:blipFill>
        <p:spPr>
          <a:xfrm>
            <a:off x="1828800" y="1066800"/>
            <a:ext cx="4164266" cy="563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4142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Continuous Form </a:t>
            </a:r>
            <a:endParaRPr lang="en-US" dirty="0"/>
          </a:p>
        </p:txBody>
      </p:sp>
      <p:sp>
        <p:nvSpPr>
          <p:cNvPr id="17" name="TextBox 16">
            <a:extLst>
              <a:ext uri="{FF2B5EF4-FFF2-40B4-BE49-F238E27FC236}">
                <a16:creationId xmlns:a16="http://schemas.microsoft.com/office/drawing/2014/main" id="{843A71F9-39EE-42EA-9EA3-965629F166C9}"/>
              </a:ext>
            </a:extLst>
          </p:cNvPr>
          <p:cNvSpPr txBox="1"/>
          <p:nvPr/>
        </p:nvSpPr>
        <p:spPr>
          <a:xfrm>
            <a:off x="0" y="1146530"/>
            <a:ext cx="2531462" cy="369332"/>
          </a:xfrm>
          <a:prstGeom prst="rect">
            <a:avLst/>
          </a:prstGeom>
          <a:noFill/>
        </p:spPr>
        <p:txBody>
          <a:bodyPr wrap="none" rtlCol="0">
            <a:spAutoFit/>
          </a:bodyPr>
          <a:lstStyle/>
          <a:p>
            <a:r>
              <a:rPr lang="en-US"/>
              <a:t>Tạo Continuous Forms</a:t>
            </a:r>
          </a:p>
        </p:txBody>
      </p:sp>
      <p:pic>
        <p:nvPicPr>
          <p:cNvPr id="7" name="Picture 6">
            <a:extLst>
              <a:ext uri="{FF2B5EF4-FFF2-40B4-BE49-F238E27FC236}">
                <a16:creationId xmlns:a16="http://schemas.microsoft.com/office/drawing/2014/main" id="{382D7D34-3A86-45B6-BC26-C7ACE16A4247}"/>
              </a:ext>
            </a:extLst>
          </p:cNvPr>
          <p:cNvPicPr>
            <a:picLocks noChangeAspect="1"/>
          </p:cNvPicPr>
          <p:nvPr/>
        </p:nvPicPr>
        <p:blipFill>
          <a:blip r:embed="rId2"/>
          <a:stretch>
            <a:fillRect/>
          </a:stretch>
        </p:blipFill>
        <p:spPr>
          <a:xfrm>
            <a:off x="4953000" y="4273229"/>
            <a:ext cx="4114800" cy="2584771"/>
          </a:xfrm>
          <a:prstGeom prst="rect">
            <a:avLst/>
          </a:prstGeom>
          <a:ln>
            <a:noFill/>
          </a:ln>
          <a:effectLst>
            <a:outerShdw blurRad="292100" dist="139700" dir="2700000" algn="tl" rotWithShape="0">
              <a:srgbClr val="333333">
                <a:alpha val="65000"/>
              </a:srgbClr>
            </a:outerShdw>
          </a:effectLst>
        </p:spPr>
      </p:pic>
      <p:cxnSp>
        <p:nvCxnSpPr>
          <p:cNvPr id="14" name="Straight Arrow Connector 13">
            <a:extLst>
              <a:ext uri="{FF2B5EF4-FFF2-40B4-BE49-F238E27FC236}">
                <a16:creationId xmlns:a16="http://schemas.microsoft.com/office/drawing/2014/main" id="{BCD35CC6-037C-49C1-909C-7E777B87FB7A}"/>
              </a:ext>
            </a:extLst>
          </p:cNvPr>
          <p:cNvCxnSpPr>
            <a:cxnSpLocks/>
          </p:cNvCxnSpPr>
          <p:nvPr/>
        </p:nvCxnSpPr>
        <p:spPr>
          <a:xfrm>
            <a:off x="4495800" y="6019800"/>
            <a:ext cx="1752600" cy="61773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FC144F-B484-4C1E-94A8-6C25B0D83CE9}"/>
              </a:ext>
            </a:extLst>
          </p:cNvPr>
          <p:cNvCxnSpPr>
            <a:cxnSpLocks/>
          </p:cNvCxnSpPr>
          <p:nvPr/>
        </p:nvCxnSpPr>
        <p:spPr>
          <a:xfrm flipV="1">
            <a:off x="4495800" y="4953000"/>
            <a:ext cx="1524000" cy="10668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E1CB7F7-41A0-4A28-8111-621132053238}"/>
              </a:ext>
            </a:extLst>
          </p:cNvPr>
          <p:cNvSpPr txBox="1"/>
          <p:nvPr/>
        </p:nvSpPr>
        <p:spPr>
          <a:xfrm>
            <a:off x="3233916" y="5835134"/>
            <a:ext cx="1261884" cy="369332"/>
          </a:xfrm>
          <a:prstGeom prst="rect">
            <a:avLst/>
          </a:prstGeom>
          <a:noFill/>
        </p:spPr>
        <p:txBody>
          <a:bodyPr wrap="none" rtlCol="0">
            <a:spAutoFit/>
          </a:bodyPr>
          <a:lstStyle/>
          <a:p>
            <a:r>
              <a:rPr lang="en-US"/>
              <a:t>Bố cục cột</a:t>
            </a:r>
          </a:p>
        </p:txBody>
      </p:sp>
      <p:pic>
        <p:nvPicPr>
          <p:cNvPr id="23" name="Picture 22">
            <a:extLst>
              <a:ext uri="{FF2B5EF4-FFF2-40B4-BE49-F238E27FC236}">
                <a16:creationId xmlns:a16="http://schemas.microsoft.com/office/drawing/2014/main" id="{FF779817-86F7-44DB-9F49-0B520FBEF40E}"/>
              </a:ext>
            </a:extLst>
          </p:cNvPr>
          <p:cNvPicPr>
            <a:picLocks noChangeAspect="1"/>
          </p:cNvPicPr>
          <p:nvPr/>
        </p:nvPicPr>
        <p:blipFill>
          <a:blip r:embed="rId3"/>
          <a:stretch>
            <a:fillRect/>
          </a:stretch>
        </p:blipFill>
        <p:spPr>
          <a:xfrm>
            <a:off x="1143000" y="1571562"/>
            <a:ext cx="7820025" cy="2565818"/>
          </a:xfrm>
          <a:prstGeom prst="rect">
            <a:avLst/>
          </a:prstGeom>
          <a:ln>
            <a:noFill/>
          </a:ln>
          <a:effectLst>
            <a:outerShdw blurRad="292100" dist="139700" dir="2700000" algn="tl" rotWithShape="0">
              <a:srgbClr val="333333">
                <a:alpha val="65000"/>
              </a:srgbClr>
            </a:outerShdw>
          </a:effectLst>
        </p:spPr>
      </p:pic>
      <p:cxnSp>
        <p:nvCxnSpPr>
          <p:cNvPr id="24" name="Straight Arrow Connector 23">
            <a:extLst>
              <a:ext uri="{FF2B5EF4-FFF2-40B4-BE49-F238E27FC236}">
                <a16:creationId xmlns:a16="http://schemas.microsoft.com/office/drawing/2014/main" id="{91DAD453-9631-45AC-A720-DA72C4290D64}"/>
              </a:ext>
            </a:extLst>
          </p:cNvPr>
          <p:cNvCxnSpPr>
            <a:cxnSpLocks/>
          </p:cNvCxnSpPr>
          <p:nvPr/>
        </p:nvCxnSpPr>
        <p:spPr>
          <a:xfrm>
            <a:off x="4572000" y="1351100"/>
            <a:ext cx="1752600" cy="14683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459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ED426A-D2EC-41EF-AF62-DFC4FF6C2854}"/>
              </a:ext>
            </a:extLst>
          </p:cNvPr>
          <p:cNvPicPr>
            <a:picLocks noChangeAspect="1"/>
          </p:cNvPicPr>
          <p:nvPr/>
        </p:nvPicPr>
        <p:blipFill>
          <a:blip r:embed="rId2"/>
          <a:stretch>
            <a:fillRect/>
          </a:stretch>
        </p:blipFill>
        <p:spPr>
          <a:xfrm>
            <a:off x="1090612" y="2219325"/>
            <a:ext cx="6962775" cy="2419350"/>
          </a:xfrm>
          <a:prstGeom prst="rect">
            <a:avLst/>
          </a:prstGeom>
          <a:ln>
            <a:noFill/>
          </a:ln>
          <a:effectLst>
            <a:softEdge rad="112500"/>
          </a:effectLst>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sp>
        <p:nvSpPr>
          <p:cNvPr id="17" name="TextBox 16">
            <a:extLst>
              <a:ext uri="{FF2B5EF4-FFF2-40B4-BE49-F238E27FC236}">
                <a16:creationId xmlns:a16="http://schemas.microsoft.com/office/drawing/2014/main" id="{843A71F9-39EE-42EA-9EA3-965629F166C9}"/>
              </a:ext>
            </a:extLst>
          </p:cNvPr>
          <p:cNvSpPr txBox="1"/>
          <p:nvPr/>
        </p:nvSpPr>
        <p:spPr>
          <a:xfrm>
            <a:off x="69880" y="1230868"/>
            <a:ext cx="8007320" cy="369332"/>
          </a:xfrm>
          <a:prstGeom prst="rect">
            <a:avLst/>
          </a:prstGeom>
          <a:noFill/>
        </p:spPr>
        <p:txBody>
          <a:bodyPr wrap="none" rtlCol="0">
            <a:spAutoFit/>
          </a:bodyPr>
          <a:lstStyle/>
          <a:p>
            <a:r>
              <a:rPr lang="en-US"/>
              <a:t>Một Form có thể chứa trong Form khác, nó là Form con nằm trong Form cha</a:t>
            </a:r>
          </a:p>
        </p:txBody>
      </p:sp>
      <p:sp>
        <p:nvSpPr>
          <p:cNvPr id="3" name="Rectangle 2">
            <a:extLst>
              <a:ext uri="{FF2B5EF4-FFF2-40B4-BE49-F238E27FC236}">
                <a16:creationId xmlns:a16="http://schemas.microsoft.com/office/drawing/2014/main" id="{B48F5E3E-6CAF-474E-B475-58C90C34285B}"/>
              </a:ext>
            </a:extLst>
          </p:cNvPr>
          <p:cNvSpPr/>
          <p:nvPr/>
        </p:nvSpPr>
        <p:spPr>
          <a:xfrm>
            <a:off x="62565" y="1717829"/>
            <a:ext cx="2403222" cy="369332"/>
          </a:xfrm>
          <a:prstGeom prst="rect">
            <a:avLst/>
          </a:prstGeom>
        </p:spPr>
        <p:txBody>
          <a:bodyPr wrap="none">
            <a:spAutoFit/>
          </a:bodyPr>
          <a:lstStyle/>
          <a:p>
            <a:r>
              <a:rPr lang="en-US" b="1"/>
              <a:t>Tạo Datasheet Form</a:t>
            </a:r>
          </a:p>
        </p:txBody>
      </p:sp>
      <p:pic>
        <p:nvPicPr>
          <p:cNvPr id="5" name="Picture 4">
            <a:extLst>
              <a:ext uri="{FF2B5EF4-FFF2-40B4-BE49-F238E27FC236}">
                <a16:creationId xmlns:a16="http://schemas.microsoft.com/office/drawing/2014/main" id="{1FF33247-01DF-44DF-94C8-DCCD7DB271A2}"/>
              </a:ext>
            </a:extLst>
          </p:cNvPr>
          <p:cNvPicPr>
            <a:picLocks noChangeAspect="1"/>
          </p:cNvPicPr>
          <p:nvPr/>
        </p:nvPicPr>
        <p:blipFill rotWithShape="1">
          <a:blip r:embed="rId3"/>
          <a:srcRect b="27087"/>
          <a:stretch/>
        </p:blipFill>
        <p:spPr>
          <a:xfrm>
            <a:off x="4866640" y="4229100"/>
            <a:ext cx="2971800" cy="2514600"/>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97E7F36B-6B7D-43D4-A48E-80E70A4FE202}"/>
              </a:ext>
            </a:extLst>
          </p:cNvPr>
          <p:cNvSpPr/>
          <p:nvPr/>
        </p:nvSpPr>
        <p:spPr>
          <a:xfrm>
            <a:off x="7162800" y="3505200"/>
            <a:ext cx="91440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95DE1B-0AD6-4377-B3FB-F65EF2BF79D4}"/>
              </a:ext>
            </a:extLst>
          </p:cNvPr>
          <p:cNvSpPr/>
          <p:nvPr/>
        </p:nvSpPr>
        <p:spPr>
          <a:xfrm>
            <a:off x="6695440" y="5257800"/>
            <a:ext cx="1143000"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141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sp>
        <p:nvSpPr>
          <p:cNvPr id="3" name="Rectangle 2">
            <a:extLst>
              <a:ext uri="{FF2B5EF4-FFF2-40B4-BE49-F238E27FC236}">
                <a16:creationId xmlns:a16="http://schemas.microsoft.com/office/drawing/2014/main" id="{B48F5E3E-6CAF-474E-B475-58C90C34285B}"/>
              </a:ext>
            </a:extLst>
          </p:cNvPr>
          <p:cNvSpPr/>
          <p:nvPr/>
        </p:nvSpPr>
        <p:spPr>
          <a:xfrm>
            <a:off x="228600" y="1143000"/>
            <a:ext cx="3172663" cy="369332"/>
          </a:xfrm>
          <a:prstGeom prst="rect">
            <a:avLst/>
          </a:prstGeom>
        </p:spPr>
        <p:txBody>
          <a:bodyPr wrap="none">
            <a:spAutoFit/>
          </a:bodyPr>
          <a:lstStyle/>
          <a:p>
            <a:r>
              <a:rPr lang="en-US" b="1"/>
              <a:t>Chèn Form con (Sub Form)</a:t>
            </a:r>
          </a:p>
        </p:txBody>
      </p:sp>
      <p:pic>
        <p:nvPicPr>
          <p:cNvPr id="4" name="Picture 3">
            <a:extLst>
              <a:ext uri="{FF2B5EF4-FFF2-40B4-BE49-F238E27FC236}">
                <a16:creationId xmlns:a16="http://schemas.microsoft.com/office/drawing/2014/main" id="{77BA9EF6-E45F-4AD8-8EA9-CA19FAC1C071}"/>
              </a:ext>
            </a:extLst>
          </p:cNvPr>
          <p:cNvPicPr>
            <a:picLocks noChangeAspect="1"/>
          </p:cNvPicPr>
          <p:nvPr/>
        </p:nvPicPr>
        <p:blipFill>
          <a:blip r:embed="rId2"/>
          <a:stretch>
            <a:fillRect/>
          </a:stretch>
        </p:blipFill>
        <p:spPr>
          <a:xfrm>
            <a:off x="218209" y="1710770"/>
            <a:ext cx="7768504" cy="4878486"/>
          </a:xfrm>
          <a:prstGeom prst="rect">
            <a:avLst/>
          </a:prstGeom>
          <a:ln>
            <a:noFill/>
          </a:ln>
          <a:effectLst>
            <a:outerShdw blurRad="292100" dist="139700" dir="2700000" algn="tl" rotWithShape="0">
              <a:srgbClr val="333333">
                <a:alpha val="65000"/>
              </a:srgbClr>
            </a:outerShdw>
          </a:effectLst>
        </p:spPr>
      </p:pic>
      <p:sp>
        <p:nvSpPr>
          <p:cNvPr id="10" name="Oval 9">
            <a:extLst>
              <a:ext uri="{FF2B5EF4-FFF2-40B4-BE49-F238E27FC236}">
                <a16:creationId xmlns:a16="http://schemas.microsoft.com/office/drawing/2014/main" id="{A4A4C169-28B7-43D5-93E6-6A1ED361D83E}"/>
              </a:ext>
            </a:extLst>
          </p:cNvPr>
          <p:cNvSpPr/>
          <p:nvPr/>
        </p:nvSpPr>
        <p:spPr>
          <a:xfrm>
            <a:off x="4030980" y="4127153"/>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sp>
        <p:nvSpPr>
          <p:cNvPr id="11" name="Oval 10">
            <a:extLst>
              <a:ext uri="{FF2B5EF4-FFF2-40B4-BE49-F238E27FC236}">
                <a16:creationId xmlns:a16="http://schemas.microsoft.com/office/drawing/2014/main" id="{FF8F5621-A40F-41B6-B2C6-C46C4A74DAE3}"/>
              </a:ext>
            </a:extLst>
          </p:cNvPr>
          <p:cNvSpPr/>
          <p:nvPr/>
        </p:nvSpPr>
        <p:spPr>
          <a:xfrm>
            <a:off x="4800600" y="25908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sp>
        <p:nvSpPr>
          <p:cNvPr id="12" name="Rectangle 11">
            <a:extLst>
              <a:ext uri="{FF2B5EF4-FFF2-40B4-BE49-F238E27FC236}">
                <a16:creationId xmlns:a16="http://schemas.microsoft.com/office/drawing/2014/main" id="{CF6DBA1F-BE35-4345-9390-7CDE830337B1}"/>
              </a:ext>
            </a:extLst>
          </p:cNvPr>
          <p:cNvSpPr/>
          <p:nvPr/>
        </p:nvSpPr>
        <p:spPr>
          <a:xfrm>
            <a:off x="5334000" y="2667000"/>
            <a:ext cx="2590800" cy="533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92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3" name="Picture 2">
            <a:extLst>
              <a:ext uri="{FF2B5EF4-FFF2-40B4-BE49-F238E27FC236}">
                <a16:creationId xmlns:a16="http://schemas.microsoft.com/office/drawing/2014/main" id="{28ACD342-B399-4C73-AC84-61549A6D2050}"/>
              </a:ext>
            </a:extLst>
          </p:cNvPr>
          <p:cNvPicPr>
            <a:picLocks noChangeAspect="1"/>
          </p:cNvPicPr>
          <p:nvPr/>
        </p:nvPicPr>
        <p:blipFill>
          <a:blip r:embed="rId2"/>
          <a:stretch>
            <a:fillRect/>
          </a:stretch>
        </p:blipFill>
        <p:spPr>
          <a:xfrm>
            <a:off x="266700" y="1219200"/>
            <a:ext cx="8610600" cy="4849160"/>
          </a:xfrm>
          <a:prstGeom prst="rect">
            <a:avLst/>
          </a:prstGeom>
        </p:spPr>
      </p:pic>
    </p:spTree>
    <p:extLst>
      <p:ext uri="{BB962C8B-B14F-4D97-AF65-F5344CB8AC3E}">
        <p14:creationId xmlns:p14="http://schemas.microsoft.com/office/powerpoint/2010/main" val="858705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2FBB437-1DBD-41CE-AF26-067CB2B0C305}"/>
              </a:ext>
            </a:extLst>
          </p:cNvPr>
          <p:cNvPicPr>
            <a:picLocks noChangeAspect="1"/>
          </p:cNvPicPr>
          <p:nvPr/>
        </p:nvPicPr>
        <p:blipFill>
          <a:blip r:embed="rId2"/>
          <a:stretch>
            <a:fillRect/>
          </a:stretch>
        </p:blipFill>
        <p:spPr>
          <a:xfrm>
            <a:off x="228600" y="1580966"/>
            <a:ext cx="7414260" cy="2651457"/>
          </a:xfrm>
          <a:prstGeom prst="rect">
            <a:avLst/>
          </a:prstGeom>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sp>
        <p:nvSpPr>
          <p:cNvPr id="3" name="Rectangle 2">
            <a:extLst>
              <a:ext uri="{FF2B5EF4-FFF2-40B4-BE49-F238E27FC236}">
                <a16:creationId xmlns:a16="http://schemas.microsoft.com/office/drawing/2014/main" id="{B48F5E3E-6CAF-474E-B475-58C90C34285B}"/>
              </a:ext>
            </a:extLst>
          </p:cNvPr>
          <p:cNvSpPr/>
          <p:nvPr/>
        </p:nvSpPr>
        <p:spPr>
          <a:xfrm>
            <a:off x="228600" y="1143000"/>
            <a:ext cx="4502258" cy="369332"/>
          </a:xfrm>
          <a:prstGeom prst="rect">
            <a:avLst/>
          </a:prstGeom>
        </p:spPr>
        <p:txBody>
          <a:bodyPr wrap="none">
            <a:spAutoFit/>
          </a:bodyPr>
          <a:lstStyle/>
          <a:p>
            <a:r>
              <a:rPr lang="en-US" b="1"/>
              <a:t>Sử dụng Combo Box </a:t>
            </a:r>
            <a:r>
              <a:rPr lang="en-US"/>
              <a:t>nguồn Table/Query</a:t>
            </a:r>
            <a:endParaRPr lang="en-US" b="1"/>
          </a:p>
        </p:txBody>
      </p:sp>
      <p:sp>
        <p:nvSpPr>
          <p:cNvPr id="9" name="Oval 8">
            <a:extLst>
              <a:ext uri="{FF2B5EF4-FFF2-40B4-BE49-F238E27FC236}">
                <a16:creationId xmlns:a16="http://schemas.microsoft.com/office/drawing/2014/main" id="{DC66084B-D868-4E57-887C-751FF8DAF96D}"/>
              </a:ext>
            </a:extLst>
          </p:cNvPr>
          <p:cNvSpPr/>
          <p:nvPr/>
        </p:nvSpPr>
        <p:spPr>
          <a:xfrm>
            <a:off x="2133600" y="31623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sp>
        <p:nvSpPr>
          <p:cNvPr id="13" name="Oval 12">
            <a:extLst>
              <a:ext uri="{FF2B5EF4-FFF2-40B4-BE49-F238E27FC236}">
                <a16:creationId xmlns:a16="http://schemas.microsoft.com/office/drawing/2014/main" id="{E053B4DA-A9EB-4490-BE34-7FE9251732C2}"/>
              </a:ext>
            </a:extLst>
          </p:cNvPr>
          <p:cNvSpPr/>
          <p:nvPr/>
        </p:nvSpPr>
        <p:spPr>
          <a:xfrm>
            <a:off x="8111490" y="25146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cxnSp>
        <p:nvCxnSpPr>
          <p:cNvPr id="14" name="Straight Arrow Connector 13">
            <a:extLst>
              <a:ext uri="{FF2B5EF4-FFF2-40B4-BE49-F238E27FC236}">
                <a16:creationId xmlns:a16="http://schemas.microsoft.com/office/drawing/2014/main" id="{C48FDD19-D991-4571-8F09-6DCC20FA60D8}"/>
              </a:ext>
            </a:extLst>
          </p:cNvPr>
          <p:cNvCxnSpPr>
            <a:cxnSpLocks/>
            <a:stCxn id="13" idx="2"/>
          </p:cNvCxnSpPr>
          <p:nvPr/>
        </p:nvCxnSpPr>
        <p:spPr>
          <a:xfrm flipH="1">
            <a:off x="7555230" y="2781300"/>
            <a:ext cx="55626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6455E79-1ADA-4BEE-8E5E-97C6988270D1}"/>
              </a:ext>
            </a:extLst>
          </p:cNvPr>
          <p:cNvPicPr>
            <a:picLocks noChangeAspect="1"/>
          </p:cNvPicPr>
          <p:nvPr/>
        </p:nvPicPr>
        <p:blipFill rotWithShape="1">
          <a:blip r:embed="rId3"/>
          <a:srcRect b="13335"/>
          <a:stretch/>
        </p:blipFill>
        <p:spPr>
          <a:xfrm>
            <a:off x="133097" y="4096304"/>
            <a:ext cx="4864738" cy="2672906"/>
          </a:xfrm>
          <a:prstGeom prst="rect">
            <a:avLst/>
          </a:prstGeom>
          <a:ln>
            <a:noFill/>
          </a:ln>
          <a:effectLst>
            <a:outerShdw blurRad="292100" dist="139700" dir="2700000" algn="tl" rotWithShape="0">
              <a:srgbClr val="333333">
                <a:alpha val="65000"/>
              </a:srgbClr>
            </a:outerShdw>
          </a:effectLst>
        </p:spPr>
      </p:pic>
      <p:cxnSp>
        <p:nvCxnSpPr>
          <p:cNvPr id="16" name="Straight Arrow Connector 15">
            <a:extLst>
              <a:ext uri="{FF2B5EF4-FFF2-40B4-BE49-F238E27FC236}">
                <a16:creationId xmlns:a16="http://schemas.microsoft.com/office/drawing/2014/main" id="{3F7620A3-576C-4CCC-BC03-F3BE518693F7}"/>
              </a:ext>
            </a:extLst>
          </p:cNvPr>
          <p:cNvCxnSpPr>
            <a:cxnSpLocks/>
          </p:cNvCxnSpPr>
          <p:nvPr/>
        </p:nvCxnSpPr>
        <p:spPr>
          <a:xfrm flipV="1">
            <a:off x="4191000" y="2781300"/>
            <a:ext cx="2057400" cy="23241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F23B434C-25E7-414B-A23F-0E956AB2E123}"/>
              </a:ext>
            </a:extLst>
          </p:cNvPr>
          <p:cNvSpPr/>
          <p:nvPr/>
        </p:nvSpPr>
        <p:spPr>
          <a:xfrm>
            <a:off x="3880106" y="4905267"/>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3</a:t>
            </a:r>
          </a:p>
        </p:txBody>
      </p:sp>
      <p:sp>
        <p:nvSpPr>
          <p:cNvPr id="20" name="Oval 19">
            <a:extLst>
              <a:ext uri="{FF2B5EF4-FFF2-40B4-BE49-F238E27FC236}">
                <a16:creationId xmlns:a16="http://schemas.microsoft.com/office/drawing/2014/main" id="{940C5B4C-2531-4547-A50C-E946DD0F48F6}"/>
              </a:ext>
            </a:extLst>
          </p:cNvPr>
          <p:cNvSpPr/>
          <p:nvPr/>
        </p:nvSpPr>
        <p:spPr>
          <a:xfrm>
            <a:off x="8119110" y="3245358"/>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4</a:t>
            </a:r>
          </a:p>
        </p:txBody>
      </p:sp>
      <p:cxnSp>
        <p:nvCxnSpPr>
          <p:cNvPr id="21" name="Straight Arrow Connector 20">
            <a:extLst>
              <a:ext uri="{FF2B5EF4-FFF2-40B4-BE49-F238E27FC236}">
                <a16:creationId xmlns:a16="http://schemas.microsoft.com/office/drawing/2014/main" id="{48F0B369-5C97-4084-9562-2E39EE52E1AE}"/>
              </a:ext>
            </a:extLst>
          </p:cNvPr>
          <p:cNvCxnSpPr>
            <a:cxnSpLocks/>
            <a:stCxn id="20" idx="2"/>
          </p:cNvCxnSpPr>
          <p:nvPr/>
        </p:nvCxnSpPr>
        <p:spPr>
          <a:xfrm flipH="1" flipV="1">
            <a:off x="6705600" y="3245358"/>
            <a:ext cx="1413510" cy="2667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D7C08979-07C1-48BF-9C26-E90007480A30}"/>
              </a:ext>
            </a:extLst>
          </p:cNvPr>
          <p:cNvPicPr>
            <a:picLocks noChangeAspect="1"/>
          </p:cNvPicPr>
          <p:nvPr/>
        </p:nvPicPr>
        <p:blipFill>
          <a:blip r:embed="rId4"/>
          <a:stretch>
            <a:fillRect/>
          </a:stretch>
        </p:blipFill>
        <p:spPr>
          <a:xfrm>
            <a:off x="5315583" y="4548079"/>
            <a:ext cx="3740155" cy="2119421"/>
          </a:xfrm>
          <a:prstGeom prst="rect">
            <a:avLst/>
          </a:prstGeom>
          <a:ln>
            <a:noFill/>
          </a:ln>
          <a:effectLst>
            <a:outerShdw blurRad="292100" dist="139700" dir="2700000" algn="tl" rotWithShape="0">
              <a:srgbClr val="333333">
                <a:alpha val="65000"/>
              </a:srgbClr>
            </a:outerShdw>
          </a:effectLst>
        </p:spPr>
      </p:pic>
      <p:sp>
        <p:nvSpPr>
          <p:cNvPr id="29" name="Oval 28">
            <a:extLst>
              <a:ext uri="{FF2B5EF4-FFF2-40B4-BE49-F238E27FC236}">
                <a16:creationId xmlns:a16="http://schemas.microsoft.com/office/drawing/2014/main" id="{2EAC8D9C-089E-4407-9F99-CA9355B35318}"/>
              </a:ext>
            </a:extLst>
          </p:cNvPr>
          <p:cNvSpPr/>
          <p:nvPr/>
        </p:nvSpPr>
        <p:spPr>
          <a:xfrm>
            <a:off x="8119110" y="3965723"/>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5</a:t>
            </a:r>
          </a:p>
        </p:txBody>
      </p:sp>
      <p:cxnSp>
        <p:nvCxnSpPr>
          <p:cNvPr id="30" name="Straight Arrow Connector 29">
            <a:extLst>
              <a:ext uri="{FF2B5EF4-FFF2-40B4-BE49-F238E27FC236}">
                <a16:creationId xmlns:a16="http://schemas.microsoft.com/office/drawing/2014/main" id="{59654D43-E682-4465-B9B0-D47C61519A6A}"/>
              </a:ext>
            </a:extLst>
          </p:cNvPr>
          <p:cNvCxnSpPr>
            <a:cxnSpLocks/>
            <a:stCxn id="29" idx="4"/>
          </p:cNvCxnSpPr>
          <p:nvPr/>
        </p:nvCxnSpPr>
        <p:spPr>
          <a:xfrm flipH="1">
            <a:off x="5867400" y="4499123"/>
            <a:ext cx="2518410" cy="60627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3929D3B-A268-47F4-AF12-F81BC2021318}"/>
              </a:ext>
            </a:extLst>
          </p:cNvPr>
          <p:cNvCxnSpPr>
            <a:cxnSpLocks/>
            <a:stCxn id="29" idx="4"/>
          </p:cNvCxnSpPr>
          <p:nvPr/>
        </p:nvCxnSpPr>
        <p:spPr>
          <a:xfrm flipH="1">
            <a:off x="8328660" y="4499123"/>
            <a:ext cx="57150" cy="180661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367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sp>
        <p:nvSpPr>
          <p:cNvPr id="3" name="Rectangle 2">
            <a:extLst>
              <a:ext uri="{FF2B5EF4-FFF2-40B4-BE49-F238E27FC236}">
                <a16:creationId xmlns:a16="http://schemas.microsoft.com/office/drawing/2014/main" id="{B48F5E3E-6CAF-474E-B475-58C90C34285B}"/>
              </a:ext>
            </a:extLst>
          </p:cNvPr>
          <p:cNvSpPr/>
          <p:nvPr/>
        </p:nvSpPr>
        <p:spPr>
          <a:xfrm>
            <a:off x="228600" y="1143000"/>
            <a:ext cx="4053417" cy="369332"/>
          </a:xfrm>
          <a:prstGeom prst="rect">
            <a:avLst/>
          </a:prstGeom>
        </p:spPr>
        <p:txBody>
          <a:bodyPr wrap="none">
            <a:spAutoFit/>
          </a:bodyPr>
          <a:lstStyle/>
          <a:p>
            <a:r>
              <a:rPr lang="en-US" b="1"/>
              <a:t>Sử dụng ListBox </a:t>
            </a:r>
            <a:r>
              <a:rPr lang="en-US"/>
              <a:t>nguồn Table/Query</a:t>
            </a:r>
            <a:endParaRPr lang="en-US" b="1"/>
          </a:p>
        </p:txBody>
      </p:sp>
      <p:pic>
        <p:nvPicPr>
          <p:cNvPr id="4" name="Picture 3">
            <a:extLst>
              <a:ext uri="{FF2B5EF4-FFF2-40B4-BE49-F238E27FC236}">
                <a16:creationId xmlns:a16="http://schemas.microsoft.com/office/drawing/2014/main" id="{201D53E5-8CC7-45E5-9175-1C16B470C2EA}"/>
              </a:ext>
            </a:extLst>
          </p:cNvPr>
          <p:cNvPicPr>
            <a:picLocks noChangeAspect="1"/>
          </p:cNvPicPr>
          <p:nvPr/>
        </p:nvPicPr>
        <p:blipFill>
          <a:blip r:embed="rId2"/>
          <a:stretch>
            <a:fillRect/>
          </a:stretch>
        </p:blipFill>
        <p:spPr>
          <a:xfrm>
            <a:off x="304800" y="1512332"/>
            <a:ext cx="5486400" cy="3356864"/>
          </a:xfrm>
          <a:prstGeom prst="rect">
            <a:avLst/>
          </a:prstGeom>
        </p:spPr>
      </p:pic>
      <p:pic>
        <p:nvPicPr>
          <p:cNvPr id="5" name="Picture 4">
            <a:extLst>
              <a:ext uri="{FF2B5EF4-FFF2-40B4-BE49-F238E27FC236}">
                <a16:creationId xmlns:a16="http://schemas.microsoft.com/office/drawing/2014/main" id="{4EB73D34-3498-4412-A875-19E12A87427C}"/>
              </a:ext>
            </a:extLst>
          </p:cNvPr>
          <p:cNvPicPr>
            <a:picLocks noChangeAspect="1"/>
          </p:cNvPicPr>
          <p:nvPr/>
        </p:nvPicPr>
        <p:blipFill>
          <a:blip r:embed="rId3"/>
          <a:stretch>
            <a:fillRect/>
          </a:stretch>
        </p:blipFill>
        <p:spPr>
          <a:xfrm>
            <a:off x="2319444" y="3200400"/>
            <a:ext cx="6705600" cy="3518974"/>
          </a:xfrm>
          <a:prstGeom prst="rect">
            <a:avLst/>
          </a:prstGeom>
          <a:ln>
            <a:noFill/>
          </a:ln>
          <a:effectLst>
            <a:outerShdw blurRad="292100" dist="139700" dir="2700000" algn="tl" rotWithShape="0">
              <a:srgbClr val="333333">
                <a:alpha val="65000"/>
              </a:srgbClr>
            </a:outerShdw>
          </a:effectLst>
        </p:spPr>
      </p:pic>
      <p:sp>
        <p:nvSpPr>
          <p:cNvPr id="22" name="Oval 21">
            <a:extLst>
              <a:ext uri="{FF2B5EF4-FFF2-40B4-BE49-F238E27FC236}">
                <a16:creationId xmlns:a16="http://schemas.microsoft.com/office/drawing/2014/main" id="{DCED2737-2C99-49EB-A7B4-E4AD1FD88EC6}"/>
              </a:ext>
            </a:extLst>
          </p:cNvPr>
          <p:cNvSpPr/>
          <p:nvPr/>
        </p:nvSpPr>
        <p:spPr>
          <a:xfrm>
            <a:off x="6324600" y="22098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cxnSp>
        <p:nvCxnSpPr>
          <p:cNvPr id="23" name="Straight Arrow Connector 22">
            <a:extLst>
              <a:ext uri="{FF2B5EF4-FFF2-40B4-BE49-F238E27FC236}">
                <a16:creationId xmlns:a16="http://schemas.microsoft.com/office/drawing/2014/main" id="{3F75017E-EC52-46B5-AFC9-F4FD4E9EC61C}"/>
              </a:ext>
            </a:extLst>
          </p:cNvPr>
          <p:cNvCxnSpPr>
            <a:cxnSpLocks/>
            <a:stCxn id="22" idx="2"/>
          </p:cNvCxnSpPr>
          <p:nvPr/>
        </p:nvCxnSpPr>
        <p:spPr>
          <a:xfrm flipH="1">
            <a:off x="5768340" y="2476500"/>
            <a:ext cx="55626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ADE84C-FC0F-4389-9BFC-2FC4C0A52F63}"/>
              </a:ext>
            </a:extLst>
          </p:cNvPr>
          <p:cNvCxnSpPr>
            <a:cxnSpLocks/>
            <a:stCxn id="22" idx="4"/>
          </p:cNvCxnSpPr>
          <p:nvPr/>
        </p:nvCxnSpPr>
        <p:spPr>
          <a:xfrm>
            <a:off x="6591300" y="2743200"/>
            <a:ext cx="342900" cy="35814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E601C75B-685E-4E71-BCA0-58D6D80F2151}"/>
              </a:ext>
            </a:extLst>
          </p:cNvPr>
          <p:cNvSpPr/>
          <p:nvPr/>
        </p:nvSpPr>
        <p:spPr>
          <a:xfrm>
            <a:off x="1469407" y="35814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spTree>
    <p:extLst>
      <p:ext uri="{BB962C8B-B14F-4D97-AF65-F5344CB8AC3E}">
        <p14:creationId xmlns:p14="http://schemas.microsoft.com/office/powerpoint/2010/main" val="389714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DBCAA1FD-D50C-4679-83AF-C7138A0C1DC2}"/>
              </a:ext>
            </a:extLst>
          </p:cNvPr>
          <p:cNvPicPr>
            <a:picLocks noChangeAspect="1"/>
          </p:cNvPicPr>
          <p:nvPr/>
        </p:nvPicPr>
        <p:blipFill>
          <a:blip r:embed="rId2"/>
          <a:stretch>
            <a:fillRect/>
          </a:stretch>
        </p:blipFill>
        <p:spPr>
          <a:xfrm>
            <a:off x="2407918" y="2273158"/>
            <a:ext cx="6705601" cy="4554362"/>
          </a:xfrm>
          <a:prstGeom prst="rect">
            <a:avLst/>
          </a:prstGeom>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Biểu mẫu</a:t>
            </a:r>
            <a:endParaRPr lang="en-US" dirty="0"/>
          </a:p>
        </p:txBody>
      </p:sp>
      <p:sp>
        <p:nvSpPr>
          <p:cNvPr id="3" name="Rectangle 2">
            <a:extLst>
              <a:ext uri="{FF2B5EF4-FFF2-40B4-BE49-F238E27FC236}">
                <a16:creationId xmlns:a16="http://schemas.microsoft.com/office/drawing/2014/main" id="{63565CC6-427B-4574-B8EB-DE196494F767}"/>
              </a:ext>
            </a:extLst>
          </p:cNvPr>
          <p:cNvSpPr/>
          <p:nvPr/>
        </p:nvSpPr>
        <p:spPr>
          <a:xfrm>
            <a:off x="304800" y="1219200"/>
            <a:ext cx="7543800" cy="923330"/>
          </a:xfrm>
          <a:prstGeom prst="rect">
            <a:avLst/>
          </a:prstGeom>
        </p:spPr>
        <p:txBody>
          <a:bodyPr wrap="square">
            <a:spAutoFit/>
          </a:bodyPr>
          <a:lstStyle/>
          <a:p>
            <a:r>
              <a:rPr lang="vi-VN" b="1">
                <a:solidFill>
                  <a:srgbClr val="0F5812"/>
                </a:solidFill>
                <a:latin typeface="-apple-system"/>
              </a:rPr>
              <a:t>Form</a:t>
            </a:r>
            <a:r>
              <a:rPr lang="vi-VN">
                <a:solidFill>
                  <a:srgbClr val="212529"/>
                </a:solidFill>
                <a:latin typeface="-apple-system"/>
              </a:rPr>
              <a:t> là thành phần giao diện (hộp thoại, cửa sổ) để cập nhật, chỉnh sửa, xem thông tin dữ liệu ... Form thường được cung cấp các nguồn dữ liệu là các bảng (Table), các Query để hoạt động.</a:t>
            </a:r>
          </a:p>
        </p:txBody>
      </p:sp>
      <p:sp>
        <p:nvSpPr>
          <p:cNvPr id="4" name="Rectangle 3">
            <a:extLst>
              <a:ext uri="{FF2B5EF4-FFF2-40B4-BE49-F238E27FC236}">
                <a16:creationId xmlns:a16="http://schemas.microsoft.com/office/drawing/2014/main" id="{D865026A-49C5-453F-ADC7-DADCD176CA31}"/>
              </a:ext>
            </a:extLst>
          </p:cNvPr>
          <p:cNvSpPr/>
          <p:nvPr/>
        </p:nvSpPr>
        <p:spPr>
          <a:xfrm>
            <a:off x="304800" y="2297668"/>
            <a:ext cx="7543800" cy="369332"/>
          </a:xfrm>
          <a:prstGeom prst="rect">
            <a:avLst/>
          </a:prstGeom>
        </p:spPr>
        <p:txBody>
          <a:bodyPr wrap="square">
            <a:spAutoFit/>
          </a:bodyPr>
          <a:lstStyle/>
          <a:p>
            <a:r>
              <a:rPr lang="en-US" b="1">
                <a:solidFill>
                  <a:srgbClr val="0F5812"/>
                </a:solidFill>
                <a:latin typeface="-apple-system"/>
              </a:rPr>
              <a:t>Tạo Form trống</a:t>
            </a:r>
            <a:endParaRPr lang="vi-VN">
              <a:solidFill>
                <a:srgbClr val="212529"/>
              </a:solidFill>
              <a:latin typeface="-apple-system"/>
            </a:endParaRPr>
          </a:p>
        </p:txBody>
      </p:sp>
      <p:sp>
        <p:nvSpPr>
          <p:cNvPr id="7" name="Oval 6">
            <a:extLst>
              <a:ext uri="{FF2B5EF4-FFF2-40B4-BE49-F238E27FC236}">
                <a16:creationId xmlns:a16="http://schemas.microsoft.com/office/drawing/2014/main" id="{0C1C899B-6730-414F-A704-0EA2E7515039}"/>
              </a:ext>
            </a:extLst>
          </p:cNvPr>
          <p:cNvSpPr/>
          <p:nvPr/>
        </p:nvSpPr>
        <p:spPr>
          <a:xfrm>
            <a:off x="1988820" y="29337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cxnSp>
        <p:nvCxnSpPr>
          <p:cNvPr id="9" name="Straight Arrow Connector 8">
            <a:extLst>
              <a:ext uri="{FF2B5EF4-FFF2-40B4-BE49-F238E27FC236}">
                <a16:creationId xmlns:a16="http://schemas.microsoft.com/office/drawing/2014/main" id="{3CED0CCC-BDF9-49AE-8E31-2A3976B3E150}"/>
              </a:ext>
            </a:extLst>
          </p:cNvPr>
          <p:cNvCxnSpPr>
            <a:cxnSpLocks/>
            <a:stCxn id="7" idx="7"/>
          </p:cNvCxnSpPr>
          <p:nvPr/>
        </p:nvCxnSpPr>
        <p:spPr>
          <a:xfrm flipV="1">
            <a:off x="2444105" y="2382959"/>
            <a:ext cx="810582" cy="62885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6A38B80-E744-4A28-B81C-E6E18258301D}"/>
              </a:ext>
            </a:extLst>
          </p:cNvPr>
          <p:cNvCxnSpPr>
            <a:cxnSpLocks/>
            <a:stCxn id="7" idx="7"/>
          </p:cNvCxnSpPr>
          <p:nvPr/>
        </p:nvCxnSpPr>
        <p:spPr>
          <a:xfrm flipV="1">
            <a:off x="2444105" y="2666198"/>
            <a:ext cx="3499495" cy="34561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DE03F9E-D0CC-46B6-97F4-59B1043A47D8}"/>
              </a:ext>
            </a:extLst>
          </p:cNvPr>
          <p:cNvSpPr/>
          <p:nvPr/>
        </p:nvSpPr>
        <p:spPr>
          <a:xfrm>
            <a:off x="1752600" y="571972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cxnSp>
        <p:nvCxnSpPr>
          <p:cNvPr id="17" name="Straight Arrow Connector 16">
            <a:extLst>
              <a:ext uri="{FF2B5EF4-FFF2-40B4-BE49-F238E27FC236}">
                <a16:creationId xmlns:a16="http://schemas.microsoft.com/office/drawing/2014/main" id="{5648B118-784A-456F-B3FE-722CBCDBFF75}"/>
              </a:ext>
            </a:extLst>
          </p:cNvPr>
          <p:cNvCxnSpPr>
            <a:cxnSpLocks/>
          </p:cNvCxnSpPr>
          <p:nvPr/>
        </p:nvCxnSpPr>
        <p:spPr>
          <a:xfrm>
            <a:off x="2286000" y="6010564"/>
            <a:ext cx="1615439" cy="4664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2679CFF-1689-47E0-A1C6-E1923F851BA2}"/>
              </a:ext>
            </a:extLst>
          </p:cNvPr>
          <p:cNvSpPr/>
          <p:nvPr/>
        </p:nvSpPr>
        <p:spPr>
          <a:xfrm>
            <a:off x="1447800" y="4608805"/>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3</a:t>
            </a:r>
          </a:p>
        </p:txBody>
      </p:sp>
      <p:cxnSp>
        <p:nvCxnSpPr>
          <p:cNvPr id="20" name="Straight Arrow Connector 19">
            <a:extLst>
              <a:ext uri="{FF2B5EF4-FFF2-40B4-BE49-F238E27FC236}">
                <a16:creationId xmlns:a16="http://schemas.microsoft.com/office/drawing/2014/main" id="{E10DF446-0A76-4A0E-81B4-8A464ED5A7FE}"/>
              </a:ext>
            </a:extLst>
          </p:cNvPr>
          <p:cNvCxnSpPr>
            <a:cxnSpLocks/>
            <a:stCxn id="19" idx="6"/>
          </p:cNvCxnSpPr>
          <p:nvPr/>
        </p:nvCxnSpPr>
        <p:spPr>
          <a:xfrm flipV="1">
            <a:off x="1981200" y="3848410"/>
            <a:ext cx="1219200" cy="10270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F8950E-AA57-4ED4-BEB5-CDB8FD666073}"/>
              </a:ext>
            </a:extLst>
          </p:cNvPr>
          <p:cNvCxnSpPr>
            <a:cxnSpLocks/>
            <a:stCxn id="19" idx="6"/>
          </p:cNvCxnSpPr>
          <p:nvPr/>
        </p:nvCxnSpPr>
        <p:spPr>
          <a:xfrm>
            <a:off x="1981200" y="4875505"/>
            <a:ext cx="1143000" cy="1079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3A6BD66-A697-41C6-B352-A6C3632F98C6}"/>
              </a:ext>
            </a:extLst>
          </p:cNvPr>
          <p:cNvCxnSpPr>
            <a:cxnSpLocks/>
            <a:stCxn id="19" idx="6"/>
          </p:cNvCxnSpPr>
          <p:nvPr/>
        </p:nvCxnSpPr>
        <p:spPr>
          <a:xfrm>
            <a:off x="1981200" y="4875505"/>
            <a:ext cx="1143000" cy="11350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B51A4A8-7609-497F-9188-0A5877F8B92D}"/>
              </a:ext>
            </a:extLst>
          </p:cNvPr>
          <p:cNvCxnSpPr>
            <a:cxnSpLocks/>
          </p:cNvCxnSpPr>
          <p:nvPr/>
        </p:nvCxnSpPr>
        <p:spPr>
          <a:xfrm flipV="1">
            <a:off x="5303518" y="3657600"/>
            <a:ext cx="1706882" cy="3048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BA83398-6B69-472C-984B-492E2CB9E4A0}"/>
              </a:ext>
            </a:extLst>
          </p:cNvPr>
          <p:cNvSpPr/>
          <p:nvPr/>
        </p:nvSpPr>
        <p:spPr>
          <a:xfrm>
            <a:off x="8145779" y="5743864"/>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4</a:t>
            </a:r>
          </a:p>
        </p:txBody>
      </p:sp>
      <p:cxnSp>
        <p:nvCxnSpPr>
          <p:cNvPr id="40" name="Straight Arrow Connector 39">
            <a:extLst>
              <a:ext uri="{FF2B5EF4-FFF2-40B4-BE49-F238E27FC236}">
                <a16:creationId xmlns:a16="http://schemas.microsoft.com/office/drawing/2014/main" id="{0DC51AD2-B7BA-4D9C-B6BA-C65B815C02B4}"/>
              </a:ext>
            </a:extLst>
          </p:cNvPr>
          <p:cNvCxnSpPr>
            <a:cxnSpLocks/>
            <a:stCxn id="39" idx="4"/>
          </p:cNvCxnSpPr>
          <p:nvPr/>
        </p:nvCxnSpPr>
        <p:spPr>
          <a:xfrm>
            <a:off x="8412479" y="6277264"/>
            <a:ext cx="579121" cy="4283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FD21C99-6EF3-4D6E-8BF8-C830440ABCA6}"/>
              </a:ext>
            </a:extLst>
          </p:cNvPr>
          <p:cNvCxnSpPr>
            <a:cxnSpLocks/>
            <a:stCxn id="39" idx="4"/>
          </p:cNvCxnSpPr>
          <p:nvPr/>
        </p:nvCxnSpPr>
        <p:spPr>
          <a:xfrm flipH="1">
            <a:off x="8229600" y="6277264"/>
            <a:ext cx="182879" cy="4283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9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sp>
        <p:nvSpPr>
          <p:cNvPr id="3" name="Rectangle 2">
            <a:extLst>
              <a:ext uri="{FF2B5EF4-FFF2-40B4-BE49-F238E27FC236}">
                <a16:creationId xmlns:a16="http://schemas.microsoft.com/office/drawing/2014/main" id="{B48F5E3E-6CAF-474E-B475-58C90C34285B}"/>
              </a:ext>
            </a:extLst>
          </p:cNvPr>
          <p:cNvSpPr/>
          <p:nvPr/>
        </p:nvSpPr>
        <p:spPr>
          <a:xfrm>
            <a:off x="228600" y="1066800"/>
            <a:ext cx="6250429" cy="369332"/>
          </a:xfrm>
          <a:prstGeom prst="rect">
            <a:avLst/>
          </a:prstGeom>
        </p:spPr>
        <p:txBody>
          <a:bodyPr wrap="none">
            <a:spAutoFit/>
          </a:bodyPr>
          <a:lstStyle/>
          <a:p>
            <a:r>
              <a:rPr lang="en-US" b="1"/>
              <a:t>Bắt sự kiện (event) trên control – Macro Action Requery</a:t>
            </a:r>
          </a:p>
        </p:txBody>
      </p:sp>
      <p:pic>
        <p:nvPicPr>
          <p:cNvPr id="7" name="Picture 6">
            <a:extLst>
              <a:ext uri="{FF2B5EF4-FFF2-40B4-BE49-F238E27FC236}">
                <a16:creationId xmlns:a16="http://schemas.microsoft.com/office/drawing/2014/main" id="{CD60A2C7-93E6-4DD8-9FA6-8FF894C27776}"/>
              </a:ext>
            </a:extLst>
          </p:cNvPr>
          <p:cNvPicPr>
            <a:picLocks noChangeAspect="1"/>
          </p:cNvPicPr>
          <p:nvPr/>
        </p:nvPicPr>
        <p:blipFill>
          <a:blip r:embed="rId2"/>
          <a:stretch>
            <a:fillRect/>
          </a:stretch>
        </p:blipFill>
        <p:spPr>
          <a:xfrm>
            <a:off x="0" y="1555410"/>
            <a:ext cx="9144000" cy="4042707"/>
          </a:xfrm>
          <a:prstGeom prst="rect">
            <a:avLst/>
          </a:prstGeom>
        </p:spPr>
      </p:pic>
      <p:sp>
        <p:nvSpPr>
          <p:cNvPr id="12" name="Oval 11">
            <a:extLst>
              <a:ext uri="{FF2B5EF4-FFF2-40B4-BE49-F238E27FC236}">
                <a16:creationId xmlns:a16="http://schemas.microsoft.com/office/drawing/2014/main" id="{26122219-4CC2-4596-866F-09A363827A46}"/>
              </a:ext>
            </a:extLst>
          </p:cNvPr>
          <p:cNvSpPr/>
          <p:nvPr/>
        </p:nvSpPr>
        <p:spPr>
          <a:xfrm>
            <a:off x="1766240" y="3546431"/>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sp>
        <p:nvSpPr>
          <p:cNvPr id="13" name="Oval 12">
            <a:extLst>
              <a:ext uri="{FF2B5EF4-FFF2-40B4-BE49-F238E27FC236}">
                <a16:creationId xmlns:a16="http://schemas.microsoft.com/office/drawing/2014/main" id="{AC85BE03-F53F-44EA-83A5-19F8DDB3A339}"/>
              </a:ext>
            </a:extLst>
          </p:cNvPr>
          <p:cNvSpPr/>
          <p:nvPr/>
        </p:nvSpPr>
        <p:spPr>
          <a:xfrm>
            <a:off x="7086600" y="18288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sp>
        <p:nvSpPr>
          <p:cNvPr id="14" name="Oval 13">
            <a:extLst>
              <a:ext uri="{FF2B5EF4-FFF2-40B4-BE49-F238E27FC236}">
                <a16:creationId xmlns:a16="http://schemas.microsoft.com/office/drawing/2014/main" id="{A2A5C6DA-13F9-422B-9934-2E8738574F79}"/>
              </a:ext>
            </a:extLst>
          </p:cNvPr>
          <p:cNvSpPr/>
          <p:nvPr/>
        </p:nvSpPr>
        <p:spPr>
          <a:xfrm>
            <a:off x="4468427" y="2833826"/>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3</a:t>
            </a:r>
          </a:p>
        </p:txBody>
      </p:sp>
      <p:cxnSp>
        <p:nvCxnSpPr>
          <p:cNvPr id="15" name="Straight Arrow Connector 14">
            <a:extLst>
              <a:ext uri="{FF2B5EF4-FFF2-40B4-BE49-F238E27FC236}">
                <a16:creationId xmlns:a16="http://schemas.microsoft.com/office/drawing/2014/main" id="{619A348F-F379-4F50-B804-C6B17B429356}"/>
              </a:ext>
            </a:extLst>
          </p:cNvPr>
          <p:cNvCxnSpPr>
            <a:cxnSpLocks/>
          </p:cNvCxnSpPr>
          <p:nvPr/>
        </p:nvCxnSpPr>
        <p:spPr>
          <a:xfrm flipH="1" flipV="1">
            <a:off x="5001827" y="3124200"/>
            <a:ext cx="3913573" cy="24302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A5583EE-6580-4C55-B73C-FB67879204D8}"/>
              </a:ext>
            </a:extLst>
          </p:cNvPr>
          <p:cNvCxnSpPr>
            <a:cxnSpLocks/>
          </p:cNvCxnSpPr>
          <p:nvPr/>
        </p:nvCxnSpPr>
        <p:spPr>
          <a:xfrm flipH="1">
            <a:off x="3505201" y="3245713"/>
            <a:ext cx="990599" cy="160945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1DD71444-0941-4A2D-B12D-EAAB1D7BEAAB}"/>
              </a:ext>
            </a:extLst>
          </p:cNvPr>
          <p:cNvPicPr>
            <a:picLocks noChangeAspect="1"/>
          </p:cNvPicPr>
          <p:nvPr/>
        </p:nvPicPr>
        <p:blipFill>
          <a:blip r:embed="rId3"/>
          <a:stretch>
            <a:fillRect/>
          </a:stretch>
        </p:blipFill>
        <p:spPr>
          <a:xfrm>
            <a:off x="377890" y="4855167"/>
            <a:ext cx="3127311" cy="16094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7739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FB41BA2-9D56-4E89-B299-A334F00CD940}"/>
              </a:ext>
            </a:extLst>
          </p:cNvPr>
          <p:cNvGrpSpPr/>
          <p:nvPr/>
        </p:nvGrpSpPr>
        <p:grpSpPr>
          <a:xfrm>
            <a:off x="1104900" y="1091687"/>
            <a:ext cx="6934200" cy="3409389"/>
            <a:chOff x="1104900" y="1091687"/>
            <a:chExt cx="6934200" cy="3409389"/>
          </a:xfrm>
        </p:grpSpPr>
        <p:pic>
          <p:nvPicPr>
            <p:cNvPr id="10" name="Picture 9">
              <a:extLst>
                <a:ext uri="{FF2B5EF4-FFF2-40B4-BE49-F238E27FC236}">
                  <a16:creationId xmlns:a16="http://schemas.microsoft.com/office/drawing/2014/main" id="{894684B0-BB80-4DB6-9685-A5CBFDA443C4}"/>
                </a:ext>
              </a:extLst>
            </p:cNvPr>
            <p:cNvPicPr>
              <a:picLocks noChangeAspect="1"/>
            </p:cNvPicPr>
            <p:nvPr/>
          </p:nvPicPr>
          <p:blipFill>
            <a:blip r:embed="rId2"/>
            <a:stretch>
              <a:fillRect/>
            </a:stretch>
          </p:blipFill>
          <p:spPr>
            <a:xfrm>
              <a:off x="1104900" y="1091687"/>
              <a:ext cx="6934200" cy="3409389"/>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DFA41A9C-F232-4BAA-BE74-240D6F7D1216}"/>
                </a:ext>
              </a:extLst>
            </p:cNvPr>
            <p:cNvPicPr>
              <a:picLocks noChangeAspect="1"/>
            </p:cNvPicPr>
            <p:nvPr/>
          </p:nvPicPr>
          <p:blipFill>
            <a:blip r:embed="rId3"/>
            <a:stretch>
              <a:fillRect/>
            </a:stretch>
          </p:blipFill>
          <p:spPr>
            <a:xfrm>
              <a:off x="1906123" y="1981200"/>
              <a:ext cx="2882420" cy="2515053"/>
            </a:xfrm>
            <a:prstGeom prst="rect">
              <a:avLst/>
            </a:prstGeom>
          </p:spPr>
        </p:pic>
      </p:grpSp>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pic>
        <p:nvPicPr>
          <p:cNvPr id="6" name="Picture 5">
            <a:extLst>
              <a:ext uri="{FF2B5EF4-FFF2-40B4-BE49-F238E27FC236}">
                <a16:creationId xmlns:a16="http://schemas.microsoft.com/office/drawing/2014/main" id="{3D8272CA-F6F7-43E6-AF0F-453BC905C8B1}"/>
              </a:ext>
            </a:extLst>
          </p:cNvPr>
          <p:cNvPicPr>
            <a:picLocks noChangeAspect="1"/>
          </p:cNvPicPr>
          <p:nvPr/>
        </p:nvPicPr>
        <p:blipFill rotWithShape="1">
          <a:blip r:embed="rId4"/>
          <a:srcRect b="23819"/>
          <a:stretch/>
        </p:blipFill>
        <p:spPr>
          <a:xfrm>
            <a:off x="152400" y="4648200"/>
            <a:ext cx="8398398" cy="1981200"/>
          </a:xfrm>
          <a:prstGeom prst="rect">
            <a:avLst/>
          </a:prstGeom>
          <a:ln>
            <a:solidFill>
              <a:srgbClr val="FF0000"/>
            </a:solidFill>
          </a:ln>
          <a:effectLst>
            <a:outerShdw blurRad="292100" dist="139700" dir="2700000" algn="tl" rotWithShape="0">
              <a:srgbClr val="333333">
                <a:alpha val="65000"/>
              </a:srgbClr>
            </a:outerShdw>
          </a:effectLst>
        </p:spPr>
      </p:pic>
      <p:cxnSp>
        <p:nvCxnSpPr>
          <p:cNvPr id="16" name="Straight Arrow Connector 15">
            <a:extLst>
              <a:ext uri="{FF2B5EF4-FFF2-40B4-BE49-F238E27FC236}">
                <a16:creationId xmlns:a16="http://schemas.microsoft.com/office/drawing/2014/main" id="{780F9812-275B-478E-A812-6A7A7A40FB1E}"/>
              </a:ext>
            </a:extLst>
          </p:cNvPr>
          <p:cNvCxnSpPr>
            <a:cxnSpLocks/>
          </p:cNvCxnSpPr>
          <p:nvPr/>
        </p:nvCxnSpPr>
        <p:spPr>
          <a:xfrm flipH="1">
            <a:off x="6858000" y="2209800"/>
            <a:ext cx="1066800" cy="24384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7F2C6F7-3C0D-443E-8837-641E83230117}"/>
              </a:ext>
            </a:extLst>
          </p:cNvPr>
          <p:cNvSpPr/>
          <p:nvPr/>
        </p:nvSpPr>
        <p:spPr>
          <a:xfrm>
            <a:off x="5175884" y="3288030"/>
            <a:ext cx="1706881" cy="3409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514E2F8-B268-4AAF-A620-000FC3997AA8}"/>
              </a:ext>
            </a:extLst>
          </p:cNvPr>
          <p:cNvPicPr>
            <a:picLocks noChangeAspect="1"/>
          </p:cNvPicPr>
          <p:nvPr/>
        </p:nvPicPr>
        <p:blipFill rotWithShape="1">
          <a:blip r:embed="rId5"/>
          <a:srcRect l="5882" t="32281" r="17647" b="29825"/>
          <a:stretch/>
        </p:blipFill>
        <p:spPr>
          <a:xfrm>
            <a:off x="6629400" y="969108"/>
            <a:ext cx="1981200" cy="411480"/>
          </a:xfrm>
          <a:prstGeom prst="rect">
            <a:avLst/>
          </a:prstGeom>
          <a:ln w="19050">
            <a:solidFill>
              <a:srgbClr val="FF0000"/>
            </a:solidFill>
          </a:ln>
        </p:spPr>
      </p:pic>
      <p:cxnSp>
        <p:nvCxnSpPr>
          <p:cNvPr id="22" name="Straight Arrow Connector 21">
            <a:extLst>
              <a:ext uri="{FF2B5EF4-FFF2-40B4-BE49-F238E27FC236}">
                <a16:creationId xmlns:a16="http://schemas.microsoft.com/office/drawing/2014/main" id="{2B8056BD-FA6C-4886-A492-1BF7FD88C8C8}"/>
              </a:ext>
            </a:extLst>
          </p:cNvPr>
          <p:cNvCxnSpPr>
            <a:cxnSpLocks/>
            <a:endCxn id="21" idx="1"/>
          </p:cNvCxnSpPr>
          <p:nvPr/>
        </p:nvCxnSpPr>
        <p:spPr>
          <a:xfrm flipV="1">
            <a:off x="5334000" y="1174848"/>
            <a:ext cx="1295400" cy="80635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150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pic>
        <p:nvPicPr>
          <p:cNvPr id="4" name="Picture 3">
            <a:extLst>
              <a:ext uri="{FF2B5EF4-FFF2-40B4-BE49-F238E27FC236}">
                <a16:creationId xmlns:a16="http://schemas.microsoft.com/office/drawing/2014/main" id="{754669CC-5254-4304-A3C6-4D585EF21916}"/>
              </a:ext>
            </a:extLst>
          </p:cNvPr>
          <p:cNvPicPr>
            <a:picLocks noChangeAspect="1"/>
          </p:cNvPicPr>
          <p:nvPr/>
        </p:nvPicPr>
        <p:blipFill>
          <a:blip r:embed="rId2"/>
          <a:stretch>
            <a:fillRect/>
          </a:stretch>
        </p:blipFill>
        <p:spPr>
          <a:xfrm>
            <a:off x="457200" y="1295400"/>
            <a:ext cx="7533916" cy="5181600"/>
          </a:xfrm>
          <a:prstGeom prst="rect">
            <a:avLst/>
          </a:prstGeom>
        </p:spPr>
      </p:pic>
    </p:spTree>
    <p:extLst>
      <p:ext uri="{BB962C8B-B14F-4D97-AF65-F5344CB8AC3E}">
        <p14:creationId xmlns:p14="http://schemas.microsoft.com/office/powerpoint/2010/main" val="495032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grpSp>
        <p:nvGrpSpPr>
          <p:cNvPr id="23" name="Group 22">
            <a:extLst>
              <a:ext uri="{FF2B5EF4-FFF2-40B4-BE49-F238E27FC236}">
                <a16:creationId xmlns:a16="http://schemas.microsoft.com/office/drawing/2014/main" id="{B10F26DA-CE49-4F5D-B239-1AC16ECAEC1C}"/>
              </a:ext>
            </a:extLst>
          </p:cNvPr>
          <p:cNvGrpSpPr/>
          <p:nvPr/>
        </p:nvGrpSpPr>
        <p:grpSpPr>
          <a:xfrm>
            <a:off x="266700" y="1447800"/>
            <a:ext cx="8610600" cy="3798567"/>
            <a:chOff x="0" y="1412062"/>
            <a:chExt cx="9144000" cy="4033876"/>
          </a:xfrm>
        </p:grpSpPr>
        <p:pic>
          <p:nvPicPr>
            <p:cNvPr id="12" name="Picture 11">
              <a:extLst>
                <a:ext uri="{FF2B5EF4-FFF2-40B4-BE49-F238E27FC236}">
                  <a16:creationId xmlns:a16="http://schemas.microsoft.com/office/drawing/2014/main" id="{CA86435E-EB8F-4A50-A191-05C0F7AB53ED}"/>
                </a:ext>
              </a:extLst>
            </p:cNvPr>
            <p:cNvPicPr>
              <a:picLocks noChangeAspect="1"/>
            </p:cNvPicPr>
            <p:nvPr/>
          </p:nvPicPr>
          <p:blipFill>
            <a:blip r:embed="rId2"/>
            <a:stretch>
              <a:fillRect/>
            </a:stretch>
          </p:blipFill>
          <p:spPr>
            <a:xfrm>
              <a:off x="0" y="1412062"/>
              <a:ext cx="9144000" cy="4033876"/>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870279D2-D706-4E83-8E47-D24C6BA009C4}"/>
                </a:ext>
              </a:extLst>
            </p:cNvPr>
            <p:cNvCxnSpPr>
              <a:cxnSpLocks/>
            </p:cNvCxnSpPr>
            <p:nvPr/>
          </p:nvCxnSpPr>
          <p:spPr>
            <a:xfrm flipV="1">
              <a:off x="4297680" y="1981200"/>
              <a:ext cx="2179320" cy="2514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5C4CFD2-9C4A-4196-B104-ED0BD0662809}"/>
                </a:ext>
              </a:extLst>
            </p:cNvPr>
            <p:cNvCxnSpPr>
              <a:cxnSpLocks/>
            </p:cNvCxnSpPr>
            <p:nvPr/>
          </p:nvCxnSpPr>
          <p:spPr>
            <a:xfrm flipV="1">
              <a:off x="2400300" y="2636520"/>
              <a:ext cx="5364480" cy="7467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C8A0E2-C76A-4C18-B64F-D911F24BEE51}"/>
                </a:ext>
              </a:extLst>
            </p:cNvPr>
            <p:cNvCxnSpPr>
              <a:cxnSpLocks/>
            </p:cNvCxnSpPr>
            <p:nvPr/>
          </p:nvCxnSpPr>
          <p:spPr>
            <a:xfrm flipV="1">
              <a:off x="6042660" y="2788920"/>
              <a:ext cx="1729740" cy="222504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715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pic>
        <p:nvPicPr>
          <p:cNvPr id="3" name="Picture 2">
            <a:extLst>
              <a:ext uri="{FF2B5EF4-FFF2-40B4-BE49-F238E27FC236}">
                <a16:creationId xmlns:a16="http://schemas.microsoft.com/office/drawing/2014/main" id="{D999927A-1DF6-4479-8897-03361A74039B}"/>
              </a:ext>
            </a:extLst>
          </p:cNvPr>
          <p:cNvPicPr>
            <a:picLocks noChangeAspect="1"/>
          </p:cNvPicPr>
          <p:nvPr/>
        </p:nvPicPr>
        <p:blipFill rotWithShape="1">
          <a:blip r:embed="rId2"/>
          <a:srcRect l="25000" t="1697" r="15833" b="45556"/>
          <a:stretch/>
        </p:blipFill>
        <p:spPr>
          <a:xfrm>
            <a:off x="152400" y="1219200"/>
            <a:ext cx="7901616" cy="3962400"/>
          </a:xfrm>
          <a:prstGeom prst="rect">
            <a:avLst/>
          </a:prstGeom>
          <a:ln>
            <a:noFill/>
          </a:ln>
          <a:effectLst>
            <a:softEdge rad="112500"/>
          </a:effectLst>
        </p:spPr>
      </p:pic>
      <p:cxnSp>
        <p:nvCxnSpPr>
          <p:cNvPr id="9" name="Straight Arrow Connector 8">
            <a:extLst>
              <a:ext uri="{FF2B5EF4-FFF2-40B4-BE49-F238E27FC236}">
                <a16:creationId xmlns:a16="http://schemas.microsoft.com/office/drawing/2014/main" id="{F32126A6-C21D-41B4-A936-6BF1503B355C}"/>
              </a:ext>
            </a:extLst>
          </p:cNvPr>
          <p:cNvCxnSpPr>
            <a:cxnSpLocks/>
          </p:cNvCxnSpPr>
          <p:nvPr/>
        </p:nvCxnSpPr>
        <p:spPr>
          <a:xfrm flipV="1">
            <a:off x="3784600" y="2727960"/>
            <a:ext cx="2722880" cy="7569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74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pic>
        <p:nvPicPr>
          <p:cNvPr id="4" name="Picture 3">
            <a:extLst>
              <a:ext uri="{FF2B5EF4-FFF2-40B4-BE49-F238E27FC236}">
                <a16:creationId xmlns:a16="http://schemas.microsoft.com/office/drawing/2014/main" id="{CE6A67EE-32C3-4CAD-94F8-73D4A5E81BC1}"/>
              </a:ext>
            </a:extLst>
          </p:cNvPr>
          <p:cNvPicPr>
            <a:picLocks noChangeAspect="1"/>
          </p:cNvPicPr>
          <p:nvPr/>
        </p:nvPicPr>
        <p:blipFill>
          <a:blip r:embed="rId2"/>
          <a:stretch>
            <a:fillRect/>
          </a:stretch>
        </p:blipFill>
        <p:spPr>
          <a:xfrm>
            <a:off x="304800" y="1371600"/>
            <a:ext cx="7353300" cy="5158019"/>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F32126A6-C21D-41B4-A936-6BF1503B355C}"/>
              </a:ext>
            </a:extLst>
          </p:cNvPr>
          <p:cNvCxnSpPr>
            <a:cxnSpLocks/>
          </p:cNvCxnSpPr>
          <p:nvPr/>
        </p:nvCxnSpPr>
        <p:spPr>
          <a:xfrm flipH="1">
            <a:off x="6629400" y="2514600"/>
            <a:ext cx="914400"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E5A5B4A-E2F7-450C-A98C-7B72E02C4425}"/>
              </a:ext>
            </a:extLst>
          </p:cNvPr>
          <p:cNvCxnSpPr>
            <a:cxnSpLocks/>
          </p:cNvCxnSpPr>
          <p:nvPr/>
        </p:nvCxnSpPr>
        <p:spPr>
          <a:xfrm flipV="1">
            <a:off x="1905000" y="1981200"/>
            <a:ext cx="3200400" cy="3505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04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Sub Form </a:t>
            </a:r>
            <a:endParaRPr lang="en-US" dirty="0"/>
          </a:p>
        </p:txBody>
      </p:sp>
      <p:grpSp>
        <p:nvGrpSpPr>
          <p:cNvPr id="12" name="Group 11">
            <a:extLst>
              <a:ext uri="{FF2B5EF4-FFF2-40B4-BE49-F238E27FC236}">
                <a16:creationId xmlns:a16="http://schemas.microsoft.com/office/drawing/2014/main" id="{9822B62B-1E93-4313-8330-10417717278B}"/>
              </a:ext>
            </a:extLst>
          </p:cNvPr>
          <p:cNvGrpSpPr/>
          <p:nvPr/>
        </p:nvGrpSpPr>
        <p:grpSpPr>
          <a:xfrm>
            <a:off x="1219200" y="1682671"/>
            <a:ext cx="7543800" cy="5088621"/>
            <a:chOff x="838200" y="1565910"/>
            <a:chExt cx="7822846" cy="5276850"/>
          </a:xfrm>
        </p:grpSpPr>
        <p:pic>
          <p:nvPicPr>
            <p:cNvPr id="3" name="Picture 2">
              <a:extLst>
                <a:ext uri="{FF2B5EF4-FFF2-40B4-BE49-F238E27FC236}">
                  <a16:creationId xmlns:a16="http://schemas.microsoft.com/office/drawing/2014/main" id="{E8CAC06D-D3F5-418F-A30E-7EFA36CD07C0}"/>
                </a:ext>
              </a:extLst>
            </p:cNvPr>
            <p:cNvPicPr>
              <a:picLocks noChangeAspect="1"/>
            </p:cNvPicPr>
            <p:nvPr/>
          </p:nvPicPr>
          <p:blipFill>
            <a:blip r:embed="rId2"/>
            <a:stretch>
              <a:fillRect/>
            </a:stretch>
          </p:blipFill>
          <p:spPr>
            <a:xfrm>
              <a:off x="838200" y="1565910"/>
              <a:ext cx="7822846" cy="5276850"/>
            </a:xfrm>
            <a:prstGeom prst="rect">
              <a:avLst/>
            </a:prstGeom>
          </p:spPr>
        </p:pic>
        <p:cxnSp>
          <p:nvCxnSpPr>
            <p:cNvPr id="10" name="Straight Arrow Connector 9">
              <a:extLst>
                <a:ext uri="{FF2B5EF4-FFF2-40B4-BE49-F238E27FC236}">
                  <a16:creationId xmlns:a16="http://schemas.microsoft.com/office/drawing/2014/main" id="{AE5A5B4A-E2F7-450C-A98C-7B72E02C4425}"/>
                </a:ext>
              </a:extLst>
            </p:cNvPr>
            <p:cNvCxnSpPr>
              <a:cxnSpLocks/>
            </p:cNvCxnSpPr>
            <p:nvPr/>
          </p:nvCxnSpPr>
          <p:spPr>
            <a:xfrm flipV="1">
              <a:off x="2667000" y="4800600"/>
              <a:ext cx="838200" cy="914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1E172EAC-5027-4893-948E-523D0C732143}"/>
              </a:ext>
            </a:extLst>
          </p:cNvPr>
          <p:cNvSpPr/>
          <p:nvPr/>
        </p:nvSpPr>
        <p:spPr>
          <a:xfrm>
            <a:off x="838200" y="1139111"/>
            <a:ext cx="2275046" cy="369332"/>
          </a:xfrm>
          <a:prstGeom prst="rect">
            <a:avLst/>
          </a:prstGeom>
        </p:spPr>
        <p:txBody>
          <a:bodyPr wrap="none">
            <a:spAutoFit/>
          </a:bodyPr>
          <a:lstStyle/>
          <a:p>
            <a:r>
              <a:rPr lang="en-US" b="1"/>
              <a:t>Truy cập Sub Form</a:t>
            </a:r>
          </a:p>
        </p:txBody>
      </p:sp>
    </p:spTree>
    <p:extLst>
      <p:ext uri="{BB962C8B-B14F-4D97-AF65-F5344CB8AC3E}">
        <p14:creationId xmlns:p14="http://schemas.microsoft.com/office/powerpoint/2010/main" val="2446318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4" name="Picture 3">
            <a:extLst>
              <a:ext uri="{FF2B5EF4-FFF2-40B4-BE49-F238E27FC236}">
                <a16:creationId xmlns:a16="http://schemas.microsoft.com/office/drawing/2014/main" id="{1846CCD5-6ED3-48FF-A36E-32D6F7644D20}"/>
              </a:ext>
            </a:extLst>
          </p:cNvPr>
          <p:cNvPicPr>
            <a:picLocks noChangeAspect="1"/>
          </p:cNvPicPr>
          <p:nvPr/>
        </p:nvPicPr>
        <p:blipFill>
          <a:blip r:embed="rId2"/>
          <a:stretch>
            <a:fillRect/>
          </a:stretch>
        </p:blipFill>
        <p:spPr>
          <a:xfrm>
            <a:off x="914400" y="1219200"/>
            <a:ext cx="6477000" cy="51120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9387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a:t>
            </a:r>
            <a:endParaRPr lang="en-US" dirty="0"/>
          </a:p>
        </p:txBody>
      </p:sp>
      <p:sp>
        <p:nvSpPr>
          <p:cNvPr id="11" name="Rectangle 10">
            <a:extLst>
              <a:ext uri="{FF2B5EF4-FFF2-40B4-BE49-F238E27FC236}">
                <a16:creationId xmlns:a16="http://schemas.microsoft.com/office/drawing/2014/main" id="{1E172EAC-5027-4893-948E-523D0C732143}"/>
              </a:ext>
            </a:extLst>
          </p:cNvPr>
          <p:cNvSpPr/>
          <p:nvPr/>
        </p:nvSpPr>
        <p:spPr>
          <a:xfrm>
            <a:off x="365760" y="1248996"/>
            <a:ext cx="5198859" cy="369332"/>
          </a:xfrm>
          <a:prstGeom prst="rect">
            <a:avLst/>
          </a:prstGeom>
        </p:spPr>
        <p:txBody>
          <a:bodyPr wrap="none">
            <a:spAutoFit/>
          </a:bodyPr>
          <a:lstStyle/>
          <a:p>
            <a:r>
              <a:rPr lang="en-US" b="1"/>
              <a:t>Tạo Single Form nhanh chóng từ nguồn bảng</a:t>
            </a:r>
          </a:p>
        </p:txBody>
      </p:sp>
      <p:pic>
        <p:nvPicPr>
          <p:cNvPr id="4" name="Picture 3">
            <a:extLst>
              <a:ext uri="{FF2B5EF4-FFF2-40B4-BE49-F238E27FC236}">
                <a16:creationId xmlns:a16="http://schemas.microsoft.com/office/drawing/2014/main" id="{251440A2-C5F5-47CE-836B-81C1DE5AB47B}"/>
              </a:ext>
            </a:extLst>
          </p:cNvPr>
          <p:cNvPicPr>
            <a:picLocks noChangeAspect="1"/>
          </p:cNvPicPr>
          <p:nvPr/>
        </p:nvPicPr>
        <p:blipFill>
          <a:blip r:embed="rId2"/>
          <a:stretch>
            <a:fillRect/>
          </a:stretch>
        </p:blipFill>
        <p:spPr>
          <a:xfrm>
            <a:off x="381000" y="1922761"/>
            <a:ext cx="7772400" cy="4616642"/>
          </a:xfrm>
          <a:prstGeom prst="rect">
            <a:avLst/>
          </a:prstGeom>
        </p:spPr>
      </p:pic>
      <p:pic>
        <p:nvPicPr>
          <p:cNvPr id="5" name="Picture 4">
            <a:extLst>
              <a:ext uri="{FF2B5EF4-FFF2-40B4-BE49-F238E27FC236}">
                <a16:creationId xmlns:a16="http://schemas.microsoft.com/office/drawing/2014/main" id="{6558BD0F-76DE-4234-AC89-3DEA71A106E6}"/>
              </a:ext>
            </a:extLst>
          </p:cNvPr>
          <p:cNvPicPr>
            <a:picLocks noChangeAspect="1"/>
          </p:cNvPicPr>
          <p:nvPr/>
        </p:nvPicPr>
        <p:blipFill>
          <a:blip r:embed="rId3"/>
          <a:stretch>
            <a:fillRect/>
          </a:stretch>
        </p:blipFill>
        <p:spPr>
          <a:xfrm>
            <a:off x="3810000" y="4186140"/>
            <a:ext cx="4214812" cy="2657696"/>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F1C18208-CF0D-4282-B292-BAEB16ECDD63}"/>
              </a:ext>
            </a:extLst>
          </p:cNvPr>
          <p:cNvCxnSpPr>
            <a:cxnSpLocks/>
          </p:cNvCxnSpPr>
          <p:nvPr/>
        </p:nvCxnSpPr>
        <p:spPr>
          <a:xfrm flipH="1">
            <a:off x="6781801" y="2819400"/>
            <a:ext cx="228599" cy="14478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945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a:t>
            </a:r>
            <a:endParaRPr lang="en-US" dirty="0"/>
          </a:p>
        </p:txBody>
      </p:sp>
      <p:sp>
        <p:nvSpPr>
          <p:cNvPr id="11" name="Rectangle 10">
            <a:extLst>
              <a:ext uri="{FF2B5EF4-FFF2-40B4-BE49-F238E27FC236}">
                <a16:creationId xmlns:a16="http://schemas.microsoft.com/office/drawing/2014/main" id="{1E172EAC-5027-4893-948E-523D0C732143}"/>
              </a:ext>
            </a:extLst>
          </p:cNvPr>
          <p:cNvSpPr/>
          <p:nvPr/>
        </p:nvSpPr>
        <p:spPr>
          <a:xfrm>
            <a:off x="25153" y="1066800"/>
            <a:ext cx="2903359" cy="369332"/>
          </a:xfrm>
          <a:prstGeom prst="rect">
            <a:avLst/>
          </a:prstGeom>
        </p:spPr>
        <p:txBody>
          <a:bodyPr wrap="none">
            <a:spAutoFit/>
          </a:bodyPr>
          <a:lstStyle/>
          <a:p>
            <a:r>
              <a:rPr lang="en-US" b="1"/>
              <a:t>Bắt sự kiện Double Click</a:t>
            </a:r>
          </a:p>
        </p:txBody>
      </p:sp>
      <p:pic>
        <p:nvPicPr>
          <p:cNvPr id="3" name="Picture 2">
            <a:extLst>
              <a:ext uri="{FF2B5EF4-FFF2-40B4-BE49-F238E27FC236}">
                <a16:creationId xmlns:a16="http://schemas.microsoft.com/office/drawing/2014/main" id="{44A1A958-8D8D-42AB-9CB1-51F8F168DF02}"/>
              </a:ext>
            </a:extLst>
          </p:cNvPr>
          <p:cNvPicPr>
            <a:picLocks noChangeAspect="1"/>
          </p:cNvPicPr>
          <p:nvPr/>
        </p:nvPicPr>
        <p:blipFill>
          <a:blip r:embed="rId2"/>
          <a:stretch>
            <a:fillRect/>
          </a:stretch>
        </p:blipFill>
        <p:spPr>
          <a:xfrm>
            <a:off x="109112" y="1398402"/>
            <a:ext cx="5638800" cy="3158772"/>
          </a:xfrm>
          <a:prstGeom prst="rect">
            <a:avLst/>
          </a:prstGeom>
        </p:spPr>
      </p:pic>
      <p:pic>
        <p:nvPicPr>
          <p:cNvPr id="6" name="Picture 5">
            <a:extLst>
              <a:ext uri="{FF2B5EF4-FFF2-40B4-BE49-F238E27FC236}">
                <a16:creationId xmlns:a16="http://schemas.microsoft.com/office/drawing/2014/main" id="{B6AC59B0-2489-45C4-ACF6-C838A823A852}"/>
              </a:ext>
            </a:extLst>
          </p:cNvPr>
          <p:cNvPicPr>
            <a:picLocks noChangeAspect="1"/>
          </p:cNvPicPr>
          <p:nvPr/>
        </p:nvPicPr>
        <p:blipFill>
          <a:blip r:embed="rId3"/>
          <a:stretch>
            <a:fillRect/>
          </a:stretch>
        </p:blipFill>
        <p:spPr>
          <a:xfrm>
            <a:off x="1578376" y="4114800"/>
            <a:ext cx="7581900" cy="2495550"/>
          </a:xfrm>
          <a:prstGeom prst="rect">
            <a:avLst/>
          </a:prstGeom>
        </p:spPr>
      </p:pic>
      <p:cxnSp>
        <p:nvCxnSpPr>
          <p:cNvPr id="10" name="Straight Arrow Connector 9">
            <a:extLst>
              <a:ext uri="{FF2B5EF4-FFF2-40B4-BE49-F238E27FC236}">
                <a16:creationId xmlns:a16="http://schemas.microsoft.com/office/drawing/2014/main" id="{BE471729-5EE4-410A-ACD6-01E30F73276C}"/>
              </a:ext>
            </a:extLst>
          </p:cNvPr>
          <p:cNvCxnSpPr>
            <a:cxnSpLocks/>
          </p:cNvCxnSpPr>
          <p:nvPr/>
        </p:nvCxnSpPr>
        <p:spPr>
          <a:xfrm>
            <a:off x="5747912" y="3124200"/>
            <a:ext cx="805288"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94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a:t>
            </a:r>
            <a:endParaRPr lang="en-US" dirty="0"/>
          </a:p>
        </p:txBody>
      </p:sp>
      <p:pic>
        <p:nvPicPr>
          <p:cNvPr id="6" name="Picture 5">
            <a:extLst>
              <a:ext uri="{FF2B5EF4-FFF2-40B4-BE49-F238E27FC236}">
                <a16:creationId xmlns:a16="http://schemas.microsoft.com/office/drawing/2014/main" id="{3C77A27F-BB7C-4AC7-A382-F7C42DB93879}"/>
              </a:ext>
            </a:extLst>
          </p:cNvPr>
          <p:cNvPicPr>
            <a:picLocks noChangeAspect="1"/>
          </p:cNvPicPr>
          <p:nvPr/>
        </p:nvPicPr>
        <p:blipFill>
          <a:blip r:embed="rId2"/>
          <a:stretch>
            <a:fillRect/>
          </a:stretch>
        </p:blipFill>
        <p:spPr>
          <a:xfrm>
            <a:off x="228600" y="1602376"/>
            <a:ext cx="7778653" cy="4066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3406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a:t>
            </a:r>
            <a:endParaRPr lang="en-US" dirty="0"/>
          </a:p>
        </p:txBody>
      </p:sp>
      <p:sp>
        <p:nvSpPr>
          <p:cNvPr id="11" name="Rectangle 10">
            <a:extLst>
              <a:ext uri="{FF2B5EF4-FFF2-40B4-BE49-F238E27FC236}">
                <a16:creationId xmlns:a16="http://schemas.microsoft.com/office/drawing/2014/main" id="{1E172EAC-5027-4893-948E-523D0C732143}"/>
              </a:ext>
            </a:extLst>
          </p:cNvPr>
          <p:cNvSpPr/>
          <p:nvPr/>
        </p:nvSpPr>
        <p:spPr>
          <a:xfrm>
            <a:off x="25153" y="1066800"/>
            <a:ext cx="4112023" cy="369332"/>
          </a:xfrm>
          <a:prstGeom prst="rect">
            <a:avLst/>
          </a:prstGeom>
        </p:spPr>
        <p:txBody>
          <a:bodyPr wrap="none">
            <a:spAutoFit/>
          </a:bodyPr>
          <a:lstStyle/>
          <a:p>
            <a:r>
              <a:rPr lang="en-US" b="1"/>
              <a:t>Mở Form ở chế độ thêm record mới</a:t>
            </a:r>
          </a:p>
        </p:txBody>
      </p:sp>
      <p:pic>
        <p:nvPicPr>
          <p:cNvPr id="4" name="Picture 3">
            <a:extLst>
              <a:ext uri="{FF2B5EF4-FFF2-40B4-BE49-F238E27FC236}">
                <a16:creationId xmlns:a16="http://schemas.microsoft.com/office/drawing/2014/main" id="{23823B03-7779-4178-B474-FCBD8880B50F}"/>
              </a:ext>
            </a:extLst>
          </p:cNvPr>
          <p:cNvPicPr>
            <a:picLocks noChangeAspect="1"/>
          </p:cNvPicPr>
          <p:nvPr/>
        </p:nvPicPr>
        <p:blipFill>
          <a:blip r:embed="rId2"/>
          <a:stretch>
            <a:fillRect/>
          </a:stretch>
        </p:blipFill>
        <p:spPr>
          <a:xfrm>
            <a:off x="152400" y="1433913"/>
            <a:ext cx="5948363" cy="2303701"/>
          </a:xfrm>
          <a:prstGeom prst="rect">
            <a:avLst/>
          </a:prstGeom>
        </p:spPr>
      </p:pic>
      <p:pic>
        <p:nvPicPr>
          <p:cNvPr id="5" name="Picture 4">
            <a:extLst>
              <a:ext uri="{FF2B5EF4-FFF2-40B4-BE49-F238E27FC236}">
                <a16:creationId xmlns:a16="http://schemas.microsoft.com/office/drawing/2014/main" id="{9498F77A-2FD1-43B0-ADD1-9BCE0836345D}"/>
              </a:ext>
            </a:extLst>
          </p:cNvPr>
          <p:cNvPicPr>
            <a:picLocks noChangeAspect="1"/>
          </p:cNvPicPr>
          <p:nvPr/>
        </p:nvPicPr>
        <p:blipFill>
          <a:blip r:embed="rId3"/>
          <a:stretch>
            <a:fillRect/>
          </a:stretch>
        </p:blipFill>
        <p:spPr>
          <a:xfrm>
            <a:off x="1905000" y="3346288"/>
            <a:ext cx="5848560" cy="3054511"/>
          </a:xfrm>
          <a:prstGeom prst="rect">
            <a:avLst/>
          </a:prstGeom>
        </p:spPr>
      </p:pic>
      <p:cxnSp>
        <p:nvCxnSpPr>
          <p:cNvPr id="9" name="Straight Arrow Connector 8">
            <a:extLst>
              <a:ext uri="{FF2B5EF4-FFF2-40B4-BE49-F238E27FC236}">
                <a16:creationId xmlns:a16="http://schemas.microsoft.com/office/drawing/2014/main" id="{DF4830C0-7E69-4EF6-BD9A-7E3F14742706}"/>
              </a:ext>
            </a:extLst>
          </p:cNvPr>
          <p:cNvCxnSpPr>
            <a:cxnSpLocks/>
          </p:cNvCxnSpPr>
          <p:nvPr/>
        </p:nvCxnSpPr>
        <p:spPr>
          <a:xfrm>
            <a:off x="5825366" y="2337361"/>
            <a:ext cx="805288"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104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a:t>
            </a:r>
            <a:endParaRPr lang="en-US" dirty="0"/>
          </a:p>
        </p:txBody>
      </p:sp>
      <p:sp>
        <p:nvSpPr>
          <p:cNvPr id="11" name="Rectangle 10">
            <a:extLst>
              <a:ext uri="{FF2B5EF4-FFF2-40B4-BE49-F238E27FC236}">
                <a16:creationId xmlns:a16="http://schemas.microsoft.com/office/drawing/2014/main" id="{1E172EAC-5027-4893-948E-523D0C732143}"/>
              </a:ext>
            </a:extLst>
          </p:cNvPr>
          <p:cNvSpPr/>
          <p:nvPr/>
        </p:nvSpPr>
        <p:spPr>
          <a:xfrm>
            <a:off x="25153" y="1066800"/>
            <a:ext cx="4621778" cy="369332"/>
          </a:xfrm>
          <a:prstGeom prst="rect">
            <a:avLst/>
          </a:prstGeom>
        </p:spPr>
        <p:txBody>
          <a:bodyPr wrap="none">
            <a:spAutoFit/>
          </a:bodyPr>
          <a:lstStyle/>
          <a:p>
            <a:r>
              <a:rPr lang="en-US" b="1"/>
              <a:t>Sự kiện Before Insert và chạy Code VBA</a:t>
            </a:r>
          </a:p>
        </p:txBody>
      </p:sp>
      <p:pic>
        <p:nvPicPr>
          <p:cNvPr id="3" name="Picture 2">
            <a:extLst>
              <a:ext uri="{FF2B5EF4-FFF2-40B4-BE49-F238E27FC236}">
                <a16:creationId xmlns:a16="http://schemas.microsoft.com/office/drawing/2014/main" id="{77C94305-127F-421D-A834-04D380B3C045}"/>
              </a:ext>
            </a:extLst>
          </p:cNvPr>
          <p:cNvPicPr>
            <a:picLocks noChangeAspect="1"/>
          </p:cNvPicPr>
          <p:nvPr/>
        </p:nvPicPr>
        <p:blipFill>
          <a:blip r:embed="rId2"/>
          <a:stretch>
            <a:fillRect/>
          </a:stretch>
        </p:blipFill>
        <p:spPr>
          <a:xfrm>
            <a:off x="70001" y="1558369"/>
            <a:ext cx="7096140" cy="2708831"/>
          </a:xfrm>
          <a:prstGeom prst="rect">
            <a:avLst/>
          </a:prstGeom>
        </p:spPr>
      </p:pic>
      <p:pic>
        <p:nvPicPr>
          <p:cNvPr id="6" name="Picture 5">
            <a:extLst>
              <a:ext uri="{FF2B5EF4-FFF2-40B4-BE49-F238E27FC236}">
                <a16:creationId xmlns:a16="http://schemas.microsoft.com/office/drawing/2014/main" id="{EB13256F-734F-42DF-840B-BC8C60F5A452}"/>
              </a:ext>
            </a:extLst>
          </p:cNvPr>
          <p:cNvPicPr>
            <a:picLocks noChangeAspect="1"/>
          </p:cNvPicPr>
          <p:nvPr/>
        </p:nvPicPr>
        <p:blipFill>
          <a:blip r:embed="rId3"/>
          <a:stretch>
            <a:fillRect/>
          </a:stretch>
        </p:blipFill>
        <p:spPr>
          <a:xfrm>
            <a:off x="1153610" y="4475987"/>
            <a:ext cx="7841907" cy="2071687"/>
          </a:xfrm>
          <a:prstGeom prst="rect">
            <a:avLst/>
          </a:prstGeom>
          <a:ln>
            <a:solidFill>
              <a:schemeClr val="accent1"/>
            </a:solidFill>
          </a:ln>
        </p:spPr>
      </p:pic>
      <p:cxnSp>
        <p:nvCxnSpPr>
          <p:cNvPr id="10" name="Straight Arrow Connector 9">
            <a:extLst>
              <a:ext uri="{FF2B5EF4-FFF2-40B4-BE49-F238E27FC236}">
                <a16:creationId xmlns:a16="http://schemas.microsoft.com/office/drawing/2014/main" id="{42B44562-93B7-4871-91B5-A3B619B6025A}"/>
              </a:ext>
            </a:extLst>
          </p:cNvPr>
          <p:cNvCxnSpPr>
            <a:cxnSpLocks/>
          </p:cNvCxnSpPr>
          <p:nvPr/>
        </p:nvCxnSpPr>
        <p:spPr>
          <a:xfrm>
            <a:off x="6934200" y="2933700"/>
            <a:ext cx="838200" cy="15422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314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3" name="Picture 2">
            <a:extLst>
              <a:ext uri="{FF2B5EF4-FFF2-40B4-BE49-F238E27FC236}">
                <a16:creationId xmlns:a16="http://schemas.microsoft.com/office/drawing/2014/main" id="{EA8D7352-C42A-443B-9061-73B13C535AED}"/>
              </a:ext>
            </a:extLst>
          </p:cNvPr>
          <p:cNvPicPr>
            <a:picLocks noChangeAspect="1"/>
          </p:cNvPicPr>
          <p:nvPr/>
        </p:nvPicPr>
        <p:blipFill>
          <a:blip r:embed="rId2"/>
          <a:stretch>
            <a:fillRect/>
          </a:stretch>
        </p:blipFill>
        <p:spPr>
          <a:xfrm>
            <a:off x="304799" y="1295400"/>
            <a:ext cx="8101513" cy="5257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0773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A6955C-AEC0-4BFB-A25A-4D5B0DE9AB29}"/>
              </a:ext>
            </a:extLst>
          </p:cNvPr>
          <p:cNvPicPr>
            <a:picLocks noChangeAspect="1"/>
          </p:cNvPicPr>
          <p:nvPr/>
        </p:nvPicPr>
        <p:blipFill>
          <a:blip r:embed="rId2"/>
          <a:stretch>
            <a:fillRect/>
          </a:stretch>
        </p:blipFill>
        <p:spPr>
          <a:xfrm>
            <a:off x="74931" y="1621547"/>
            <a:ext cx="9144000" cy="4565335"/>
          </a:xfrm>
          <a:prstGeom prst="rect">
            <a:avLst/>
          </a:prstGeom>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a:t>
            </a:r>
            <a:endParaRPr lang="en-US" dirty="0"/>
          </a:p>
        </p:txBody>
      </p:sp>
      <p:sp>
        <p:nvSpPr>
          <p:cNvPr id="11" name="Rectangle 10">
            <a:extLst>
              <a:ext uri="{FF2B5EF4-FFF2-40B4-BE49-F238E27FC236}">
                <a16:creationId xmlns:a16="http://schemas.microsoft.com/office/drawing/2014/main" id="{1E172EAC-5027-4893-948E-523D0C732143}"/>
              </a:ext>
            </a:extLst>
          </p:cNvPr>
          <p:cNvSpPr/>
          <p:nvPr/>
        </p:nvSpPr>
        <p:spPr>
          <a:xfrm>
            <a:off x="25153" y="1154668"/>
            <a:ext cx="1800493" cy="369332"/>
          </a:xfrm>
          <a:prstGeom prst="rect">
            <a:avLst/>
          </a:prstGeom>
        </p:spPr>
        <p:txBody>
          <a:bodyPr wrap="none">
            <a:spAutoFit/>
          </a:bodyPr>
          <a:lstStyle/>
          <a:p>
            <a:r>
              <a:rPr lang="en-US" b="1"/>
              <a:t>Tạo Split Form</a:t>
            </a:r>
          </a:p>
        </p:txBody>
      </p:sp>
      <p:sp>
        <p:nvSpPr>
          <p:cNvPr id="9" name="Oval 8">
            <a:extLst>
              <a:ext uri="{FF2B5EF4-FFF2-40B4-BE49-F238E27FC236}">
                <a16:creationId xmlns:a16="http://schemas.microsoft.com/office/drawing/2014/main" id="{79EF156B-6C13-4AE3-B0CB-9A99056428ED}"/>
              </a:ext>
            </a:extLst>
          </p:cNvPr>
          <p:cNvSpPr/>
          <p:nvPr/>
        </p:nvSpPr>
        <p:spPr>
          <a:xfrm>
            <a:off x="876300" y="37338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sp>
        <p:nvSpPr>
          <p:cNvPr id="12" name="Oval 11">
            <a:extLst>
              <a:ext uri="{FF2B5EF4-FFF2-40B4-BE49-F238E27FC236}">
                <a16:creationId xmlns:a16="http://schemas.microsoft.com/office/drawing/2014/main" id="{3677A89C-F1B8-436B-B760-BE0A3A7E321E}"/>
              </a:ext>
            </a:extLst>
          </p:cNvPr>
          <p:cNvSpPr/>
          <p:nvPr/>
        </p:nvSpPr>
        <p:spPr>
          <a:xfrm>
            <a:off x="2057400" y="26670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sp>
        <p:nvSpPr>
          <p:cNvPr id="13" name="Oval 12">
            <a:extLst>
              <a:ext uri="{FF2B5EF4-FFF2-40B4-BE49-F238E27FC236}">
                <a16:creationId xmlns:a16="http://schemas.microsoft.com/office/drawing/2014/main" id="{0C86F66B-3510-4B04-AEC5-D05108472200}"/>
              </a:ext>
            </a:extLst>
          </p:cNvPr>
          <p:cNvSpPr/>
          <p:nvPr/>
        </p:nvSpPr>
        <p:spPr>
          <a:xfrm>
            <a:off x="6705600" y="48006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3</a:t>
            </a:r>
          </a:p>
        </p:txBody>
      </p:sp>
    </p:spTree>
    <p:extLst>
      <p:ext uri="{BB962C8B-B14F-4D97-AF65-F5344CB8AC3E}">
        <p14:creationId xmlns:p14="http://schemas.microsoft.com/office/powerpoint/2010/main" val="38085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5" name="Picture 4">
            <a:extLst>
              <a:ext uri="{FF2B5EF4-FFF2-40B4-BE49-F238E27FC236}">
                <a16:creationId xmlns:a16="http://schemas.microsoft.com/office/drawing/2014/main" id="{9F768522-1073-4BFD-9A00-1A321C159ECF}"/>
              </a:ext>
            </a:extLst>
          </p:cNvPr>
          <p:cNvPicPr>
            <a:picLocks noChangeAspect="1"/>
          </p:cNvPicPr>
          <p:nvPr/>
        </p:nvPicPr>
        <p:blipFill>
          <a:blip r:embed="rId2"/>
          <a:stretch>
            <a:fillRect/>
          </a:stretch>
        </p:blipFill>
        <p:spPr>
          <a:xfrm>
            <a:off x="152400" y="1371600"/>
            <a:ext cx="8686800" cy="45716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2063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3" name="Picture 2">
            <a:extLst>
              <a:ext uri="{FF2B5EF4-FFF2-40B4-BE49-F238E27FC236}">
                <a16:creationId xmlns:a16="http://schemas.microsoft.com/office/drawing/2014/main" id="{34F790F3-AF7F-49F2-9074-34EDE36467DF}"/>
              </a:ext>
            </a:extLst>
          </p:cNvPr>
          <p:cNvPicPr>
            <a:picLocks noChangeAspect="1"/>
          </p:cNvPicPr>
          <p:nvPr/>
        </p:nvPicPr>
        <p:blipFill>
          <a:blip r:embed="rId2"/>
          <a:stretch>
            <a:fillRect/>
          </a:stretch>
        </p:blipFill>
        <p:spPr>
          <a:xfrm>
            <a:off x="304801" y="1295401"/>
            <a:ext cx="2790582" cy="20574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AB78EFE-7E3C-40DD-8751-75D7836E6320}"/>
              </a:ext>
            </a:extLst>
          </p:cNvPr>
          <p:cNvPicPr>
            <a:picLocks noChangeAspect="1"/>
          </p:cNvPicPr>
          <p:nvPr/>
        </p:nvPicPr>
        <p:blipFill>
          <a:blip r:embed="rId3"/>
          <a:stretch>
            <a:fillRect/>
          </a:stretch>
        </p:blipFill>
        <p:spPr>
          <a:xfrm>
            <a:off x="457200" y="4072669"/>
            <a:ext cx="6705600" cy="2527495"/>
          </a:xfrm>
          <a:prstGeom prst="rect">
            <a:avLst/>
          </a:prstGeom>
          <a:ln>
            <a:solidFill>
              <a:schemeClr val="accent1"/>
            </a:solidFill>
          </a:ln>
          <a:effectLst>
            <a:outerShdw blurRad="292100" dist="139700" dir="2700000" algn="tl" rotWithShape="0">
              <a:srgbClr val="333333">
                <a:alpha val="65000"/>
              </a:srgbClr>
            </a:outerShdw>
          </a:effectLst>
        </p:spPr>
      </p:pic>
      <p:cxnSp>
        <p:nvCxnSpPr>
          <p:cNvPr id="5" name="Straight Arrow Connector 4">
            <a:extLst>
              <a:ext uri="{FF2B5EF4-FFF2-40B4-BE49-F238E27FC236}">
                <a16:creationId xmlns:a16="http://schemas.microsoft.com/office/drawing/2014/main" id="{38B1ABA2-F40D-41AC-89A7-F99A1E2196F0}"/>
              </a:ext>
            </a:extLst>
          </p:cNvPr>
          <p:cNvCxnSpPr>
            <a:cxnSpLocks/>
          </p:cNvCxnSpPr>
          <p:nvPr/>
        </p:nvCxnSpPr>
        <p:spPr>
          <a:xfrm>
            <a:off x="1295400" y="3200400"/>
            <a:ext cx="533400" cy="8722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7AB2087-A88B-4FF1-94FE-A99593811E2F}"/>
              </a:ext>
            </a:extLst>
          </p:cNvPr>
          <p:cNvPicPr>
            <a:picLocks noChangeAspect="1"/>
          </p:cNvPicPr>
          <p:nvPr/>
        </p:nvPicPr>
        <p:blipFill>
          <a:blip r:embed="rId4"/>
          <a:stretch>
            <a:fillRect/>
          </a:stretch>
        </p:blipFill>
        <p:spPr>
          <a:xfrm>
            <a:off x="4343400" y="620327"/>
            <a:ext cx="3209925" cy="2857500"/>
          </a:xfrm>
          <a:prstGeom prst="rect">
            <a:avLst/>
          </a:prstGeom>
          <a:ln>
            <a:solidFill>
              <a:schemeClr val="accent1"/>
            </a:solid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489A8BDA-C5A5-4B9A-8C98-62B8E20ACF8C}"/>
              </a:ext>
            </a:extLst>
          </p:cNvPr>
          <p:cNvCxnSpPr>
            <a:cxnSpLocks/>
          </p:cNvCxnSpPr>
          <p:nvPr/>
        </p:nvCxnSpPr>
        <p:spPr>
          <a:xfrm flipV="1">
            <a:off x="2514600" y="2209800"/>
            <a:ext cx="1828800" cy="10564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126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6" name="Picture 5">
            <a:extLst>
              <a:ext uri="{FF2B5EF4-FFF2-40B4-BE49-F238E27FC236}">
                <a16:creationId xmlns:a16="http://schemas.microsoft.com/office/drawing/2014/main" id="{92AEA05A-4E1A-400D-AC2A-19B2CD33245F}"/>
              </a:ext>
            </a:extLst>
          </p:cNvPr>
          <p:cNvPicPr>
            <a:picLocks noChangeAspect="1"/>
          </p:cNvPicPr>
          <p:nvPr/>
        </p:nvPicPr>
        <p:blipFill>
          <a:blip r:embed="rId2"/>
          <a:stretch>
            <a:fillRect/>
          </a:stretch>
        </p:blipFill>
        <p:spPr>
          <a:xfrm>
            <a:off x="228600" y="1219200"/>
            <a:ext cx="3371850" cy="2638425"/>
          </a:xfrm>
          <a:prstGeom prst="rect">
            <a:avLst/>
          </a:prstGeom>
          <a:ln>
            <a:noFill/>
          </a:ln>
          <a:effectLst>
            <a:outerShdw blurRad="292100" dist="139700" dir="2700000" algn="tl" rotWithShape="0">
              <a:srgbClr val="333333">
                <a:alpha val="65000"/>
              </a:srgbClr>
            </a:outerShdw>
          </a:effectLst>
        </p:spPr>
      </p:pic>
      <p:cxnSp>
        <p:nvCxnSpPr>
          <p:cNvPr id="10" name="Straight Arrow Connector 9">
            <a:extLst>
              <a:ext uri="{FF2B5EF4-FFF2-40B4-BE49-F238E27FC236}">
                <a16:creationId xmlns:a16="http://schemas.microsoft.com/office/drawing/2014/main" id="{5988C1DF-D4BF-4B4D-BCE0-278FFF543D39}"/>
              </a:ext>
            </a:extLst>
          </p:cNvPr>
          <p:cNvCxnSpPr>
            <a:cxnSpLocks/>
          </p:cNvCxnSpPr>
          <p:nvPr/>
        </p:nvCxnSpPr>
        <p:spPr>
          <a:xfrm flipH="1">
            <a:off x="1828800" y="3124200"/>
            <a:ext cx="1219200" cy="381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34D526-12B2-462B-A248-78C20475C7FD}"/>
              </a:ext>
            </a:extLst>
          </p:cNvPr>
          <p:cNvCxnSpPr>
            <a:cxnSpLocks/>
          </p:cNvCxnSpPr>
          <p:nvPr/>
        </p:nvCxnSpPr>
        <p:spPr>
          <a:xfrm>
            <a:off x="1676400" y="3124200"/>
            <a:ext cx="0" cy="266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FB896F71-5026-4639-BE26-4304B0ADD230}"/>
              </a:ext>
            </a:extLst>
          </p:cNvPr>
          <p:cNvPicPr>
            <a:picLocks noChangeAspect="1"/>
          </p:cNvPicPr>
          <p:nvPr/>
        </p:nvPicPr>
        <p:blipFill>
          <a:blip r:embed="rId3"/>
          <a:stretch>
            <a:fillRect/>
          </a:stretch>
        </p:blipFill>
        <p:spPr>
          <a:xfrm>
            <a:off x="233680" y="4104525"/>
            <a:ext cx="4038600" cy="1558636"/>
          </a:xfrm>
          <a:prstGeom prst="rect">
            <a:avLst/>
          </a:prstGeom>
        </p:spPr>
      </p:pic>
      <p:pic>
        <p:nvPicPr>
          <p:cNvPr id="25" name="Picture 24">
            <a:extLst>
              <a:ext uri="{FF2B5EF4-FFF2-40B4-BE49-F238E27FC236}">
                <a16:creationId xmlns:a16="http://schemas.microsoft.com/office/drawing/2014/main" id="{ACF03717-5540-4816-9AD3-A55A0EEF7025}"/>
              </a:ext>
            </a:extLst>
          </p:cNvPr>
          <p:cNvPicPr>
            <a:picLocks noChangeAspect="1"/>
          </p:cNvPicPr>
          <p:nvPr/>
        </p:nvPicPr>
        <p:blipFill>
          <a:blip r:embed="rId4"/>
          <a:stretch>
            <a:fillRect/>
          </a:stretch>
        </p:blipFill>
        <p:spPr>
          <a:xfrm>
            <a:off x="5181600" y="4468323"/>
            <a:ext cx="3600446" cy="2389677"/>
          </a:xfrm>
          <a:prstGeom prst="rect">
            <a:avLst/>
          </a:prstGeom>
        </p:spPr>
      </p:pic>
      <p:cxnSp>
        <p:nvCxnSpPr>
          <p:cNvPr id="26" name="Straight Arrow Connector 25">
            <a:extLst>
              <a:ext uri="{FF2B5EF4-FFF2-40B4-BE49-F238E27FC236}">
                <a16:creationId xmlns:a16="http://schemas.microsoft.com/office/drawing/2014/main" id="{C840C1D9-FBD8-47FB-A226-6FD95DFA28D0}"/>
              </a:ext>
            </a:extLst>
          </p:cNvPr>
          <p:cNvCxnSpPr>
            <a:cxnSpLocks/>
          </p:cNvCxnSpPr>
          <p:nvPr/>
        </p:nvCxnSpPr>
        <p:spPr>
          <a:xfrm>
            <a:off x="3752850" y="5486400"/>
            <a:ext cx="135255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34AC9A5-F917-42CE-B151-48F9104FA4B6}"/>
              </a:ext>
            </a:extLst>
          </p:cNvPr>
          <p:cNvSpPr txBox="1"/>
          <p:nvPr/>
        </p:nvSpPr>
        <p:spPr>
          <a:xfrm>
            <a:off x="4228238" y="5143500"/>
            <a:ext cx="864339" cy="369332"/>
          </a:xfrm>
          <a:prstGeom prst="rect">
            <a:avLst/>
          </a:prstGeom>
          <a:noFill/>
        </p:spPr>
        <p:txBody>
          <a:bodyPr wrap="none" rtlCol="0">
            <a:spAutoFit/>
          </a:bodyPr>
          <a:lstStyle/>
          <a:p>
            <a:r>
              <a:rPr lang="en-US"/>
              <a:t>Nguồn</a:t>
            </a:r>
          </a:p>
        </p:txBody>
      </p:sp>
      <p:pic>
        <p:nvPicPr>
          <p:cNvPr id="30" name="Picture 29">
            <a:extLst>
              <a:ext uri="{FF2B5EF4-FFF2-40B4-BE49-F238E27FC236}">
                <a16:creationId xmlns:a16="http://schemas.microsoft.com/office/drawing/2014/main" id="{87847CE4-A1F5-4235-B40A-226B22C238DA}"/>
              </a:ext>
            </a:extLst>
          </p:cNvPr>
          <p:cNvPicPr>
            <a:picLocks noChangeAspect="1"/>
          </p:cNvPicPr>
          <p:nvPr/>
        </p:nvPicPr>
        <p:blipFill rotWithShape="1">
          <a:blip r:embed="rId5"/>
          <a:srcRect b="43969"/>
          <a:stretch/>
        </p:blipFill>
        <p:spPr>
          <a:xfrm>
            <a:off x="661987" y="5603125"/>
            <a:ext cx="2028825" cy="1062038"/>
          </a:xfrm>
          <a:prstGeom prst="rect">
            <a:avLst/>
          </a:prstGeom>
          <a:ln>
            <a:noFill/>
          </a:ln>
          <a:effectLst>
            <a:outerShdw blurRad="292100" dist="139700" dir="2700000" algn="tl" rotWithShape="0">
              <a:srgbClr val="333333">
                <a:alpha val="65000"/>
              </a:srgbClr>
            </a:outerShdw>
          </a:effectLst>
        </p:spPr>
      </p:pic>
      <p:cxnSp>
        <p:nvCxnSpPr>
          <p:cNvPr id="31" name="Straight Arrow Connector 30">
            <a:extLst>
              <a:ext uri="{FF2B5EF4-FFF2-40B4-BE49-F238E27FC236}">
                <a16:creationId xmlns:a16="http://schemas.microsoft.com/office/drawing/2014/main" id="{90BEC9DB-3193-4FD6-A88E-742AE2E98D2E}"/>
              </a:ext>
            </a:extLst>
          </p:cNvPr>
          <p:cNvCxnSpPr>
            <a:cxnSpLocks/>
            <a:endCxn id="30" idx="3"/>
          </p:cNvCxnSpPr>
          <p:nvPr/>
        </p:nvCxnSpPr>
        <p:spPr>
          <a:xfrm flipH="1">
            <a:off x="2690812" y="5663161"/>
            <a:ext cx="585788" cy="4709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6AAC09-02E0-4CB4-BC25-B8D5229B54DA}"/>
              </a:ext>
            </a:extLst>
          </p:cNvPr>
          <p:cNvSpPr txBox="1"/>
          <p:nvPr/>
        </p:nvSpPr>
        <p:spPr>
          <a:xfrm>
            <a:off x="2686949" y="6134144"/>
            <a:ext cx="2095445" cy="646331"/>
          </a:xfrm>
          <a:prstGeom prst="rect">
            <a:avLst/>
          </a:prstGeom>
          <a:noFill/>
        </p:spPr>
        <p:txBody>
          <a:bodyPr wrap="none" rtlCol="0">
            <a:spAutoFit/>
          </a:bodyPr>
          <a:lstStyle/>
          <a:p>
            <a:r>
              <a:rPr lang="en-US"/>
              <a:t>Datasheet </a:t>
            </a:r>
            <a:br>
              <a:rPr lang="en-US"/>
            </a:br>
            <a:r>
              <a:rPr lang="en-US"/>
              <a:t>(ẩn cột không cần)</a:t>
            </a:r>
          </a:p>
        </p:txBody>
      </p:sp>
      <p:pic>
        <p:nvPicPr>
          <p:cNvPr id="35" name="Picture 34">
            <a:extLst>
              <a:ext uri="{FF2B5EF4-FFF2-40B4-BE49-F238E27FC236}">
                <a16:creationId xmlns:a16="http://schemas.microsoft.com/office/drawing/2014/main" id="{97AD46A0-791A-48DE-BD86-893EAF753251}"/>
              </a:ext>
            </a:extLst>
          </p:cNvPr>
          <p:cNvPicPr>
            <a:picLocks noChangeAspect="1"/>
          </p:cNvPicPr>
          <p:nvPr/>
        </p:nvPicPr>
        <p:blipFill>
          <a:blip r:embed="rId6"/>
          <a:stretch>
            <a:fillRect/>
          </a:stretch>
        </p:blipFill>
        <p:spPr>
          <a:xfrm>
            <a:off x="2237513" y="4182573"/>
            <a:ext cx="1990725" cy="571500"/>
          </a:xfrm>
          <a:prstGeom prst="rect">
            <a:avLst/>
          </a:prstGeom>
          <a:ln>
            <a:solidFill>
              <a:schemeClr val="accent1"/>
            </a:solidFill>
          </a:ln>
        </p:spPr>
      </p:pic>
      <p:cxnSp>
        <p:nvCxnSpPr>
          <p:cNvPr id="36" name="Straight Arrow Connector 35">
            <a:extLst>
              <a:ext uri="{FF2B5EF4-FFF2-40B4-BE49-F238E27FC236}">
                <a16:creationId xmlns:a16="http://schemas.microsoft.com/office/drawing/2014/main" id="{469F79F0-808A-4DCB-A951-54E29CD141E0}"/>
              </a:ext>
            </a:extLst>
          </p:cNvPr>
          <p:cNvCxnSpPr>
            <a:cxnSpLocks/>
          </p:cNvCxnSpPr>
          <p:nvPr/>
        </p:nvCxnSpPr>
        <p:spPr>
          <a:xfrm>
            <a:off x="1295400" y="3844982"/>
            <a:ext cx="304800" cy="2872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3D6760CA-D55D-498D-93C9-29C6E1F6D460}"/>
              </a:ext>
            </a:extLst>
          </p:cNvPr>
          <p:cNvPicPr>
            <a:picLocks noChangeAspect="1"/>
          </p:cNvPicPr>
          <p:nvPr/>
        </p:nvPicPr>
        <p:blipFill>
          <a:blip r:embed="rId7"/>
          <a:stretch>
            <a:fillRect/>
          </a:stretch>
        </p:blipFill>
        <p:spPr>
          <a:xfrm>
            <a:off x="4871722" y="2218374"/>
            <a:ext cx="3607951" cy="2014534"/>
          </a:xfrm>
          <a:prstGeom prst="rect">
            <a:avLst/>
          </a:prstGeom>
          <a:ln>
            <a:noFill/>
          </a:ln>
          <a:effectLst>
            <a:outerShdw blurRad="292100" dist="139700" dir="2700000" algn="tl" rotWithShape="0">
              <a:srgbClr val="333333">
                <a:alpha val="65000"/>
              </a:srgbClr>
            </a:outerShdw>
          </a:effectLst>
        </p:spPr>
      </p:pic>
      <p:cxnSp>
        <p:nvCxnSpPr>
          <p:cNvPr id="42" name="Straight Arrow Connector 41">
            <a:extLst>
              <a:ext uri="{FF2B5EF4-FFF2-40B4-BE49-F238E27FC236}">
                <a16:creationId xmlns:a16="http://schemas.microsoft.com/office/drawing/2014/main" id="{3BD4FD27-C23E-4847-861E-5E81B2EEFDE3}"/>
              </a:ext>
            </a:extLst>
          </p:cNvPr>
          <p:cNvCxnSpPr>
            <a:cxnSpLocks/>
          </p:cNvCxnSpPr>
          <p:nvPr/>
        </p:nvCxnSpPr>
        <p:spPr>
          <a:xfrm>
            <a:off x="1828800" y="3687590"/>
            <a:ext cx="3042922" cy="358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3C53C78-5DCA-4398-B83A-6A147FE0CBEE}"/>
              </a:ext>
            </a:extLst>
          </p:cNvPr>
          <p:cNvSpPr txBox="1"/>
          <p:nvPr/>
        </p:nvSpPr>
        <p:spPr>
          <a:xfrm>
            <a:off x="3871810" y="3314700"/>
            <a:ext cx="466794" cy="369332"/>
          </a:xfrm>
          <a:prstGeom prst="rect">
            <a:avLst/>
          </a:prstGeom>
          <a:noFill/>
        </p:spPr>
        <p:txBody>
          <a:bodyPr wrap="none" rtlCol="0">
            <a:spAutoFit/>
          </a:bodyPr>
          <a:lstStyle/>
          <a:p>
            <a:r>
              <a:rPr lang="en-US"/>
              <a:t>LK</a:t>
            </a:r>
          </a:p>
        </p:txBody>
      </p:sp>
      <p:sp>
        <p:nvSpPr>
          <p:cNvPr id="58" name="TextBox 57">
            <a:extLst>
              <a:ext uri="{FF2B5EF4-FFF2-40B4-BE49-F238E27FC236}">
                <a16:creationId xmlns:a16="http://schemas.microsoft.com/office/drawing/2014/main" id="{A9CD1F4F-4F37-4F4A-9D3E-48C58465364F}"/>
              </a:ext>
            </a:extLst>
          </p:cNvPr>
          <p:cNvSpPr txBox="1"/>
          <p:nvPr/>
        </p:nvSpPr>
        <p:spPr>
          <a:xfrm>
            <a:off x="4038600" y="1371600"/>
            <a:ext cx="3931654" cy="584775"/>
          </a:xfrm>
          <a:prstGeom prst="rect">
            <a:avLst/>
          </a:prstGeom>
          <a:noFill/>
        </p:spPr>
        <p:txBody>
          <a:bodyPr wrap="none" rtlCol="0">
            <a:spAutoFit/>
          </a:bodyPr>
          <a:lstStyle/>
          <a:p>
            <a:r>
              <a:rPr lang="en-US" sz="1600"/>
              <a:t>CLOP,CNGANH có chạy macro ReQuery</a:t>
            </a:r>
            <a:br>
              <a:rPr lang="en-US" sz="1600"/>
            </a:br>
            <a:r>
              <a:rPr lang="en-US" sz="1600"/>
              <a:t>với sự kiện On Change</a:t>
            </a:r>
          </a:p>
        </p:txBody>
      </p:sp>
    </p:spTree>
    <p:extLst>
      <p:ext uri="{BB962C8B-B14F-4D97-AF65-F5344CB8AC3E}">
        <p14:creationId xmlns:p14="http://schemas.microsoft.com/office/powerpoint/2010/main" val="3688350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19871DE-2DC3-49F2-BB76-A2A1762E4DA4}"/>
              </a:ext>
            </a:extLst>
          </p:cNvPr>
          <p:cNvPicPr>
            <a:picLocks noChangeAspect="1"/>
          </p:cNvPicPr>
          <p:nvPr/>
        </p:nvPicPr>
        <p:blipFill>
          <a:blip r:embed="rId2"/>
          <a:stretch>
            <a:fillRect/>
          </a:stretch>
        </p:blipFill>
        <p:spPr>
          <a:xfrm>
            <a:off x="5333999" y="2308173"/>
            <a:ext cx="3163413" cy="1944535"/>
          </a:xfrm>
          <a:prstGeom prst="rect">
            <a:avLst/>
          </a:prstGeom>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6" name="Picture 5">
            <a:extLst>
              <a:ext uri="{FF2B5EF4-FFF2-40B4-BE49-F238E27FC236}">
                <a16:creationId xmlns:a16="http://schemas.microsoft.com/office/drawing/2014/main" id="{3FA78CA0-6FCB-48B1-ABAB-958299E7973C}"/>
              </a:ext>
            </a:extLst>
          </p:cNvPr>
          <p:cNvPicPr>
            <a:picLocks noChangeAspect="1"/>
          </p:cNvPicPr>
          <p:nvPr/>
        </p:nvPicPr>
        <p:blipFill>
          <a:blip r:embed="rId3"/>
          <a:stretch>
            <a:fillRect/>
          </a:stretch>
        </p:blipFill>
        <p:spPr>
          <a:xfrm>
            <a:off x="2514600" y="1832391"/>
            <a:ext cx="2286000" cy="317360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EB934279-A4F7-42FA-A54B-C122421E6B68}"/>
              </a:ext>
            </a:extLst>
          </p:cNvPr>
          <p:cNvSpPr txBox="1"/>
          <p:nvPr/>
        </p:nvSpPr>
        <p:spPr>
          <a:xfrm>
            <a:off x="228600" y="1219200"/>
            <a:ext cx="3038011" cy="338554"/>
          </a:xfrm>
          <a:prstGeom prst="rect">
            <a:avLst/>
          </a:prstGeom>
          <a:noFill/>
        </p:spPr>
        <p:txBody>
          <a:bodyPr wrap="none" rtlCol="0">
            <a:spAutoFit/>
          </a:bodyPr>
          <a:lstStyle/>
          <a:p>
            <a:r>
              <a:rPr lang="en-US" sz="1600"/>
              <a:t>Sử dụng </a:t>
            </a:r>
            <a:r>
              <a:rPr lang="en-US" sz="1600" b="1">
                <a:solidFill>
                  <a:srgbClr val="FF0000"/>
                </a:solidFill>
              </a:rPr>
              <a:t>Option Group</a:t>
            </a:r>
            <a:r>
              <a:rPr lang="en-US" sz="1600"/>
              <a:t> control</a:t>
            </a:r>
          </a:p>
        </p:txBody>
      </p:sp>
      <p:pic>
        <p:nvPicPr>
          <p:cNvPr id="7" name="Picture 6">
            <a:extLst>
              <a:ext uri="{FF2B5EF4-FFF2-40B4-BE49-F238E27FC236}">
                <a16:creationId xmlns:a16="http://schemas.microsoft.com/office/drawing/2014/main" id="{C7C74093-B0A6-4100-9530-BB8A59A6FB36}"/>
              </a:ext>
            </a:extLst>
          </p:cNvPr>
          <p:cNvPicPr>
            <a:picLocks noChangeAspect="1"/>
          </p:cNvPicPr>
          <p:nvPr/>
        </p:nvPicPr>
        <p:blipFill>
          <a:blip r:embed="rId4"/>
          <a:stretch>
            <a:fillRect/>
          </a:stretch>
        </p:blipFill>
        <p:spPr>
          <a:xfrm>
            <a:off x="5334000" y="73306"/>
            <a:ext cx="3163412" cy="1944535"/>
          </a:xfrm>
          <a:prstGeom prst="rect">
            <a:avLst/>
          </a:prstGeom>
        </p:spPr>
      </p:pic>
      <p:pic>
        <p:nvPicPr>
          <p:cNvPr id="12" name="Picture 11">
            <a:extLst>
              <a:ext uri="{FF2B5EF4-FFF2-40B4-BE49-F238E27FC236}">
                <a16:creationId xmlns:a16="http://schemas.microsoft.com/office/drawing/2014/main" id="{2C0B56AD-AA9E-4E96-89B8-FA2CFDB0DBE4}"/>
              </a:ext>
            </a:extLst>
          </p:cNvPr>
          <p:cNvPicPr>
            <a:picLocks noChangeAspect="1"/>
          </p:cNvPicPr>
          <p:nvPr/>
        </p:nvPicPr>
        <p:blipFill>
          <a:blip r:embed="rId5"/>
          <a:stretch>
            <a:fillRect/>
          </a:stretch>
        </p:blipFill>
        <p:spPr>
          <a:xfrm>
            <a:off x="5334000" y="4532465"/>
            <a:ext cx="3163412" cy="1944535"/>
          </a:xfrm>
          <a:prstGeom prst="rect">
            <a:avLst/>
          </a:prstGeom>
        </p:spPr>
      </p:pic>
      <p:cxnSp>
        <p:nvCxnSpPr>
          <p:cNvPr id="13" name="Straight Arrow Connector 12">
            <a:extLst>
              <a:ext uri="{FF2B5EF4-FFF2-40B4-BE49-F238E27FC236}">
                <a16:creationId xmlns:a16="http://schemas.microsoft.com/office/drawing/2014/main" id="{862BD62A-8887-405D-89F2-92BB7D7944B1}"/>
              </a:ext>
            </a:extLst>
          </p:cNvPr>
          <p:cNvCxnSpPr>
            <a:cxnSpLocks/>
            <a:endCxn id="7" idx="1"/>
          </p:cNvCxnSpPr>
          <p:nvPr/>
        </p:nvCxnSpPr>
        <p:spPr>
          <a:xfrm flipV="1">
            <a:off x="4648198" y="1045574"/>
            <a:ext cx="685802" cy="28406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2C23FE4-ED32-4903-99C2-352D011A156D}"/>
              </a:ext>
            </a:extLst>
          </p:cNvPr>
          <p:cNvCxnSpPr>
            <a:cxnSpLocks/>
            <a:endCxn id="11" idx="1"/>
          </p:cNvCxnSpPr>
          <p:nvPr/>
        </p:nvCxnSpPr>
        <p:spPr>
          <a:xfrm flipV="1">
            <a:off x="4648199" y="3280441"/>
            <a:ext cx="685800" cy="6057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D98927-9EC6-44AF-AF17-CD05235EE12E}"/>
              </a:ext>
            </a:extLst>
          </p:cNvPr>
          <p:cNvCxnSpPr>
            <a:cxnSpLocks/>
            <a:endCxn id="12" idx="1"/>
          </p:cNvCxnSpPr>
          <p:nvPr/>
        </p:nvCxnSpPr>
        <p:spPr>
          <a:xfrm>
            <a:off x="4648200" y="3886200"/>
            <a:ext cx="685800" cy="16185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B69A3BF5-07B5-4EF7-AFF6-9ABFEEB63E60}"/>
              </a:ext>
            </a:extLst>
          </p:cNvPr>
          <p:cNvPicPr>
            <a:picLocks noChangeAspect="1"/>
          </p:cNvPicPr>
          <p:nvPr/>
        </p:nvPicPr>
        <p:blipFill rotWithShape="1">
          <a:blip r:embed="rId6"/>
          <a:srcRect l="33117" b="6003"/>
          <a:stretch/>
        </p:blipFill>
        <p:spPr>
          <a:xfrm>
            <a:off x="241173" y="2877547"/>
            <a:ext cx="1962150" cy="805785"/>
          </a:xfrm>
          <a:prstGeom prst="rect">
            <a:avLst/>
          </a:prstGeom>
          <a:ln>
            <a:solidFill>
              <a:schemeClr val="accent1"/>
            </a:solidFill>
          </a:ln>
        </p:spPr>
      </p:pic>
      <p:cxnSp>
        <p:nvCxnSpPr>
          <p:cNvPr id="27" name="Straight Arrow Connector 26">
            <a:extLst>
              <a:ext uri="{FF2B5EF4-FFF2-40B4-BE49-F238E27FC236}">
                <a16:creationId xmlns:a16="http://schemas.microsoft.com/office/drawing/2014/main" id="{D85C0CB6-4D79-4D20-B6D1-72EE7EA87F26}"/>
              </a:ext>
            </a:extLst>
          </p:cNvPr>
          <p:cNvCxnSpPr>
            <a:cxnSpLocks/>
          </p:cNvCxnSpPr>
          <p:nvPr/>
        </p:nvCxnSpPr>
        <p:spPr>
          <a:xfrm>
            <a:off x="2203324" y="3280441"/>
            <a:ext cx="1143558" cy="2795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Oval 32">
            <a:extLst>
              <a:ext uri="{FF2B5EF4-FFF2-40B4-BE49-F238E27FC236}">
                <a16:creationId xmlns:a16="http://schemas.microsoft.com/office/drawing/2014/main" id="{1A7B8713-01C8-4363-95B7-FCF8C2389060}"/>
              </a:ext>
            </a:extLst>
          </p:cNvPr>
          <p:cNvSpPr/>
          <p:nvPr/>
        </p:nvSpPr>
        <p:spPr>
          <a:xfrm>
            <a:off x="1177290" y="2895600"/>
            <a:ext cx="270510" cy="2628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CB50F571-3D2A-49B9-99E5-45027C6321CB}"/>
              </a:ext>
            </a:extLst>
          </p:cNvPr>
          <p:cNvCxnSpPr>
            <a:cxnSpLocks/>
            <a:stCxn id="23" idx="3"/>
          </p:cNvCxnSpPr>
          <p:nvPr/>
        </p:nvCxnSpPr>
        <p:spPr>
          <a:xfrm>
            <a:off x="2203323" y="3280440"/>
            <a:ext cx="1143559" cy="10663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4896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45A28AD-256F-4987-89C9-98A33872E809}"/>
              </a:ext>
            </a:extLst>
          </p:cNvPr>
          <p:cNvPicPr>
            <a:picLocks noChangeAspect="1"/>
          </p:cNvPicPr>
          <p:nvPr/>
        </p:nvPicPr>
        <p:blipFill>
          <a:blip r:embed="rId2"/>
          <a:stretch>
            <a:fillRect/>
          </a:stretch>
        </p:blipFill>
        <p:spPr>
          <a:xfrm>
            <a:off x="2793046" y="80765"/>
            <a:ext cx="6274754" cy="241431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3" name="Picture 2">
            <a:extLst>
              <a:ext uri="{FF2B5EF4-FFF2-40B4-BE49-F238E27FC236}">
                <a16:creationId xmlns:a16="http://schemas.microsoft.com/office/drawing/2014/main" id="{643290BB-56F0-4FF2-B6DD-D1833B9B9C51}"/>
              </a:ext>
            </a:extLst>
          </p:cNvPr>
          <p:cNvPicPr>
            <a:picLocks noChangeAspect="1"/>
          </p:cNvPicPr>
          <p:nvPr/>
        </p:nvPicPr>
        <p:blipFill>
          <a:blip r:embed="rId3"/>
          <a:stretch>
            <a:fillRect/>
          </a:stretch>
        </p:blipFill>
        <p:spPr>
          <a:xfrm>
            <a:off x="0" y="2876075"/>
            <a:ext cx="6504947" cy="3472358"/>
          </a:xfrm>
          <a:prstGeom prst="rect">
            <a:avLst/>
          </a:prstGeom>
          <a:ln>
            <a:noFill/>
          </a:ln>
          <a:effectLst>
            <a:outerShdw blurRad="292100" dist="139700" dir="2700000" algn="tl" rotWithShape="0">
              <a:srgbClr val="333333">
                <a:alpha val="65000"/>
              </a:srgbClr>
            </a:outerShdw>
          </a:effectLst>
        </p:spPr>
      </p:pic>
      <p:cxnSp>
        <p:nvCxnSpPr>
          <p:cNvPr id="17" name="Straight Arrow Connector 16">
            <a:extLst>
              <a:ext uri="{FF2B5EF4-FFF2-40B4-BE49-F238E27FC236}">
                <a16:creationId xmlns:a16="http://schemas.microsoft.com/office/drawing/2014/main" id="{D7517501-922E-40D4-8321-71D5E657266C}"/>
              </a:ext>
            </a:extLst>
          </p:cNvPr>
          <p:cNvCxnSpPr>
            <a:cxnSpLocks/>
          </p:cNvCxnSpPr>
          <p:nvPr/>
        </p:nvCxnSpPr>
        <p:spPr>
          <a:xfrm>
            <a:off x="3505200" y="4572000"/>
            <a:ext cx="685800" cy="228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03D4A2-4FCB-43C9-8DA3-15314EEA1BDE}"/>
              </a:ext>
            </a:extLst>
          </p:cNvPr>
          <p:cNvCxnSpPr>
            <a:cxnSpLocks/>
            <a:endCxn id="18" idx="2"/>
          </p:cNvCxnSpPr>
          <p:nvPr/>
        </p:nvCxnSpPr>
        <p:spPr>
          <a:xfrm flipV="1">
            <a:off x="4953000" y="2495075"/>
            <a:ext cx="977423" cy="15435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54CE6B-10B0-4232-9C91-91D420C34D2E}"/>
              </a:ext>
            </a:extLst>
          </p:cNvPr>
          <p:cNvCxnSpPr>
            <a:cxnSpLocks/>
          </p:cNvCxnSpPr>
          <p:nvPr/>
        </p:nvCxnSpPr>
        <p:spPr>
          <a:xfrm>
            <a:off x="2438400" y="4876800"/>
            <a:ext cx="1752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E9D7B5-5B99-4105-80A5-F2CADFD4C283}"/>
              </a:ext>
            </a:extLst>
          </p:cNvPr>
          <p:cNvCxnSpPr>
            <a:cxnSpLocks/>
          </p:cNvCxnSpPr>
          <p:nvPr/>
        </p:nvCxnSpPr>
        <p:spPr>
          <a:xfrm flipV="1">
            <a:off x="2438400" y="4953000"/>
            <a:ext cx="1752600" cy="762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349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569CCC-DCA4-477B-A294-811CDA5989A7}"/>
              </a:ext>
            </a:extLst>
          </p:cNvPr>
          <p:cNvPicPr>
            <a:picLocks noChangeAspect="1"/>
          </p:cNvPicPr>
          <p:nvPr/>
        </p:nvPicPr>
        <p:blipFill>
          <a:blip r:embed="rId2"/>
          <a:stretch>
            <a:fillRect/>
          </a:stretch>
        </p:blipFill>
        <p:spPr>
          <a:xfrm>
            <a:off x="708360" y="2667000"/>
            <a:ext cx="8211802" cy="399463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4" name="Picture 3">
            <a:extLst>
              <a:ext uri="{FF2B5EF4-FFF2-40B4-BE49-F238E27FC236}">
                <a16:creationId xmlns:a16="http://schemas.microsoft.com/office/drawing/2014/main" id="{08F3E096-EFC7-4D76-95E5-F07830A5196D}"/>
              </a:ext>
            </a:extLst>
          </p:cNvPr>
          <p:cNvPicPr>
            <a:picLocks noChangeAspect="1"/>
          </p:cNvPicPr>
          <p:nvPr/>
        </p:nvPicPr>
        <p:blipFill>
          <a:blip r:embed="rId3"/>
          <a:stretch>
            <a:fillRect/>
          </a:stretch>
        </p:blipFill>
        <p:spPr>
          <a:xfrm>
            <a:off x="85725" y="152400"/>
            <a:ext cx="5629275" cy="2076450"/>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AF4E87CF-7226-48FB-88E4-B1EEEB4EC760}"/>
              </a:ext>
            </a:extLst>
          </p:cNvPr>
          <p:cNvCxnSpPr>
            <a:cxnSpLocks/>
            <a:endCxn id="7" idx="0"/>
          </p:cNvCxnSpPr>
          <p:nvPr/>
        </p:nvCxnSpPr>
        <p:spPr>
          <a:xfrm flipH="1">
            <a:off x="4814261" y="1371600"/>
            <a:ext cx="291139" cy="1295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0D4252E-05CB-4E2B-8A23-D40F5DA30D70}"/>
              </a:ext>
            </a:extLst>
          </p:cNvPr>
          <p:cNvSpPr/>
          <p:nvPr/>
        </p:nvSpPr>
        <p:spPr>
          <a:xfrm>
            <a:off x="3960820" y="1245711"/>
            <a:ext cx="1706881" cy="27828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5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Biểu mẫu</a:t>
            </a:r>
            <a:endParaRPr lang="en-US" dirty="0"/>
          </a:p>
        </p:txBody>
      </p:sp>
      <p:pic>
        <p:nvPicPr>
          <p:cNvPr id="5" name="Picture 4">
            <a:extLst>
              <a:ext uri="{FF2B5EF4-FFF2-40B4-BE49-F238E27FC236}">
                <a16:creationId xmlns:a16="http://schemas.microsoft.com/office/drawing/2014/main" id="{A77BE31F-CF63-4900-9269-3E84699C2B41}"/>
              </a:ext>
            </a:extLst>
          </p:cNvPr>
          <p:cNvPicPr>
            <a:picLocks noChangeAspect="1"/>
          </p:cNvPicPr>
          <p:nvPr/>
        </p:nvPicPr>
        <p:blipFill>
          <a:blip r:embed="rId2"/>
          <a:stretch>
            <a:fillRect/>
          </a:stretch>
        </p:blipFill>
        <p:spPr>
          <a:xfrm>
            <a:off x="0" y="1537747"/>
            <a:ext cx="9144000" cy="5320253"/>
          </a:xfrm>
          <a:prstGeom prst="rect">
            <a:avLst/>
          </a:prstGeom>
        </p:spPr>
      </p:pic>
      <p:sp>
        <p:nvSpPr>
          <p:cNvPr id="21" name="Oval 20">
            <a:extLst>
              <a:ext uri="{FF2B5EF4-FFF2-40B4-BE49-F238E27FC236}">
                <a16:creationId xmlns:a16="http://schemas.microsoft.com/office/drawing/2014/main" id="{2758C9E1-81E2-410A-B232-C02D2A34AC90}"/>
              </a:ext>
            </a:extLst>
          </p:cNvPr>
          <p:cNvSpPr/>
          <p:nvPr/>
        </p:nvSpPr>
        <p:spPr>
          <a:xfrm>
            <a:off x="5105400" y="4625771"/>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cxnSp>
        <p:nvCxnSpPr>
          <p:cNvPr id="24" name="Straight Arrow Connector 23">
            <a:extLst>
              <a:ext uri="{FF2B5EF4-FFF2-40B4-BE49-F238E27FC236}">
                <a16:creationId xmlns:a16="http://schemas.microsoft.com/office/drawing/2014/main" id="{7D5D0744-8454-4FAE-839A-702C45B15C1D}"/>
              </a:ext>
            </a:extLst>
          </p:cNvPr>
          <p:cNvCxnSpPr>
            <a:cxnSpLocks/>
            <a:stCxn id="21" idx="6"/>
          </p:cNvCxnSpPr>
          <p:nvPr/>
        </p:nvCxnSpPr>
        <p:spPr>
          <a:xfrm flipV="1">
            <a:off x="5638800" y="2971800"/>
            <a:ext cx="762000" cy="19206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E0AD1A-A4A9-41A3-BB55-BB0703B38034}"/>
              </a:ext>
            </a:extLst>
          </p:cNvPr>
          <p:cNvCxnSpPr>
            <a:cxnSpLocks/>
            <a:stCxn id="21" idx="6"/>
          </p:cNvCxnSpPr>
          <p:nvPr/>
        </p:nvCxnSpPr>
        <p:spPr>
          <a:xfrm flipV="1">
            <a:off x="5638800" y="3336653"/>
            <a:ext cx="762000" cy="15558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025354F-544F-444F-813E-52986C7CBEEA}"/>
              </a:ext>
            </a:extLst>
          </p:cNvPr>
          <p:cNvCxnSpPr>
            <a:cxnSpLocks/>
            <a:stCxn id="21" idx="6"/>
          </p:cNvCxnSpPr>
          <p:nvPr/>
        </p:nvCxnSpPr>
        <p:spPr>
          <a:xfrm>
            <a:off x="5638800" y="4892471"/>
            <a:ext cx="762000" cy="11273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537C722-81B5-4043-A6A8-6863EF93DCF9}"/>
              </a:ext>
            </a:extLst>
          </p:cNvPr>
          <p:cNvCxnSpPr>
            <a:cxnSpLocks/>
            <a:stCxn id="21" idx="6"/>
          </p:cNvCxnSpPr>
          <p:nvPr/>
        </p:nvCxnSpPr>
        <p:spPr>
          <a:xfrm>
            <a:off x="5638800" y="4892471"/>
            <a:ext cx="762000" cy="4277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95EABB1-12E6-4BEB-B086-F2FEE882F947}"/>
              </a:ext>
            </a:extLst>
          </p:cNvPr>
          <p:cNvCxnSpPr>
            <a:cxnSpLocks/>
          </p:cNvCxnSpPr>
          <p:nvPr/>
        </p:nvCxnSpPr>
        <p:spPr>
          <a:xfrm>
            <a:off x="5638800" y="4892471"/>
            <a:ext cx="762000" cy="9749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211C0C2-0901-484B-BCE5-CBFE0918A13F}"/>
              </a:ext>
            </a:extLst>
          </p:cNvPr>
          <p:cNvSpPr/>
          <p:nvPr/>
        </p:nvSpPr>
        <p:spPr>
          <a:xfrm>
            <a:off x="3429000" y="4631305"/>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sp>
        <p:nvSpPr>
          <p:cNvPr id="38" name="Rectangle 37">
            <a:extLst>
              <a:ext uri="{FF2B5EF4-FFF2-40B4-BE49-F238E27FC236}">
                <a16:creationId xmlns:a16="http://schemas.microsoft.com/office/drawing/2014/main" id="{27EFAECA-1E07-466D-A13B-6E579D0BCE70}"/>
              </a:ext>
            </a:extLst>
          </p:cNvPr>
          <p:cNvSpPr/>
          <p:nvPr/>
        </p:nvSpPr>
        <p:spPr>
          <a:xfrm>
            <a:off x="3352800" y="1876568"/>
            <a:ext cx="4267200" cy="6218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42A18973-9B24-40FF-82C7-18FCEAA66BC2}"/>
              </a:ext>
            </a:extLst>
          </p:cNvPr>
          <p:cNvCxnSpPr>
            <a:cxnSpLocks/>
          </p:cNvCxnSpPr>
          <p:nvPr/>
        </p:nvCxnSpPr>
        <p:spPr>
          <a:xfrm flipV="1">
            <a:off x="3962400" y="2498454"/>
            <a:ext cx="1524000" cy="24018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085DC69-D426-4B05-A7D6-646B20C09444}"/>
              </a:ext>
            </a:extLst>
          </p:cNvPr>
          <p:cNvCxnSpPr>
            <a:cxnSpLocks/>
            <a:stCxn id="42" idx="6"/>
          </p:cNvCxnSpPr>
          <p:nvPr/>
        </p:nvCxnSpPr>
        <p:spPr>
          <a:xfrm>
            <a:off x="3962400" y="4898005"/>
            <a:ext cx="1143000" cy="1266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927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1FCCE8F-A87D-49E0-BEC3-00FF0226EE33}"/>
              </a:ext>
            </a:extLst>
          </p:cNvPr>
          <p:cNvPicPr>
            <a:picLocks noChangeAspect="1"/>
          </p:cNvPicPr>
          <p:nvPr/>
        </p:nvPicPr>
        <p:blipFill>
          <a:blip r:embed="rId2"/>
          <a:stretch>
            <a:fillRect/>
          </a:stretch>
        </p:blipFill>
        <p:spPr>
          <a:xfrm>
            <a:off x="5815804" y="15241"/>
            <a:ext cx="3309145" cy="2194559"/>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C32F6B47-8CD1-4747-9294-055353045919}"/>
              </a:ext>
            </a:extLst>
          </p:cNvPr>
          <p:cNvPicPr>
            <a:picLocks noChangeAspect="1"/>
          </p:cNvPicPr>
          <p:nvPr/>
        </p:nvPicPr>
        <p:blipFill>
          <a:blip r:embed="rId3"/>
          <a:stretch>
            <a:fillRect/>
          </a:stretch>
        </p:blipFill>
        <p:spPr>
          <a:xfrm>
            <a:off x="152400" y="1039522"/>
            <a:ext cx="5933090" cy="2008478"/>
          </a:xfrm>
          <a:prstGeom prst="rect">
            <a:avLst/>
          </a:prstGeom>
        </p:spPr>
      </p:pic>
      <p:pic>
        <p:nvPicPr>
          <p:cNvPr id="18" name="Picture 17">
            <a:extLst>
              <a:ext uri="{FF2B5EF4-FFF2-40B4-BE49-F238E27FC236}">
                <a16:creationId xmlns:a16="http://schemas.microsoft.com/office/drawing/2014/main" id="{3C5AB607-2F45-4FC1-933E-1E0020C22EF1}"/>
              </a:ext>
            </a:extLst>
          </p:cNvPr>
          <p:cNvPicPr>
            <a:picLocks noChangeAspect="1"/>
          </p:cNvPicPr>
          <p:nvPr/>
        </p:nvPicPr>
        <p:blipFill>
          <a:blip r:embed="rId4"/>
          <a:stretch>
            <a:fillRect/>
          </a:stretch>
        </p:blipFill>
        <p:spPr>
          <a:xfrm>
            <a:off x="152400" y="3429000"/>
            <a:ext cx="8599858" cy="3286125"/>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sp>
        <p:nvSpPr>
          <p:cNvPr id="10" name="Rectangle 9">
            <a:extLst>
              <a:ext uri="{FF2B5EF4-FFF2-40B4-BE49-F238E27FC236}">
                <a16:creationId xmlns:a16="http://schemas.microsoft.com/office/drawing/2014/main" id="{DD07797D-2E7A-4F2E-9C18-E553F87BA149}"/>
              </a:ext>
            </a:extLst>
          </p:cNvPr>
          <p:cNvSpPr/>
          <p:nvPr/>
        </p:nvSpPr>
        <p:spPr>
          <a:xfrm>
            <a:off x="5239845" y="1967561"/>
            <a:ext cx="762000" cy="152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F2A695B-72B8-43A4-B50F-98A88332EF56}"/>
              </a:ext>
            </a:extLst>
          </p:cNvPr>
          <p:cNvCxnSpPr>
            <a:cxnSpLocks/>
          </p:cNvCxnSpPr>
          <p:nvPr/>
        </p:nvCxnSpPr>
        <p:spPr>
          <a:xfrm>
            <a:off x="5831044" y="2119961"/>
            <a:ext cx="0" cy="17035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68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3" name="Picture 2">
            <a:extLst>
              <a:ext uri="{FF2B5EF4-FFF2-40B4-BE49-F238E27FC236}">
                <a16:creationId xmlns:a16="http://schemas.microsoft.com/office/drawing/2014/main" id="{42350CC9-B8ED-4DFE-ABDD-C29FA15B8953}"/>
              </a:ext>
            </a:extLst>
          </p:cNvPr>
          <p:cNvPicPr>
            <a:picLocks noChangeAspect="1"/>
          </p:cNvPicPr>
          <p:nvPr/>
        </p:nvPicPr>
        <p:blipFill>
          <a:blip r:embed="rId2"/>
          <a:stretch>
            <a:fillRect/>
          </a:stretch>
        </p:blipFill>
        <p:spPr>
          <a:xfrm>
            <a:off x="1447800" y="1030335"/>
            <a:ext cx="7543800" cy="5738792"/>
          </a:xfrm>
          <a:prstGeom prst="rect">
            <a:avLst/>
          </a:prstGeom>
        </p:spPr>
      </p:pic>
      <p:cxnSp>
        <p:nvCxnSpPr>
          <p:cNvPr id="7" name="Straight Arrow Connector 6">
            <a:extLst>
              <a:ext uri="{FF2B5EF4-FFF2-40B4-BE49-F238E27FC236}">
                <a16:creationId xmlns:a16="http://schemas.microsoft.com/office/drawing/2014/main" id="{CD6E6831-3ACB-4D4E-97AE-3DD9DF7F39C6}"/>
              </a:ext>
            </a:extLst>
          </p:cNvPr>
          <p:cNvCxnSpPr>
            <a:cxnSpLocks/>
          </p:cNvCxnSpPr>
          <p:nvPr/>
        </p:nvCxnSpPr>
        <p:spPr>
          <a:xfrm flipH="1">
            <a:off x="3581400" y="3581400"/>
            <a:ext cx="381000" cy="983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A0771D-A1C6-4CFA-B54E-693FB7F1CF9C}"/>
              </a:ext>
            </a:extLst>
          </p:cNvPr>
          <p:cNvCxnSpPr>
            <a:cxnSpLocks/>
          </p:cNvCxnSpPr>
          <p:nvPr/>
        </p:nvCxnSpPr>
        <p:spPr>
          <a:xfrm flipH="1">
            <a:off x="3429000" y="3048000"/>
            <a:ext cx="1828800" cy="213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F5148EF-FE5E-462A-A9D7-CF3EA3B55068}"/>
              </a:ext>
            </a:extLst>
          </p:cNvPr>
          <p:cNvSpPr/>
          <p:nvPr/>
        </p:nvSpPr>
        <p:spPr>
          <a:xfrm>
            <a:off x="2822045" y="4564464"/>
            <a:ext cx="1061509" cy="253916"/>
          </a:xfrm>
          <a:prstGeom prst="rect">
            <a:avLst/>
          </a:prstGeom>
        </p:spPr>
        <p:txBody>
          <a:bodyPr wrap="none">
            <a:spAutoFit/>
          </a:bodyPr>
          <a:lstStyle/>
          <a:p>
            <a:r>
              <a:rPr lang="en-US" sz="1050">
                <a:solidFill>
                  <a:srgbClr val="FF0000"/>
                </a:solidFill>
              </a:rPr>
              <a:t>LOPID_CHON</a:t>
            </a:r>
          </a:p>
        </p:txBody>
      </p:sp>
      <p:sp>
        <p:nvSpPr>
          <p:cNvPr id="15" name="Rectangle 14">
            <a:extLst>
              <a:ext uri="{FF2B5EF4-FFF2-40B4-BE49-F238E27FC236}">
                <a16:creationId xmlns:a16="http://schemas.microsoft.com/office/drawing/2014/main" id="{8B617A2B-B94D-4815-B8EA-DAA71CBD37FF}"/>
              </a:ext>
            </a:extLst>
          </p:cNvPr>
          <p:cNvSpPr/>
          <p:nvPr/>
        </p:nvSpPr>
        <p:spPr>
          <a:xfrm>
            <a:off x="2604838" y="5285921"/>
            <a:ext cx="1495922" cy="253916"/>
          </a:xfrm>
          <a:prstGeom prst="rect">
            <a:avLst/>
          </a:prstGeom>
        </p:spPr>
        <p:txBody>
          <a:bodyPr wrap="none">
            <a:spAutoFit/>
          </a:bodyPr>
          <a:lstStyle/>
          <a:p>
            <a:r>
              <a:rPr lang="en-US" sz="1050">
                <a:solidFill>
                  <a:srgbClr val="FF0000"/>
                </a:solidFill>
              </a:rPr>
              <a:t>PHANPHOIID_CHON</a:t>
            </a:r>
          </a:p>
        </p:txBody>
      </p:sp>
    </p:spTree>
    <p:extLst>
      <p:ext uri="{BB962C8B-B14F-4D97-AF65-F5344CB8AC3E}">
        <p14:creationId xmlns:p14="http://schemas.microsoft.com/office/powerpoint/2010/main" val="639401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4" name="Picture 3">
            <a:extLst>
              <a:ext uri="{FF2B5EF4-FFF2-40B4-BE49-F238E27FC236}">
                <a16:creationId xmlns:a16="http://schemas.microsoft.com/office/drawing/2014/main" id="{EAC6A922-0580-41B4-9A34-D2962DD83E34}"/>
              </a:ext>
            </a:extLst>
          </p:cNvPr>
          <p:cNvPicPr>
            <a:picLocks noChangeAspect="1"/>
          </p:cNvPicPr>
          <p:nvPr/>
        </p:nvPicPr>
        <p:blipFill>
          <a:blip r:embed="rId2"/>
          <a:stretch>
            <a:fillRect/>
          </a:stretch>
        </p:blipFill>
        <p:spPr>
          <a:xfrm>
            <a:off x="152399" y="1219200"/>
            <a:ext cx="8872111" cy="5029200"/>
          </a:xfrm>
          <a:prstGeom prst="rect">
            <a:avLst/>
          </a:prstGeom>
        </p:spPr>
      </p:pic>
      <p:cxnSp>
        <p:nvCxnSpPr>
          <p:cNvPr id="9" name="Straight Arrow Connector 8">
            <a:extLst>
              <a:ext uri="{FF2B5EF4-FFF2-40B4-BE49-F238E27FC236}">
                <a16:creationId xmlns:a16="http://schemas.microsoft.com/office/drawing/2014/main" id="{815B2827-66CE-4D7B-A8EF-165BC0E563B2}"/>
              </a:ext>
            </a:extLst>
          </p:cNvPr>
          <p:cNvCxnSpPr>
            <a:cxnSpLocks/>
          </p:cNvCxnSpPr>
          <p:nvPr/>
        </p:nvCxnSpPr>
        <p:spPr>
          <a:xfrm flipV="1">
            <a:off x="4876800" y="2514600"/>
            <a:ext cx="2133600" cy="1371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385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3" name="Picture 2">
            <a:extLst>
              <a:ext uri="{FF2B5EF4-FFF2-40B4-BE49-F238E27FC236}">
                <a16:creationId xmlns:a16="http://schemas.microsoft.com/office/drawing/2014/main" id="{AEFC9CAD-12EB-479F-806E-03D89860A7AC}"/>
              </a:ext>
            </a:extLst>
          </p:cNvPr>
          <p:cNvPicPr>
            <a:picLocks noChangeAspect="1"/>
          </p:cNvPicPr>
          <p:nvPr/>
        </p:nvPicPr>
        <p:blipFill>
          <a:blip r:embed="rId2"/>
          <a:stretch>
            <a:fillRect/>
          </a:stretch>
        </p:blipFill>
        <p:spPr>
          <a:xfrm>
            <a:off x="133350" y="1143000"/>
            <a:ext cx="4362450" cy="3819525"/>
          </a:xfrm>
          <a:prstGeom prst="rect">
            <a:avLst/>
          </a:prstGeom>
        </p:spPr>
      </p:pic>
      <p:sp>
        <p:nvSpPr>
          <p:cNvPr id="5" name="Rectangle 4">
            <a:extLst>
              <a:ext uri="{FF2B5EF4-FFF2-40B4-BE49-F238E27FC236}">
                <a16:creationId xmlns:a16="http://schemas.microsoft.com/office/drawing/2014/main" id="{631EF37A-556E-44D7-AEAC-3F579A999828}"/>
              </a:ext>
            </a:extLst>
          </p:cNvPr>
          <p:cNvSpPr/>
          <p:nvPr/>
        </p:nvSpPr>
        <p:spPr>
          <a:xfrm>
            <a:off x="1905000" y="3360602"/>
            <a:ext cx="1646605" cy="276999"/>
          </a:xfrm>
          <a:prstGeom prst="rect">
            <a:avLst/>
          </a:prstGeom>
        </p:spPr>
        <p:txBody>
          <a:bodyPr wrap="square">
            <a:spAutoFit/>
          </a:bodyPr>
          <a:lstStyle/>
          <a:p>
            <a:r>
              <a:rPr lang="en-US" sz="1200">
                <a:solidFill>
                  <a:srgbClr val="FF0000"/>
                </a:solidFill>
              </a:rPr>
              <a:t>LOPID_FOOT</a:t>
            </a:r>
          </a:p>
        </p:txBody>
      </p:sp>
      <p:sp>
        <p:nvSpPr>
          <p:cNvPr id="6" name="Rectangle 5">
            <a:extLst>
              <a:ext uri="{FF2B5EF4-FFF2-40B4-BE49-F238E27FC236}">
                <a16:creationId xmlns:a16="http://schemas.microsoft.com/office/drawing/2014/main" id="{03D2F001-29B6-4CD2-A698-E3DB1AE256F8}"/>
              </a:ext>
            </a:extLst>
          </p:cNvPr>
          <p:cNvSpPr/>
          <p:nvPr/>
        </p:nvSpPr>
        <p:spPr>
          <a:xfrm>
            <a:off x="1941990" y="4267200"/>
            <a:ext cx="1656223" cy="276999"/>
          </a:xfrm>
          <a:prstGeom prst="rect">
            <a:avLst/>
          </a:prstGeom>
        </p:spPr>
        <p:txBody>
          <a:bodyPr wrap="none">
            <a:spAutoFit/>
          </a:bodyPr>
          <a:lstStyle/>
          <a:p>
            <a:r>
              <a:rPr lang="en-US" sz="1200">
                <a:solidFill>
                  <a:srgbClr val="FF0000"/>
                </a:solidFill>
              </a:rPr>
              <a:t>PHANPHOIID_FOOT</a:t>
            </a:r>
          </a:p>
        </p:txBody>
      </p:sp>
      <p:pic>
        <p:nvPicPr>
          <p:cNvPr id="7" name="Picture 6">
            <a:extLst>
              <a:ext uri="{FF2B5EF4-FFF2-40B4-BE49-F238E27FC236}">
                <a16:creationId xmlns:a16="http://schemas.microsoft.com/office/drawing/2014/main" id="{6A278616-2478-4855-B221-CCE4F1DB4C9A}"/>
              </a:ext>
            </a:extLst>
          </p:cNvPr>
          <p:cNvPicPr>
            <a:picLocks noChangeAspect="1"/>
          </p:cNvPicPr>
          <p:nvPr/>
        </p:nvPicPr>
        <p:blipFill>
          <a:blip r:embed="rId3"/>
          <a:stretch>
            <a:fillRect/>
          </a:stretch>
        </p:blipFill>
        <p:spPr>
          <a:xfrm>
            <a:off x="4953000" y="1143000"/>
            <a:ext cx="3314700" cy="2076450"/>
          </a:xfrm>
          <a:prstGeom prst="rect">
            <a:avLst/>
          </a:prstGeom>
        </p:spPr>
      </p:pic>
      <p:cxnSp>
        <p:nvCxnSpPr>
          <p:cNvPr id="10" name="Straight Arrow Connector 9">
            <a:extLst>
              <a:ext uri="{FF2B5EF4-FFF2-40B4-BE49-F238E27FC236}">
                <a16:creationId xmlns:a16="http://schemas.microsoft.com/office/drawing/2014/main" id="{1C19D14D-0B4C-4104-95E0-0B591BF6AB7D}"/>
              </a:ext>
            </a:extLst>
          </p:cNvPr>
          <p:cNvCxnSpPr>
            <a:cxnSpLocks/>
          </p:cNvCxnSpPr>
          <p:nvPr/>
        </p:nvCxnSpPr>
        <p:spPr>
          <a:xfrm>
            <a:off x="4495800" y="2824162"/>
            <a:ext cx="4572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05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sp>
        <p:nvSpPr>
          <p:cNvPr id="3" name="TextBox 2">
            <a:extLst>
              <a:ext uri="{FF2B5EF4-FFF2-40B4-BE49-F238E27FC236}">
                <a16:creationId xmlns:a16="http://schemas.microsoft.com/office/drawing/2014/main" id="{FFB1FD77-2DD6-47FE-B930-6B11BCF1700A}"/>
              </a:ext>
            </a:extLst>
          </p:cNvPr>
          <p:cNvSpPr txBox="1"/>
          <p:nvPr/>
        </p:nvSpPr>
        <p:spPr>
          <a:xfrm>
            <a:off x="147027" y="1143000"/>
            <a:ext cx="4618572" cy="369332"/>
          </a:xfrm>
          <a:prstGeom prst="rect">
            <a:avLst/>
          </a:prstGeom>
          <a:noFill/>
        </p:spPr>
        <p:txBody>
          <a:bodyPr wrap="none" rtlCol="0">
            <a:spAutoFit/>
          </a:bodyPr>
          <a:lstStyle/>
          <a:p>
            <a:r>
              <a:rPr lang="en-US" b="1">
                <a:solidFill>
                  <a:srgbClr val="FF0000"/>
                </a:solidFill>
              </a:rPr>
              <a:t>Xây dựng chức năng tạo bảng điểm mới</a:t>
            </a:r>
          </a:p>
        </p:txBody>
      </p:sp>
      <p:sp>
        <p:nvSpPr>
          <p:cNvPr id="7" name="Rectangle 6">
            <a:extLst>
              <a:ext uri="{FF2B5EF4-FFF2-40B4-BE49-F238E27FC236}">
                <a16:creationId xmlns:a16="http://schemas.microsoft.com/office/drawing/2014/main" id="{57AA6879-6358-42A4-9361-061CC1B1495C}"/>
              </a:ext>
            </a:extLst>
          </p:cNvPr>
          <p:cNvSpPr/>
          <p:nvPr/>
        </p:nvSpPr>
        <p:spPr>
          <a:xfrm>
            <a:off x="147027" y="1600200"/>
            <a:ext cx="8081058" cy="646331"/>
          </a:xfrm>
          <a:prstGeom prst="rect">
            <a:avLst/>
          </a:prstGeom>
        </p:spPr>
        <p:txBody>
          <a:bodyPr wrap="none">
            <a:spAutoFit/>
          </a:bodyPr>
          <a:lstStyle/>
          <a:p>
            <a:r>
              <a:rPr lang="en-US" b="1"/>
              <a:t>Xây dựng Select  Query</a:t>
            </a:r>
            <a:r>
              <a:rPr lang="en-US"/>
              <a:t>: </a:t>
            </a:r>
            <a:r>
              <a:rPr lang="en-US">
                <a:solidFill>
                  <a:srgbClr val="FF0000"/>
                </a:solidFill>
              </a:rPr>
              <a:t>qBangDiemMon</a:t>
            </a:r>
            <a:r>
              <a:rPr lang="en-US"/>
              <a:t> lấy bảng điểm khi biết lớp và phân</a:t>
            </a:r>
            <a:br>
              <a:rPr lang="en-US"/>
            </a:br>
            <a:r>
              <a:rPr lang="en-US"/>
              <a:t>phối môn học</a:t>
            </a:r>
          </a:p>
        </p:txBody>
      </p:sp>
      <p:pic>
        <p:nvPicPr>
          <p:cNvPr id="8" name="Picture 7">
            <a:extLst>
              <a:ext uri="{FF2B5EF4-FFF2-40B4-BE49-F238E27FC236}">
                <a16:creationId xmlns:a16="http://schemas.microsoft.com/office/drawing/2014/main" id="{DCCE5B61-10CA-481A-B5BB-0AF260A06B5F}"/>
              </a:ext>
            </a:extLst>
          </p:cNvPr>
          <p:cNvPicPr>
            <a:picLocks noChangeAspect="1"/>
          </p:cNvPicPr>
          <p:nvPr/>
        </p:nvPicPr>
        <p:blipFill>
          <a:blip r:embed="rId2"/>
          <a:stretch>
            <a:fillRect/>
          </a:stretch>
        </p:blipFill>
        <p:spPr>
          <a:xfrm>
            <a:off x="304800" y="2334399"/>
            <a:ext cx="7853973" cy="4451385"/>
          </a:xfrm>
          <a:prstGeom prst="rect">
            <a:avLst/>
          </a:prstGeom>
        </p:spPr>
      </p:pic>
    </p:spTree>
    <p:extLst>
      <p:ext uri="{BB962C8B-B14F-4D97-AF65-F5344CB8AC3E}">
        <p14:creationId xmlns:p14="http://schemas.microsoft.com/office/powerpoint/2010/main" val="338509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sp>
        <p:nvSpPr>
          <p:cNvPr id="3" name="TextBox 2">
            <a:extLst>
              <a:ext uri="{FF2B5EF4-FFF2-40B4-BE49-F238E27FC236}">
                <a16:creationId xmlns:a16="http://schemas.microsoft.com/office/drawing/2014/main" id="{FFB1FD77-2DD6-47FE-B930-6B11BCF1700A}"/>
              </a:ext>
            </a:extLst>
          </p:cNvPr>
          <p:cNvSpPr txBox="1"/>
          <p:nvPr/>
        </p:nvSpPr>
        <p:spPr>
          <a:xfrm>
            <a:off x="147027" y="1143000"/>
            <a:ext cx="4618572" cy="369332"/>
          </a:xfrm>
          <a:prstGeom prst="rect">
            <a:avLst/>
          </a:prstGeom>
          <a:noFill/>
        </p:spPr>
        <p:txBody>
          <a:bodyPr wrap="none" rtlCol="0">
            <a:spAutoFit/>
          </a:bodyPr>
          <a:lstStyle/>
          <a:p>
            <a:r>
              <a:rPr lang="en-US" b="1">
                <a:solidFill>
                  <a:srgbClr val="FF0000"/>
                </a:solidFill>
              </a:rPr>
              <a:t>Xây dựng chức năng tạo bảng điểm mới</a:t>
            </a:r>
          </a:p>
        </p:txBody>
      </p:sp>
      <p:sp>
        <p:nvSpPr>
          <p:cNvPr id="7" name="Rectangle 6">
            <a:extLst>
              <a:ext uri="{FF2B5EF4-FFF2-40B4-BE49-F238E27FC236}">
                <a16:creationId xmlns:a16="http://schemas.microsoft.com/office/drawing/2014/main" id="{57AA6879-6358-42A4-9361-061CC1B1495C}"/>
              </a:ext>
            </a:extLst>
          </p:cNvPr>
          <p:cNvSpPr/>
          <p:nvPr/>
        </p:nvSpPr>
        <p:spPr>
          <a:xfrm>
            <a:off x="147027" y="1600200"/>
            <a:ext cx="7853973" cy="646331"/>
          </a:xfrm>
          <a:prstGeom prst="rect">
            <a:avLst/>
          </a:prstGeom>
        </p:spPr>
        <p:txBody>
          <a:bodyPr wrap="square">
            <a:spAutoFit/>
          </a:bodyPr>
          <a:lstStyle/>
          <a:p>
            <a:r>
              <a:rPr lang="en-US" b="1"/>
              <a:t>Xây dựng Append Query</a:t>
            </a:r>
            <a:r>
              <a:rPr lang="en-US"/>
              <a:t>: </a:t>
            </a:r>
            <a:r>
              <a:rPr lang="en-US">
                <a:solidFill>
                  <a:srgbClr val="FF0000"/>
                </a:solidFill>
              </a:rPr>
              <a:t>qTaoBangDiem</a:t>
            </a:r>
            <a:r>
              <a:rPr lang="en-US"/>
              <a:t> chèn bảng điểm khi biết </a:t>
            </a:r>
            <a:br>
              <a:rPr lang="en-US"/>
            </a:br>
            <a:r>
              <a:rPr lang="en-US"/>
              <a:t>lớp và phân phối (môn)</a:t>
            </a:r>
          </a:p>
        </p:txBody>
      </p:sp>
      <p:pic>
        <p:nvPicPr>
          <p:cNvPr id="4" name="Picture 3">
            <a:extLst>
              <a:ext uri="{FF2B5EF4-FFF2-40B4-BE49-F238E27FC236}">
                <a16:creationId xmlns:a16="http://schemas.microsoft.com/office/drawing/2014/main" id="{B7ADC700-111D-4791-85E4-856B1B5BA8A5}"/>
              </a:ext>
            </a:extLst>
          </p:cNvPr>
          <p:cNvPicPr>
            <a:picLocks noChangeAspect="1"/>
          </p:cNvPicPr>
          <p:nvPr/>
        </p:nvPicPr>
        <p:blipFill>
          <a:blip r:embed="rId2"/>
          <a:stretch>
            <a:fillRect/>
          </a:stretch>
        </p:blipFill>
        <p:spPr>
          <a:xfrm>
            <a:off x="147027" y="2363336"/>
            <a:ext cx="8651526" cy="4253667"/>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A636FED4-046A-4ED5-9384-460B1BCB13D1}"/>
              </a:ext>
            </a:extLst>
          </p:cNvPr>
          <p:cNvSpPr/>
          <p:nvPr/>
        </p:nvSpPr>
        <p:spPr>
          <a:xfrm>
            <a:off x="7391400" y="5638801"/>
            <a:ext cx="1310640" cy="9773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AC111F-871C-4D17-9300-964D3B2A434C}"/>
              </a:ext>
            </a:extLst>
          </p:cNvPr>
          <p:cNvSpPr/>
          <p:nvPr/>
        </p:nvSpPr>
        <p:spPr>
          <a:xfrm>
            <a:off x="4461768" y="4191000"/>
            <a:ext cx="3996431" cy="3366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3231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C1E67-4B52-42C6-A7B5-8A660C2644C8}"/>
              </a:ext>
            </a:extLst>
          </p:cNvPr>
          <p:cNvPicPr>
            <a:picLocks noChangeAspect="1"/>
          </p:cNvPicPr>
          <p:nvPr/>
        </p:nvPicPr>
        <p:blipFill>
          <a:blip r:embed="rId2"/>
          <a:stretch>
            <a:fillRect/>
          </a:stretch>
        </p:blipFill>
        <p:spPr>
          <a:xfrm>
            <a:off x="152400" y="1123950"/>
            <a:ext cx="4527381" cy="542925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5" name="Picture 4">
            <a:extLst>
              <a:ext uri="{FF2B5EF4-FFF2-40B4-BE49-F238E27FC236}">
                <a16:creationId xmlns:a16="http://schemas.microsoft.com/office/drawing/2014/main" id="{B6CE0347-E4DB-4175-9367-27DC9E243B94}"/>
              </a:ext>
            </a:extLst>
          </p:cNvPr>
          <p:cNvPicPr>
            <a:picLocks noChangeAspect="1"/>
          </p:cNvPicPr>
          <p:nvPr/>
        </p:nvPicPr>
        <p:blipFill>
          <a:blip r:embed="rId3"/>
          <a:stretch>
            <a:fillRect/>
          </a:stretch>
        </p:blipFill>
        <p:spPr>
          <a:xfrm>
            <a:off x="3000375" y="3505200"/>
            <a:ext cx="4848225" cy="1057275"/>
          </a:xfrm>
          <a:prstGeom prst="rect">
            <a:avLst/>
          </a:prstGeom>
          <a:ln>
            <a:solidFill>
              <a:schemeClr val="accent1"/>
            </a:solidFill>
          </a:ln>
          <a:effectLst>
            <a:outerShdw blurRad="292100" dist="139700" dir="2700000" algn="tl" rotWithShape="0">
              <a:srgbClr val="333333">
                <a:alpha val="65000"/>
              </a:srgbClr>
            </a:outerShdw>
          </a:effectLst>
        </p:spPr>
      </p:pic>
      <p:cxnSp>
        <p:nvCxnSpPr>
          <p:cNvPr id="8" name="Straight Arrow Connector 7">
            <a:extLst>
              <a:ext uri="{FF2B5EF4-FFF2-40B4-BE49-F238E27FC236}">
                <a16:creationId xmlns:a16="http://schemas.microsoft.com/office/drawing/2014/main" id="{2122CED4-99F5-42DC-AB53-6294AB7C9776}"/>
              </a:ext>
            </a:extLst>
          </p:cNvPr>
          <p:cNvCxnSpPr>
            <a:cxnSpLocks/>
          </p:cNvCxnSpPr>
          <p:nvPr/>
        </p:nvCxnSpPr>
        <p:spPr>
          <a:xfrm flipV="1">
            <a:off x="1371600" y="4371328"/>
            <a:ext cx="1628775" cy="15722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06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F72835-E4A9-4467-BAC3-31D22747CD22}"/>
              </a:ext>
            </a:extLst>
          </p:cNvPr>
          <p:cNvPicPr>
            <a:picLocks noChangeAspect="1"/>
          </p:cNvPicPr>
          <p:nvPr/>
        </p:nvPicPr>
        <p:blipFill>
          <a:blip r:embed="rId2"/>
          <a:stretch>
            <a:fillRect/>
          </a:stretch>
        </p:blipFill>
        <p:spPr>
          <a:xfrm>
            <a:off x="167640" y="1519134"/>
            <a:ext cx="8763000" cy="2729596"/>
          </a:xfrm>
          <a:prstGeom prst="rect">
            <a:avLst/>
          </a:prstGeom>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sp>
        <p:nvSpPr>
          <p:cNvPr id="3" name="TextBox 2">
            <a:extLst>
              <a:ext uri="{FF2B5EF4-FFF2-40B4-BE49-F238E27FC236}">
                <a16:creationId xmlns:a16="http://schemas.microsoft.com/office/drawing/2014/main" id="{FFB1FD77-2DD6-47FE-B930-6B11BCF1700A}"/>
              </a:ext>
            </a:extLst>
          </p:cNvPr>
          <p:cNvSpPr txBox="1"/>
          <p:nvPr/>
        </p:nvSpPr>
        <p:spPr>
          <a:xfrm>
            <a:off x="147027" y="1143000"/>
            <a:ext cx="4172937" cy="369332"/>
          </a:xfrm>
          <a:prstGeom prst="rect">
            <a:avLst/>
          </a:prstGeom>
          <a:noFill/>
        </p:spPr>
        <p:txBody>
          <a:bodyPr wrap="none" rtlCol="0">
            <a:spAutoFit/>
          </a:bodyPr>
          <a:lstStyle/>
          <a:p>
            <a:r>
              <a:rPr lang="en-US" b="1">
                <a:solidFill>
                  <a:srgbClr val="FF0000"/>
                </a:solidFill>
              </a:rPr>
              <a:t>Xây dựng chức năng xóa bảng điểm</a:t>
            </a:r>
          </a:p>
        </p:txBody>
      </p:sp>
      <p:sp>
        <p:nvSpPr>
          <p:cNvPr id="7" name="Rectangle 6">
            <a:extLst>
              <a:ext uri="{FF2B5EF4-FFF2-40B4-BE49-F238E27FC236}">
                <a16:creationId xmlns:a16="http://schemas.microsoft.com/office/drawing/2014/main" id="{57AA6879-6358-42A4-9361-061CC1B1495C}"/>
              </a:ext>
            </a:extLst>
          </p:cNvPr>
          <p:cNvSpPr/>
          <p:nvPr/>
        </p:nvSpPr>
        <p:spPr>
          <a:xfrm>
            <a:off x="3505200" y="2117605"/>
            <a:ext cx="4118435" cy="584775"/>
          </a:xfrm>
          <a:prstGeom prst="rect">
            <a:avLst/>
          </a:prstGeom>
        </p:spPr>
        <p:txBody>
          <a:bodyPr wrap="none">
            <a:spAutoFit/>
          </a:bodyPr>
          <a:lstStyle/>
          <a:p>
            <a:r>
              <a:rPr lang="en-US" sz="1600" b="1"/>
              <a:t>Xây dựng Delete  Query</a:t>
            </a:r>
            <a:r>
              <a:rPr lang="en-US" sz="1600"/>
              <a:t>: </a:t>
            </a:r>
            <a:r>
              <a:rPr lang="en-US" sz="1600">
                <a:solidFill>
                  <a:srgbClr val="FF0000"/>
                </a:solidFill>
              </a:rPr>
              <a:t>qXoaBangDiem</a:t>
            </a:r>
            <a:r>
              <a:rPr lang="en-US" sz="1600"/>
              <a:t> </a:t>
            </a:r>
            <a:br>
              <a:rPr lang="en-US" sz="1600"/>
            </a:br>
            <a:r>
              <a:rPr lang="en-US" sz="1600"/>
              <a:t>xóa bảng điểm biết lớp và phân phối</a:t>
            </a:r>
          </a:p>
        </p:txBody>
      </p:sp>
      <p:pic>
        <p:nvPicPr>
          <p:cNvPr id="6" name="Picture 5">
            <a:extLst>
              <a:ext uri="{FF2B5EF4-FFF2-40B4-BE49-F238E27FC236}">
                <a16:creationId xmlns:a16="http://schemas.microsoft.com/office/drawing/2014/main" id="{07B3B036-880F-40FD-A2F8-8D26D29C7BF5}"/>
              </a:ext>
            </a:extLst>
          </p:cNvPr>
          <p:cNvPicPr>
            <a:picLocks noChangeAspect="1"/>
          </p:cNvPicPr>
          <p:nvPr/>
        </p:nvPicPr>
        <p:blipFill>
          <a:blip r:embed="rId3"/>
          <a:stretch>
            <a:fillRect/>
          </a:stretch>
        </p:blipFill>
        <p:spPr>
          <a:xfrm>
            <a:off x="3920315" y="4248730"/>
            <a:ext cx="3733800" cy="2699554"/>
          </a:xfrm>
          <a:prstGeom prst="rect">
            <a:avLst/>
          </a:prstGeom>
        </p:spPr>
      </p:pic>
      <p:cxnSp>
        <p:nvCxnSpPr>
          <p:cNvPr id="9" name="Straight Arrow Connector 8">
            <a:extLst>
              <a:ext uri="{FF2B5EF4-FFF2-40B4-BE49-F238E27FC236}">
                <a16:creationId xmlns:a16="http://schemas.microsoft.com/office/drawing/2014/main" id="{DBCAE235-8C23-4680-924D-FF3B4254F1BC}"/>
              </a:ext>
            </a:extLst>
          </p:cNvPr>
          <p:cNvCxnSpPr>
            <a:cxnSpLocks/>
          </p:cNvCxnSpPr>
          <p:nvPr/>
        </p:nvCxnSpPr>
        <p:spPr>
          <a:xfrm>
            <a:off x="3124202" y="4038600"/>
            <a:ext cx="796113" cy="914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144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C1E67-4B52-42C6-A7B5-8A660C2644C8}"/>
              </a:ext>
            </a:extLst>
          </p:cNvPr>
          <p:cNvPicPr>
            <a:picLocks noChangeAspect="1"/>
          </p:cNvPicPr>
          <p:nvPr/>
        </p:nvPicPr>
        <p:blipFill>
          <a:blip r:embed="rId2"/>
          <a:stretch>
            <a:fillRect/>
          </a:stretch>
        </p:blipFill>
        <p:spPr>
          <a:xfrm>
            <a:off x="152400" y="1123950"/>
            <a:ext cx="4527381" cy="542925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cxnSp>
        <p:nvCxnSpPr>
          <p:cNvPr id="8" name="Straight Arrow Connector 7">
            <a:extLst>
              <a:ext uri="{FF2B5EF4-FFF2-40B4-BE49-F238E27FC236}">
                <a16:creationId xmlns:a16="http://schemas.microsoft.com/office/drawing/2014/main" id="{2122CED4-99F5-42DC-AB53-6294AB7C9776}"/>
              </a:ext>
            </a:extLst>
          </p:cNvPr>
          <p:cNvCxnSpPr>
            <a:cxnSpLocks/>
          </p:cNvCxnSpPr>
          <p:nvPr/>
        </p:nvCxnSpPr>
        <p:spPr>
          <a:xfrm flipV="1">
            <a:off x="1981200" y="6096000"/>
            <a:ext cx="1676400" cy="228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168FCA5-869F-4C19-A58B-E69EE44CC3F2}"/>
              </a:ext>
            </a:extLst>
          </p:cNvPr>
          <p:cNvPicPr>
            <a:picLocks noChangeAspect="1"/>
          </p:cNvPicPr>
          <p:nvPr/>
        </p:nvPicPr>
        <p:blipFill>
          <a:blip r:embed="rId3"/>
          <a:stretch>
            <a:fillRect/>
          </a:stretch>
        </p:blipFill>
        <p:spPr>
          <a:xfrm>
            <a:off x="3657600" y="5185410"/>
            <a:ext cx="4676775" cy="1276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9206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E65CC3-1835-4D1A-9A58-4603DB714EB1}"/>
              </a:ext>
            </a:extLst>
          </p:cNvPr>
          <p:cNvPicPr>
            <a:picLocks noChangeAspect="1"/>
          </p:cNvPicPr>
          <p:nvPr/>
        </p:nvPicPr>
        <p:blipFill>
          <a:blip r:embed="rId2"/>
          <a:stretch>
            <a:fillRect/>
          </a:stretch>
        </p:blipFill>
        <p:spPr>
          <a:xfrm>
            <a:off x="228601" y="1219201"/>
            <a:ext cx="5638800" cy="320666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 </a:t>
            </a:r>
            <a:endParaRPr lang="en-US" dirty="0"/>
          </a:p>
        </p:txBody>
      </p:sp>
      <p:pic>
        <p:nvPicPr>
          <p:cNvPr id="3" name="Picture 2">
            <a:extLst>
              <a:ext uri="{FF2B5EF4-FFF2-40B4-BE49-F238E27FC236}">
                <a16:creationId xmlns:a16="http://schemas.microsoft.com/office/drawing/2014/main" id="{801F34FC-1722-41FD-8E9A-4C8E113063EE}"/>
              </a:ext>
            </a:extLst>
          </p:cNvPr>
          <p:cNvPicPr>
            <a:picLocks noChangeAspect="1"/>
          </p:cNvPicPr>
          <p:nvPr/>
        </p:nvPicPr>
        <p:blipFill>
          <a:blip r:embed="rId3"/>
          <a:stretch>
            <a:fillRect/>
          </a:stretch>
        </p:blipFill>
        <p:spPr>
          <a:xfrm>
            <a:off x="2362200" y="4076699"/>
            <a:ext cx="6019800" cy="2462645"/>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7C9F1C4E-1390-4E49-BFBC-EFA9AECF8EC9}"/>
              </a:ext>
            </a:extLst>
          </p:cNvPr>
          <p:cNvCxnSpPr>
            <a:cxnSpLocks/>
          </p:cNvCxnSpPr>
          <p:nvPr/>
        </p:nvCxnSpPr>
        <p:spPr>
          <a:xfrm>
            <a:off x="5787390" y="2823210"/>
            <a:ext cx="994410" cy="12534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2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Single Form</a:t>
            </a:r>
            <a:endParaRPr lang="en-US" dirty="0"/>
          </a:p>
        </p:txBody>
      </p:sp>
      <p:sp>
        <p:nvSpPr>
          <p:cNvPr id="3" name="TextBox 2">
            <a:extLst>
              <a:ext uri="{FF2B5EF4-FFF2-40B4-BE49-F238E27FC236}">
                <a16:creationId xmlns:a16="http://schemas.microsoft.com/office/drawing/2014/main" id="{4091D2E9-5724-4713-B66B-218F57A978D9}"/>
              </a:ext>
            </a:extLst>
          </p:cNvPr>
          <p:cNvSpPr txBox="1"/>
          <p:nvPr/>
        </p:nvSpPr>
        <p:spPr>
          <a:xfrm>
            <a:off x="76200" y="1143000"/>
            <a:ext cx="4113049" cy="369332"/>
          </a:xfrm>
          <a:prstGeom prst="rect">
            <a:avLst/>
          </a:prstGeom>
          <a:noFill/>
        </p:spPr>
        <p:txBody>
          <a:bodyPr wrap="none" rtlCol="0">
            <a:spAutoFit/>
          </a:bodyPr>
          <a:lstStyle/>
          <a:p>
            <a:r>
              <a:rPr lang="en-US"/>
              <a:t>Tiêu đề Form, định dạng Form Header</a:t>
            </a:r>
          </a:p>
        </p:txBody>
      </p:sp>
      <p:pic>
        <p:nvPicPr>
          <p:cNvPr id="6" name="Picture 5">
            <a:extLst>
              <a:ext uri="{FF2B5EF4-FFF2-40B4-BE49-F238E27FC236}">
                <a16:creationId xmlns:a16="http://schemas.microsoft.com/office/drawing/2014/main" id="{71DF2F22-D594-4C0A-9F62-9915E945A639}"/>
              </a:ext>
            </a:extLst>
          </p:cNvPr>
          <p:cNvPicPr>
            <a:picLocks noChangeAspect="1"/>
          </p:cNvPicPr>
          <p:nvPr/>
        </p:nvPicPr>
        <p:blipFill>
          <a:blip r:embed="rId2"/>
          <a:stretch>
            <a:fillRect/>
          </a:stretch>
        </p:blipFill>
        <p:spPr>
          <a:xfrm>
            <a:off x="0" y="2097982"/>
            <a:ext cx="9144000" cy="4770178"/>
          </a:xfrm>
          <a:prstGeom prst="rect">
            <a:avLst/>
          </a:prstGeom>
          <a:ln>
            <a:noFill/>
          </a:ln>
          <a:effectLst>
            <a:softEdge rad="112500"/>
          </a:effectLst>
        </p:spPr>
      </p:pic>
      <p:cxnSp>
        <p:nvCxnSpPr>
          <p:cNvPr id="17" name="Straight Arrow Connector 16">
            <a:extLst>
              <a:ext uri="{FF2B5EF4-FFF2-40B4-BE49-F238E27FC236}">
                <a16:creationId xmlns:a16="http://schemas.microsoft.com/office/drawing/2014/main" id="{EBEF6A75-A4D5-4C80-85F3-3FBC247EC8A7}"/>
              </a:ext>
            </a:extLst>
          </p:cNvPr>
          <p:cNvCxnSpPr>
            <a:cxnSpLocks/>
          </p:cNvCxnSpPr>
          <p:nvPr/>
        </p:nvCxnSpPr>
        <p:spPr>
          <a:xfrm flipH="1">
            <a:off x="6629400" y="4191000"/>
            <a:ext cx="45720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1C28DC-9631-4E53-B080-6FFA629144FD}"/>
              </a:ext>
            </a:extLst>
          </p:cNvPr>
          <p:cNvCxnSpPr/>
          <p:nvPr/>
        </p:nvCxnSpPr>
        <p:spPr>
          <a:xfrm flipV="1">
            <a:off x="4572000" y="4191000"/>
            <a:ext cx="0" cy="533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EB3A8C7-7374-489C-9B24-CCF51A30021D}"/>
              </a:ext>
            </a:extLst>
          </p:cNvPr>
          <p:cNvCxnSpPr>
            <a:cxnSpLocks/>
          </p:cNvCxnSpPr>
          <p:nvPr/>
        </p:nvCxnSpPr>
        <p:spPr>
          <a:xfrm flipH="1">
            <a:off x="2743200" y="2438400"/>
            <a:ext cx="1219200" cy="12192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D69BA44-57E6-40FB-B4BF-1A4AB0DB8448}"/>
              </a:ext>
            </a:extLst>
          </p:cNvPr>
          <p:cNvCxnSpPr>
            <a:cxnSpLocks/>
          </p:cNvCxnSpPr>
          <p:nvPr/>
        </p:nvCxnSpPr>
        <p:spPr>
          <a:xfrm flipH="1">
            <a:off x="2895600" y="2743200"/>
            <a:ext cx="2438400" cy="13716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647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D0C08B-7743-4C8B-9D23-D16E149603D8}"/>
              </a:ext>
            </a:extLst>
          </p:cNvPr>
          <p:cNvPicPr>
            <a:picLocks noChangeAspect="1"/>
          </p:cNvPicPr>
          <p:nvPr/>
        </p:nvPicPr>
        <p:blipFill>
          <a:blip r:embed="rId2"/>
          <a:stretch>
            <a:fillRect/>
          </a:stretch>
        </p:blipFill>
        <p:spPr>
          <a:xfrm>
            <a:off x="152400" y="1143000"/>
            <a:ext cx="5684520" cy="3309786"/>
          </a:xfrm>
          <a:prstGeom prst="rect">
            <a:avLst/>
          </a:prstGeom>
        </p:spPr>
      </p:pic>
      <p:sp>
        <p:nvSpPr>
          <p:cNvPr id="6" name="Title 1">
            <a:extLst>
              <a:ext uri="{FF2B5EF4-FFF2-40B4-BE49-F238E27FC236}">
                <a16:creationId xmlns:a16="http://schemas.microsoft.com/office/drawing/2014/main" id="{D65C565C-E3C1-4F9A-BFCB-8B1FE0846803}"/>
              </a:ext>
            </a:extLst>
          </p:cNvPr>
          <p:cNvSpPr>
            <a:spLocks noGrp="1"/>
          </p:cNvSpPr>
          <p:nvPr>
            <p:ph type="title"/>
          </p:nvPr>
        </p:nvSpPr>
        <p:spPr>
          <a:xfrm>
            <a:off x="1143000" y="381000"/>
            <a:ext cx="6705600" cy="563563"/>
          </a:xfrm>
        </p:spPr>
        <p:txBody>
          <a:bodyPr/>
          <a:lstStyle/>
          <a:p>
            <a:r>
              <a:rPr lang="en-US"/>
              <a:t>Form </a:t>
            </a:r>
            <a:endParaRPr lang="en-US" dirty="0"/>
          </a:p>
        </p:txBody>
      </p:sp>
      <p:pic>
        <p:nvPicPr>
          <p:cNvPr id="7" name="Picture 6">
            <a:extLst>
              <a:ext uri="{FF2B5EF4-FFF2-40B4-BE49-F238E27FC236}">
                <a16:creationId xmlns:a16="http://schemas.microsoft.com/office/drawing/2014/main" id="{FC6A2B40-14B9-4169-9B7E-C58408B4C9A2}"/>
              </a:ext>
            </a:extLst>
          </p:cNvPr>
          <p:cNvPicPr>
            <a:picLocks noChangeAspect="1"/>
          </p:cNvPicPr>
          <p:nvPr/>
        </p:nvPicPr>
        <p:blipFill>
          <a:blip r:embed="rId3"/>
          <a:stretch>
            <a:fillRect/>
          </a:stretch>
        </p:blipFill>
        <p:spPr>
          <a:xfrm>
            <a:off x="2569845" y="3238348"/>
            <a:ext cx="6534150" cy="2428875"/>
          </a:xfrm>
          <a:prstGeom prst="rect">
            <a:avLst/>
          </a:prstGeom>
          <a:ln>
            <a:noFill/>
          </a:ln>
          <a:effectLst>
            <a:outerShdw blurRad="292100" dist="139700" dir="2700000" algn="tl" rotWithShape="0">
              <a:srgbClr val="333333">
                <a:alpha val="65000"/>
              </a:srgbClr>
            </a:outerShdw>
          </a:effectLst>
        </p:spPr>
      </p:pic>
      <p:cxnSp>
        <p:nvCxnSpPr>
          <p:cNvPr id="8" name="Straight Arrow Connector 7">
            <a:extLst>
              <a:ext uri="{FF2B5EF4-FFF2-40B4-BE49-F238E27FC236}">
                <a16:creationId xmlns:a16="http://schemas.microsoft.com/office/drawing/2014/main" id="{EABD9344-2C0D-4514-A212-910CFC3267A3}"/>
              </a:ext>
            </a:extLst>
          </p:cNvPr>
          <p:cNvCxnSpPr>
            <a:cxnSpLocks/>
          </p:cNvCxnSpPr>
          <p:nvPr/>
        </p:nvCxnSpPr>
        <p:spPr>
          <a:xfrm>
            <a:off x="5787390" y="2823210"/>
            <a:ext cx="1832610" cy="41513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2575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65C565C-E3C1-4F9A-BFCB-8B1FE0846803}"/>
              </a:ext>
            </a:extLst>
          </p:cNvPr>
          <p:cNvSpPr>
            <a:spLocks noGrp="1"/>
          </p:cNvSpPr>
          <p:nvPr>
            <p:ph type="title"/>
          </p:nvPr>
        </p:nvSpPr>
        <p:spPr>
          <a:xfrm>
            <a:off x="1143000" y="381000"/>
            <a:ext cx="6705600" cy="563563"/>
          </a:xfrm>
        </p:spPr>
        <p:txBody>
          <a:bodyPr/>
          <a:lstStyle/>
          <a:p>
            <a:r>
              <a:rPr lang="en-US"/>
              <a:t>Form </a:t>
            </a:r>
            <a:endParaRPr lang="en-US" dirty="0"/>
          </a:p>
        </p:txBody>
      </p:sp>
      <p:pic>
        <p:nvPicPr>
          <p:cNvPr id="2" name="Picture 1">
            <a:extLst>
              <a:ext uri="{FF2B5EF4-FFF2-40B4-BE49-F238E27FC236}">
                <a16:creationId xmlns:a16="http://schemas.microsoft.com/office/drawing/2014/main" id="{73EBC28D-7007-4A80-84D7-A697EFF7936A}"/>
              </a:ext>
            </a:extLst>
          </p:cNvPr>
          <p:cNvPicPr>
            <a:picLocks noChangeAspect="1"/>
          </p:cNvPicPr>
          <p:nvPr/>
        </p:nvPicPr>
        <p:blipFill>
          <a:blip r:embed="rId2"/>
          <a:stretch>
            <a:fillRect/>
          </a:stretch>
        </p:blipFill>
        <p:spPr>
          <a:xfrm>
            <a:off x="152400" y="1219200"/>
            <a:ext cx="5638800" cy="2742507"/>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4C58950E-8ECF-485F-AFFE-B53A33C79AA4}"/>
              </a:ext>
            </a:extLst>
          </p:cNvPr>
          <p:cNvPicPr>
            <a:picLocks noChangeAspect="1"/>
          </p:cNvPicPr>
          <p:nvPr/>
        </p:nvPicPr>
        <p:blipFill>
          <a:blip r:embed="rId3"/>
          <a:stretch>
            <a:fillRect/>
          </a:stretch>
        </p:blipFill>
        <p:spPr>
          <a:xfrm>
            <a:off x="3235325" y="4248150"/>
            <a:ext cx="4638675" cy="2228850"/>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A2A54A77-725E-475C-9237-B042278968B3}"/>
              </a:ext>
            </a:extLst>
          </p:cNvPr>
          <p:cNvCxnSpPr>
            <a:cxnSpLocks/>
          </p:cNvCxnSpPr>
          <p:nvPr/>
        </p:nvCxnSpPr>
        <p:spPr>
          <a:xfrm>
            <a:off x="2895600" y="3531329"/>
            <a:ext cx="533400" cy="7050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079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65C565C-E3C1-4F9A-BFCB-8B1FE0846803}"/>
              </a:ext>
            </a:extLst>
          </p:cNvPr>
          <p:cNvSpPr>
            <a:spLocks noGrp="1"/>
          </p:cNvSpPr>
          <p:nvPr>
            <p:ph type="title"/>
          </p:nvPr>
        </p:nvSpPr>
        <p:spPr>
          <a:xfrm>
            <a:off x="1143000" y="381000"/>
            <a:ext cx="6705600" cy="563563"/>
          </a:xfrm>
        </p:spPr>
        <p:txBody>
          <a:bodyPr/>
          <a:lstStyle/>
          <a:p>
            <a:r>
              <a:rPr lang="en-US"/>
              <a:t>Form </a:t>
            </a:r>
            <a:endParaRPr lang="en-US" dirty="0"/>
          </a:p>
        </p:txBody>
      </p:sp>
      <p:pic>
        <p:nvPicPr>
          <p:cNvPr id="4" name="Picture 3">
            <a:extLst>
              <a:ext uri="{FF2B5EF4-FFF2-40B4-BE49-F238E27FC236}">
                <a16:creationId xmlns:a16="http://schemas.microsoft.com/office/drawing/2014/main" id="{DD99EE29-3231-4A1D-BED9-0815D1DD4CF9}"/>
              </a:ext>
            </a:extLst>
          </p:cNvPr>
          <p:cNvPicPr>
            <a:picLocks noChangeAspect="1"/>
          </p:cNvPicPr>
          <p:nvPr/>
        </p:nvPicPr>
        <p:blipFill>
          <a:blip r:embed="rId2"/>
          <a:stretch>
            <a:fillRect/>
          </a:stretch>
        </p:blipFill>
        <p:spPr>
          <a:xfrm>
            <a:off x="0" y="1734246"/>
            <a:ext cx="9144000" cy="1684594"/>
          </a:xfrm>
          <a:prstGeom prst="rect">
            <a:avLst/>
          </a:prstGeom>
        </p:spPr>
      </p:pic>
      <p:sp>
        <p:nvSpPr>
          <p:cNvPr id="7" name="TextBox 6">
            <a:extLst>
              <a:ext uri="{FF2B5EF4-FFF2-40B4-BE49-F238E27FC236}">
                <a16:creationId xmlns:a16="http://schemas.microsoft.com/office/drawing/2014/main" id="{8DC36CD1-797B-4155-B61B-B207AF3976BE}"/>
              </a:ext>
            </a:extLst>
          </p:cNvPr>
          <p:cNvSpPr txBox="1"/>
          <p:nvPr/>
        </p:nvSpPr>
        <p:spPr>
          <a:xfrm>
            <a:off x="147027" y="1143000"/>
            <a:ext cx="3108543" cy="369332"/>
          </a:xfrm>
          <a:prstGeom prst="rect">
            <a:avLst/>
          </a:prstGeom>
          <a:noFill/>
        </p:spPr>
        <p:txBody>
          <a:bodyPr wrap="none" rtlCol="0">
            <a:spAutoFit/>
          </a:bodyPr>
          <a:lstStyle/>
          <a:p>
            <a:r>
              <a:rPr lang="en-US" b="1">
                <a:solidFill>
                  <a:srgbClr val="FF0000"/>
                </a:solidFill>
              </a:rPr>
              <a:t>Tìm kiếm record trên Form</a:t>
            </a:r>
          </a:p>
        </p:txBody>
      </p:sp>
      <p:pic>
        <p:nvPicPr>
          <p:cNvPr id="5" name="Picture 4">
            <a:extLst>
              <a:ext uri="{FF2B5EF4-FFF2-40B4-BE49-F238E27FC236}">
                <a16:creationId xmlns:a16="http://schemas.microsoft.com/office/drawing/2014/main" id="{32A98DC0-E3B5-4CA6-A924-6F31FD361A22}"/>
              </a:ext>
            </a:extLst>
          </p:cNvPr>
          <p:cNvPicPr>
            <a:picLocks noChangeAspect="1"/>
          </p:cNvPicPr>
          <p:nvPr/>
        </p:nvPicPr>
        <p:blipFill>
          <a:blip r:embed="rId3"/>
          <a:stretch>
            <a:fillRect/>
          </a:stretch>
        </p:blipFill>
        <p:spPr>
          <a:xfrm>
            <a:off x="147027" y="3835302"/>
            <a:ext cx="8029593" cy="1574898"/>
          </a:xfrm>
          <a:prstGeom prst="rect">
            <a:avLst/>
          </a:prstGeom>
        </p:spPr>
      </p:pic>
      <p:cxnSp>
        <p:nvCxnSpPr>
          <p:cNvPr id="10" name="Straight Arrow Connector 9">
            <a:extLst>
              <a:ext uri="{FF2B5EF4-FFF2-40B4-BE49-F238E27FC236}">
                <a16:creationId xmlns:a16="http://schemas.microsoft.com/office/drawing/2014/main" id="{BDA73047-12EB-4316-9937-CCD96B7A9EFD}"/>
              </a:ext>
            </a:extLst>
          </p:cNvPr>
          <p:cNvCxnSpPr>
            <a:cxnSpLocks/>
          </p:cNvCxnSpPr>
          <p:nvPr/>
        </p:nvCxnSpPr>
        <p:spPr>
          <a:xfrm flipH="1">
            <a:off x="3255570" y="3200400"/>
            <a:ext cx="4440630" cy="63490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13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Biểu mẫu</a:t>
            </a:r>
            <a:endParaRPr lang="en-US" dirty="0"/>
          </a:p>
        </p:txBody>
      </p:sp>
      <p:sp>
        <p:nvSpPr>
          <p:cNvPr id="3" name="TextBox 2">
            <a:extLst>
              <a:ext uri="{FF2B5EF4-FFF2-40B4-BE49-F238E27FC236}">
                <a16:creationId xmlns:a16="http://schemas.microsoft.com/office/drawing/2014/main" id="{4091D2E9-5724-4713-B66B-218F57A978D9}"/>
              </a:ext>
            </a:extLst>
          </p:cNvPr>
          <p:cNvSpPr txBox="1"/>
          <p:nvPr/>
        </p:nvSpPr>
        <p:spPr>
          <a:xfrm>
            <a:off x="76200" y="1143000"/>
            <a:ext cx="4788490" cy="369332"/>
          </a:xfrm>
          <a:prstGeom prst="rect">
            <a:avLst/>
          </a:prstGeom>
          <a:noFill/>
        </p:spPr>
        <p:txBody>
          <a:bodyPr wrap="none" rtlCol="0">
            <a:spAutoFit/>
          </a:bodyPr>
          <a:lstStyle/>
          <a:p>
            <a:r>
              <a:rPr lang="en-US"/>
              <a:t>Nút bấm, thực hiện các hành động trên Form</a:t>
            </a:r>
          </a:p>
        </p:txBody>
      </p:sp>
      <p:pic>
        <p:nvPicPr>
          <p:cNvPr id="4" name="Picture 3">
            <a:extLst>
              <a:ext uri="{FF2B5EF4-FFF2-40B4-BE49-F238E27FC236}">
                <a16:creationId xmlns:a16="http://schemas.microsoft.com/office/drawing/2014/main" id="{7A0325EC-E56C-484B-9F86-002835D4B22F}"/>
              </a:ext>
            </a:extLst>
          </p:cNvPr>
          <p:cNvPicPr>
            <a:picLocks noChangeAspect="1"/>
          </p:cNvPicPr>
          <p:nvPr/>
        </p:nvPicPr>
        <p:blipFill>
          <a:blip r:embed="rId2"/>
          <a:stretch>
            <a:fillRect/>
          </a:stretch>
        </p:blipFill>
        <p:spPr>
          <a:xfrm>
            <a:off x="2590800" y="1560830"/>
            <a:ext cx="6553200" cy="5297170"/>
          </a:xfrm>
          <a:prstGeom prst="rect">
            <a:avLst/>
          </a:prstGeom>
        </p:spPr>
      </p:pic>
      <p:cxnSp>
        <p:nvCxnSpPr>
          <p:cNvPr id="10" name="Straight Arrow Connector 9">
            <a:extLst>
              <a:ext uri="{FF2B5EF4-FFF2-40B4-BE49-F238E27FC236}">
                <a16:creationId xmlns:a16="http://schemas.microsoft.com/office/drawing/2014/main" id="{E80ABF96-E1A0-4ECF-B6B7-A297C9EDDB69}"/>
              </a:ext>
            </a:extLst>
          </p:cNvPr>
          <p:cNvCxnSpPr>
            <a:cxnSpLocks/>
          </p:cNvCxnSpPr>
          <p:nvPr/>
        </p:nvCxnSpPr>
        <p:spPr>
          <a:xfrm>
            <a:off x="3886200" y="1981200"/>
            <a:ext cx="76200" cy="4191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D88AB5B-59C3-4B2A-9745-BE768DEE863F}"/>
              </a:ext>
            </a:extLst>
          </p:cNvPr>
          <p:cNvSpPr/>
          <p:nvPr/>
        </p:nvSpPr>
        <p:spPr>
          <a:xfrm>
            <a:off x="2895600" y="601218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sp>
        <p:nvSpPr>
          <p:cNvPr id="14" name="Oval 13">
            <a:extLst>
              <a:ext uri="{FF2B5EF4-FFF2-40B4-BE49-F238E27FC236}">
                <a16:creationId xmlns:a16="http://schemas.microsoft.com/office/drawing/2014/main" id="{A4C72469-0179-431B-B5E9-93C3BB04A158}"/>
              </a:ext>
            </a:extLst>
          </p:cNvPr>
          <p:cNvSpPr/>
          <p:nvPr/>
        </p:nvSpPr>
        <p:spPr>
          <a:xfrm>
            <a:off x="5748020" y="291592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spTree>
    <p:extLst>
      <p:ext uri="{BB962C8B-B14F-4D97-AF65-F5344CB8AC3E}">
        <p14:creationId xmlns:p14="http://schemas.microsoft.com/office/powerpoint/2010/main" val="2457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Form</a:t>
            </a:r>
            <a:endParaRPr lang="en-US" dirty="0"/>
          </a:p>
        </p:txBody>
      </p:sp>
      <p:pic>
        <p:nvPicPr>
          <p:cNvPr id="5" name="Picture 4">
            <a:extLst>
              <a:ext uri="{FF2B5EF4-FFF2-40B4-BE49-F238E27FC236}">
                <a16:creationId xmlns:a16="http://schemas.microsoft.com/office/drawing/2014/main" id="{9200F689-0DF2-4771-9E3C-C6C4F656B5DD}"/>
              </a:ext>
            </a:extLst>
          </p:cNvPr>
          <p:cNvPicPr>
            <a:picLocks noChangeAspect="1"/>
          </p:cNvPicPr>
          <p:nvPr/>
        </p:nvPicPr>
        <p:blipFill>
          <a:blip r:embed="rId2"/>
          <a:stretch>
            <a:fillRect/>
          </a:stretch>
        </p:blipFill>
        <p:spPr>
          <a:xfrm>
            <a:off x="609600" y="1828800"/>
            <a:ext cx="6934200" cy="3552763"/>
          </a:xfrm>
          <a:prstGeom prst="rect">
            <a:avLst/>
          </a:prstGeom>
        </p:spPr>
      </p:pic>
    </p:spTree>
    <p:extLst>
      <p:ext uri="{BB962C8B-B14F-4D97-AF65-F5344CB8AC3E}">
        <p14:creationId xmlns:p14="http://schemas.microsoft.com/office/powerpoint/2010/main" val="326072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Nguồn cấp dữ liệu </a:t>
            </a:r>
            <a:endParaRPr lang="en-US" dirty="0"/>
          </a:p>
        </p:txBody>
      </p:sp>
      <p:pic>
        <p:nvPicPr>
          <p:cNvPr id="6" name="Picture 5">
            <a:extLst>
              <a:ext uri="{FF2B5EF4-FFF2-40B4-BE49-F238E27FC236}">
                <a16:creationId xmlns:a16="http://schemas.microsoft.com/office/drawing/2014/main" id="{641F0560-B4F0-4ADD-B67F-26C6FDCE9DC8}"/>
              </a:ext>
            </a:extLst>
          </p:cNvPr>
          <p:cNvPicPr>
            <a:picLocks noChangeAspect="1"/>
          </p:cNvPicPr>
          <p:nvPr/>
        </p:nvPicPr>
        <p:blipFill>
          <a:blip r:embed="rId2"/>
          <a:stretch>
            <a:fillRect/>
          </a:stretch>
        </p:blipFill>
        <p:spPr>
          <a:xfrm>
            <a:off x="-35560" y="1828800"/>
            <a:ext cx="5598160" cy="3296378"/>
          </a:xfrm>
          <a:prstGeom prst="rect">
            <a:avLst/>
          </a:prstGeom>
        </p:spPr>
      </p:pic>
      <p:pic>
        <p:nvPicPr>
          <p:cNvPr id="7" name="Picture 6">
            <a:extLst>
              <a:ext uri="{FF2B5EF4-FFF2-40B4-BE49-F238E27FC236}">
                <a16:creationId xmlns:a16="http://schemas.microsoft.com/office/drawing/2014/main" id="{86A16D98-8608-463D-88E4-D5EA763CD93B}"/>
              </a:ext>
            </a:extLst>
          </p:cNvPr>
          <p:cNvPicPr>
            <a:picLocks noChangeAspect="1"/>
          </p:cNvPicPr>
          <p:nvPr/>
        </p:nvPicPr>
        <p:blipFill>
          <a:blip r:embed="rId3"/>
          <a:stretch>
            <a:fillRect/>
          </a:stretch>
        </p:blipFill>
        <p:spPr>
          <a:xfrm>
            <a:off x="5715000" y="1371600"/>
            <a:ext cx="3329710" cy="4267201"/>
          </a:xfrm>
          <a:prstGeom prst="rect">
            <a:avLst/>
          </a:prstGeom>
          <a:ln>
            <a:noFill/>
          </a:ln>
          <a:effectLst>
            <a:outerShdw blurRad="292100" dist="139700" dir="2700000" algn="tl" rotWithShape="0">
              <a:srgbClr val="333333">
                <a:alpha val="65000"/>
              </a:srgbClr>
            </a:outerShdw>
          </a:effectLst>
        </p:spPr>
      </p:pic>
      <p:cxnSp>
        <p:nvCxnSpPr>
          <p:cNvPr id="11" name="Straight Arrow Connector 10">
            <a:extLst>
              <a:ext uri="{FF2B5EF4-FFF2-40B4-BE49-F238E27FC236}">
                <a16:creationId xmlns:a16="http://schemas.microsoft.com/office/drawing/2014/main" id="{A8691C20-D82D-453C-AA4E-6A55D406EAF7}"/>
              </a:ext>
            </a:extLst>
          </p:cNvPr>
          <p:cNvCxnSpPr>
            <a:cxnSpLocks/>
          </p:cNvCxnSpPr>
          <p:nvPr/>
        </p:nvCxnSpPr>
        <p:spPr>
          <a:xfrm>
            <a:off x="4572000" y="1524000"/>
            <a:ext cx="1295400" cy="12954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3F332C7-4CA3-44D9-9CAC-2B47B24BA772}"/>
              </a:ext>
            </a:extLst>
          </p:cNvPr>
          <p:cNvCxnSpPr>
            <a:cxnSpLocks/>
          </p:cNvCxnSpPr>
          <p:nvPr/>
        </p:nvCxnSpPr>
        <p:spPr>
          <a:xfrm>
            <a:off x="4572000" y="1524000"/>
            <a:ext cx="1295400" cy="6096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43A71F9-39EE-42EA-9EA3-965629F166C9}"/>
              </a:ext>
            </a:extLst>
          </p:cNvPr>
          <p:cNvSpPr txBox="1"/>
          <p:nvPr/>
        </p:nvSpPr>
        <p:spPr>
          <a:xfrm>
            <a:off x="566023" y="1202015"/>
            <a:ext cx="3980577" cy="369332"/>
          </a:xfrm>
          <a:prstGeom prst="rect">
            <a:avLst/>
          </a:prstGeom>
          <a:noFill/>
        </p:spPr>
        <p:txBody>
          <a:bodyPr wrap="none" rtlCol="0">
            <a:spAutoFit/>
          </a:bodyPr>
          <a:lstStyle/>
          <a:p>
            <a:r>
              <a:rPr lang="en-US"/>
              <a:t>Chỉ định nguồn cấp dữ liệu cho Form</a:t>
            </a:r>
          </a:p>
        </p:txBody>
      </p:sp>
    </p:spTree>
    <p:extLst>
      <p:ext uri="{BB962C8B-B14F-4D97-AF65-F5344CB8AC3E}">
        <p14:creationId xmlns:p14="http://schemas.microsoft.com/office/powerpoint/2010/main" val="385390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23-57AF-4671-AFC4-8C1AF89EA145}"/>
              </a:ext>
            </a:extLst>
          </p:cNvPr>
          <p:cNvSpPr>
            <a:spLocks noGrp="1"/>
          </p:cNvSpPr>
          <p:nvPr>
            <p:ph type="title"/>
          </p:nvPr>
        </p:nvSpPr>
        <p:spPr/>
        <p:txBody>
          <a:bodyPr/>
          <a:lstStyle/>
          <a:p>
            <a:r>
              <a:rPr lang="en-US"/>
              <a:t>Các Form – Nguồn cấp dữ liệu </a:t>
            </a:r>
            <a:endParaRPr lang="en-US" dirty="0"/>
          </a:p>
        </p:txBody>
      </p:sp>
      <p:pic>
        <p:nvPicPr>
          <p:cNvPr id="6" name="Picture 5">
            <a:extLst>
              <a:ext uri="{FF2B5EF4-FFF2-40B4-BE49-F238E27FC236}">
                <a16:creationId xmlns:a16="http://schemas.microsoft.com/office/drawing/2014/main" id="{641F0560-B4F0-4ADD-B67F-26C6FDCE9DC8}"/>
              </a:ext>
            </a:extLst>
          </p:cNvPr>
          <p:cNvPicPr>
            <a:picLocks noChangeAspect="1"/>
          </p:cNvPicPr>
          <p:nvPr/>
        </p:nvPicPr>
        <p:blipFill>
          <a:blip r:embed="rId2"/>
          <a:stretch>
            <a:fillRect/>
          </a:stretch>
        </p:blipFill>
        <p:spPr>
          <a:xfrm>
            <a:off x="-35560" y="1828800"/>
            <a:ext cx="5598160" cy="3296378"/>
          </a:xfrm>
          <a:prstGeom prst="rect">
            <a:avLst/>
          </a:prstGeom>
        </p:spPr>
      </p:pic>
      <p:sp>
        <p:nvSpPr>
          <p:cNvPr id="17" name="TextBox 16">
            <a:extLst>
              <a:ext uri="{FF2B5EF4-FFF2-40B4-BE49-F238E27FC236}">
                <a16:creationId xmlns:a16="http://schemas.microsoft.com/office/drawing/2014/main" id="{843A71F9-39EE-42EA-9EA3-965629F166C9}"/>
              </a:ext>
            </a:extLst>
          </p:cNvPr>
          <p:cNvSpPr txBox="1"/>
          <p:nvPr/>
        </p:nvSpPr>
        <p:spPr>
          <a:xfrm>
            <a:off x="566023" y="1202015"/>
            <a:ext cx="3669594" cy="369332"/>
          </a:xfrm>
          <a:prstGeom prst="rect">
            <a:avLst/>
          </a:prstGeom>
          <a:noFill/>
        </p:spPr>
        <p:txBody>
          <a:bodyPr wrap="none" rtlCol="0">
            <a:spAutoFit/>
          </a:bodyPr>
          <a:lstStyle/>
          <a:p>
            <a:r>
              <a:rPr lang="en-US"/>
              <a:t>Đưa các tr</a:t>
            </a:r>
            <a:r>
              <a:rPr lang="vi-VN"/>
              <a:t>ư</a:t>
            </a:r>
            <a:r>
              <a:rPr lang="en-US"/>
              <a:t>ờng Record vào Form</a:t>
            </a:r>
          </a:p>
        </p:txBody>
      </p:sp>
      <p:pic>
        <p:nvPicPr>
          <p:cNvPr id="3" name="Picture 2">
            <a:extLst>
              <a:ext uri="{FF2B5EF4-FFF2-40B4-BE49-F238E27FC236}">
                <a16:creationId xmlns:a16="http://schemas.microsoft.com/office/drawing/2014/main" id="{DDC81E68-8D9A-46CD-9108-C0C69D7CA536}"/>
              </a:ext>
            </a:extLst>
          </p:cNvPr>
          <p:cNvPicPr>
            <a:picLocks noChangeAspect="1"/>
          </p:cNvPicPr>
          <p:nvPr/>
        </p:nvPicPr>
        <p:blipFill>
          <a:blip r:embed="rId3"/>
          <a:stretch>
            <a:fillRect/>
          </a:stretch>
        </p:blipFill>
        <p:spPr>
          <a:xfrm>
            <a:off x="5867400" y="944563"/>
            <a:ext cx="3171365" cy="3454717"/>
          </a:xfrm>
          <a:prstGeom prst="rect">
            <a:avLst/>
          </a:prstGeom>
          <a:ln>
            <a:noFill/>
          </a:ln>
          <a:effectLst>
            <a:outerShdw blurRad="292100" dist="139700" dir="2700000" algn="tl" rotWithShape="0">
              <a:srgbClr val="333333">
                <a:alpha val="65000"/>
              </a:srgbClr>
            </a:outerShdw>
          </a:effectLst>
        </p:spPr>
      </p:pic>
      <p:sp>
        <p:nvSpPr>
          <p:cNvPr id="9" name="Oval 8">
            <a:extLst>
              <a:ext uri="{FF2B5EF4-FFF2-40B4-BE49-F238E27FC236}">
                <a16:creationId xmlns:a16="http://schemas.microsoft.com/office/drawing/2014/main" id="{0967FEA9-C74C-46B7-9D67-061CCAA8674A}"/>
              </a:ext>
            </a:extLst>
          </p:cNvPr>
          <p:cNvSpPr/>
          <p:nvPr/>
        </p:nvSpPr>
        <p:spPr>
          <a:xfrm>
            <a:off x="8117840" y="662781"/>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1</a:t>
            </a:r>
          </a:p>
        </p:txBody>
      </p:sp>
      <p:cxnSp>
        <p:nvCxnSpPr>
          <p:cNvPr id="10" name="Straight Arrow Connector 9">
            <a:extLst>
              <a:ext uri="{FF2B5EF4-FFF2-40B4-BE49-F238E27FC236}">
                <a16:creationId xmlns:a16="http://schemas.microsoft.com/office/drawing/2014/main" id="{13C5FE80-9C80-4485-BCEB-E5C6241A71E8}"/>
              </a:ext>
            </a:extLst>
          </p:cNvPr>
          <p:cNvCxnSpPr>
            <a:cxnSpLocks/>
          </p:cNvCxnSpPr>
          <p:nvPr/>
        </p:nvCxnSpPr>
        <p:spPr>
          <a:xfrm flipH="1">
            <a:off x="2667000" y="3581400"/>
            <a:ext cx="365760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77BC3C-7C2D-4487-B96D-03605836ACF3}"/>
              </a:ext>
            </a:extLst>
          </p:cNvPr>
          <p:cNvSpPr/>
          <p:nvPr/>
        </p:nvSpPr>
        <p:spPr>
          <a:xfrm>
            <a:off x="4114800" y="3276600"/>
            <a:ext cx="533400" cy="533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2</a:t>
            </a:r>
          </a:p>
        </p:txBody>
      </p:sp>
    </p:spTree>
    <p:extLst>
      <p:ext uri="{BB962C8B-B14F-4D97-AF65-F5344CB8AC3E}">
        <p14:creationId xmlns:p14="http://schemas.microsoft.com/office/powerpoint/2010/main" val="3795926371"/>
      </p:ext>
    </p:extLst>
  </p:cSld>
  <p:clrMapOvr>
    <a:masterClrMapping/>
  </p:clrMapOvr>
</p:sld>
</file>

<file path=ppt/theme/theme1.xml><?xml version="1.0" encoding="utf-8"?>
<a:theme xmlns:a="http://schemas.openxmlformats.org/drawingml/2006/main" name="sample">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MousePointer" Revision="1" Stencil="System.Storyboarding.Common" StencilVersion="0.1"/>
</Control>
</file>

<file path=customXml/item2.xml><?xml version="1.0" encoding="utf-8"?>
<Control xmlns="http://schemas.microsoft.com/VisualStudio/2011/storyboarding/control">
  <Id Name="89e0dc80-c78b-4d76-be4b-279866ed85aa" Revision="1" Stencil="System.MyShapes" StencilVersion="1.0"/>
</Control>
</file>

<file path=customXml/itemProps1.xml><?xml version="1.0" encoding="utf-8"?>
<ds:datastoreItem xmlns:ds="http://schemas.openxmlformats.org/officeDocument/2006/customXml" ds:itemID="{C6AAFD49-57CF-4BD7-BA0A-0726CEE737CE}">
  <ds:schemaRefs>
    <ds:schemaRef ds:uri="http://schemas.microsoft.com/VisualStudio/2011/storyboarding/control"/>
  </ds:schemaRefs>
</ds:datastoreItem>
</file>

<file path=customXml/itemProps2.xml><?xml version="1.0" encoding="utf-8"?>
<ds:datastoreItem xmlns:ds="http://schemas.openxmlformats.org/officeDocument/2006/customXml" ds:itemID="{D521C2AB-FBD3-48C0-9D71-C3A4FA9FC92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7200558</Template>
  <TotalTime>10274</TotalTime>
  <Words>423</Words>
  <Application>Microsoft Office PowerPoint</Application>
  <PresentationFormat>On-screen Show (4:3)</PresentationFormat>
  <Paragraphs>123</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-apple-system</vt:lpstr>
      <vt:lpstr>Arial</vt:lpstr>
      <vt:lpstr>Verdana</vt:lpstr>
      <vt:lpstr>Wingdings</vt:lpstr>
      <vt:lpstr>sample</vt:lpstr>
      <vt:lpstr>MS ACCESS</vt:lpstr>
      <vt:lpstr>Các Form – Biểu mẫu</vt:lpstr>
      <vt:lpstr>Form</vt:lpstr>
      <vt:lpstr>Các Form – Biểu mẫu</vt:lpstr>
      <vt:lpstr>Các Form – Single Form</vt:lpstr>
      <vt:lpstr>Các Form – Biểu mẫu</vt:lpstr>
      <vt:lpstr>Form</vt:lpstr>
      <vt:lpstr>Các Form – Nguồn cấp dữ liệu </vt:lpstr>
      <vt:lpstr>Các Form – Nguồn cấp dữ liệu </vt:lpstr>
      <vt:lpstr>Các Form – Nguồn cấp dữ liệu </vt:lpstr>
      <vt:lpstr>Các Form – Nguồn cấp dữ liệu </vt:lpstr>
      <vt:lpstr>Các Form </vt:lpstr>
      <vt:lpstr>Form </vt:lpstr>
      <vt:lpstr>Các Form - Continuous Form </vt:lpstr>
      <vt:lpstr>Các Form – Sub Form </vt:lpstr>
      <vt:lpstr>Các Form – Sub Form </vt:lpstr>
      <vt:lpstr>Form </vt:lpstr>
      <vt:lpstr>Các Form – Sub Form </vt:lpstr>
      <vt:lpstr>Các Form – Sub Form </vt:lpstr>
      <vt:lpstr>Các Form – Sub Form </vt:lpstr>
      <vt:lpstr>Các Form – Sub Form </vt:lpstr>
      <vt:lpstr>Các Form – Sub Form </vt:lpstr>
      <vt:lpstr>Các Form – Sub Form </vt:lpstr>
      <vt:lpstr>Các Form – Sub Form </vt:lpstr>
      <vt:lpstr>Các Form – Sub Form </vt:lpstr>
      <vt:lpstr>Các Form – Sub Form </vt:lpstr>
      <vt:lpstr>Form </vt:lpstr>
      <vt:lpstr>Các Form </vt:lpstr>
      <vt:lpstr>Các Form </vt:lpstr>
      <vt:lpstr>Các Form </vt:lpstr>
      <vt:lpstr>Các Form </vt:lpstr>
      <vt:lpstr>Form </vt:lpstr>
      <vt:lpstr>Các Form </vt:lpstr>
      <vt:lpstr>Form </vt:lpstr>
      <vt:lpstr>Form </vt:lpstr>
      <vt:lpstr>Form </vt:lpstr>
      <vt:lpstr>Form </vt:lpstr>
      <vt:lpstr>Form </vt:lpstr>
      <vt:lpstr>Form </vt:lpstr>
      <vt:lpstr>Form </vt:lpstr>
      <vt:lpstr>Form </vt:lpstr>
      <vt:lpstr>Form </vt:lpstr>
      <vt:lpstr>Form </vt:lpstr>
      <vt:lpstr>Form </vt:lpstr>
      <vt:lpstr>Form </vt:lpstr>
      <vt:lpstr>Form </vt:lpstr>
      <vt:lpstr>Form </vt:lpstr>
      <vt:lpstr>Form </vt:lpstr>
      <vt:lpstr>Form </vt:lpstr>
      <vt:lpstr>Form </vt:lpstr>
      <vt:lpstr>Form </vt:lpstr>
      <vt:lpstr>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Thu Xuan</dc:creator>
  <cp:lastModifiedBy>xt2810@live.com</cp:lastModifiedBy>
  <cp:revision>2025</cp:revision>
  <dcterms:created xsi:type="dcterms:W3CDTF">2013-12-10T14:14:06Z</dcterms:created>
  <dcterms:modified xsi:type="dcterms:W3CDTF">2019-10-25T16:20:34Z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