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6"/>
  </p:handoutMasterIdLst>
  <p:sldIdLst>
    <p:sldId id="256" r:id="rId4"/>
    <p:sldId id="290" r:id="rId5"/>
    <p:sldId id="291" r:id="rId6"/>
    <p:sldId id="292" r:id="rId7"/>
    <p:sldId id="294" r:id="rId8"/>
    <p:sldId id="293" r:id="rId9"/>
    <p:sldId id="295" r:id="rId10"/>
    <p:sldId id="299" r:id="rId11"/>
    <p:sldId id="296" r:id="rId12"/>
    <p:sldId id="297" r:id="rId13"/>
    <p:sldId id="298" r:id="rId14"/>
    <p:sldId id="30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2969" autoAdjust="0"/>
  </p:normalViewPr>
  <p:slideViewPr>
    <p:cSldViewPr>
      <p:cViewPr varScale="1">
        <p:scale>
          <a:sx n="71" d="100"/>
          <a:sy n="71" d="100"/>
        </p:scale>
        <p:origin x="11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LẬP TRÌNH CƠ BẢN PHP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 smtClean="0"/>
              <a:t>TCXD HÀ NỘI</a:t>
            </a:r>
            <a:endParaRPr lang="en-US" sz="1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trình PHP đầu tiên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" y="121873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Tạo file vidu1.php </a:t>
            </a:r>
            <a:r>
              <a:rPr lang="en-US" smtClean="0"/>
              <a:t>nhập vào nội dung: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225" y="2438400"/>
            <a:ext cx="75438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/>
          </a:p>
          <a:p>
            <a:r>
              <a:rPr lang="en-US" sz="3600" b="1" smtClean="0">
                <a:solidFill>
                  <a:srgbClr val="FF0000"/>
                </a:solidFill>
              </a:rPr>
              <a:t>&lt;?php</a:t>
            </a:r>
          </a:p>
          <a:p>
            <a:endParaRPr lang="en-US" sz="3600" b="1" smtClean="0"/>
          </a:p>
          <a:p>
            <a:r>
              <a:rPr lang="en-US" sz="3600" b="1" smtClean="0"/>
              <a:t>     echo "Xin chào PHP";</a:t>
            </a:r>
          </a:p>
          <a:p>
            <a:endParaRPr lang="en-US" sz="3600" b="1" smtClean="0"/>
          </a:p>
          <a:p>
            <a:r>
              <a:rPr lang="en-US" sz="3600" b="1" smtClean="0">
                <a:solidFill>
                  <a:srgbClr val="FF0000"/>
                </a:solidFill>
              </a:rPr>
              <a:t>?&gt;</a:t>
            </a:r>
            <a:endParaRPr lang="vi-VN" b="1" smtClean="0">
              <a:solidFill>
                <a:srgbClr val="FF0000"/>
              </a:solidFill>
            </a:endParaRPr>
          </a:p>
          <a:p>
            <a:r>
              <a:rPr lang="vi-VN"/>
              <a:t>	</a:t>
            </a:r>
            <a:r>
              <a:rPr lang="en-US" smtClean="0"/>
              <a:t> </a:t>
            </a:r>
            <a:endParaRPr lang="vi-VN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09800" y="2057400"/>
            <a:ext cx="89217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2106" y="1841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Mở thẻ PHP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219201" y="5334000"/>
            <a:ext cx="5333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3057" y="623572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Đóng thẻ PHP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1656979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 chương trình PHP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62463" y="2057400"/>
            <a:ext cx="1176337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trình PHP đầu tiên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924243"/>
            <a:ext cx="68580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Chạy PHP</a:t>
            </a:r>
            <a:endParaRPr lang="vi-VN" b="1" smtClean="0"/>
          </a:p>
          <a:p>
            <a:pPr>
              <a:lnSpc>
                <a:spcPct val="150000"/>
              </a:lnSpc>
            </a:pPr>
            <a:r>
              <a:rPr lang="en-US" smtClean="0"/>
              <a:t>   </a:t>
            </a:r>
            <a:r>
              <a:rPr lang="vi-VN" smtClean="0"/>
              <a:t>- </a:t>
            </a:r>
            <a:r>
              <a:rPr lang="en-US" smtClean="0"/>
              <a:t>Chạy File PHP đang mở bằng PowerShell</a:t>
            </a:r>
            <a:endParaRPr lang="vi-VN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6277"/>
            <a:ext cx="8305800" cy="5075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3431377"/>
            <a:ext cx="1814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mtClean="0">
                <a:solidFill>
                  <a:srgbClr val="FF0000"/>
                </a:solidFill>
              </a:rPr>
              <a:t>Số file chưa lưu lại</a:t>
            </a:r>
          </a:p>
          <a:p>
            <a:pPr>
              <a:lnSpc>
                <a:spcPct val="150000"/>
              </a:lnSpc>
            </a:pPr>
            <a:r>
              <a:rPr lang="en-US" sz="1400" smtClean="0">
                <a:solidFill>
                  <a:srgbClr val="FF0000"/>
                </a:solidFill>
              </a:rPr>
              <a:t>Lưu: </a:t>
            </a:r>
            <a:r>
              <a:rPr lang="en-US" sz="1400" b="1" smtClean="0">
                <a:solidFill>
                  <a:srgbClr val="FF0000"/>
                </a:solidFill>
              </a:rPr>
              <a:t>CTRL + S</a:t>
            </a:r>
            <a:endParaRPr lang="vi-VN" sz="1400" b="1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" y="2486600"/>
            <a:ext cx="381000" cy="1132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186520" y="2339520"/>
            <a:ext cx="889500" cy="12311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431377"/>
            <a:ext cx="181492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mtClean="0">
                <a:solidFill>
                  <a:srgbClr val="FF0000"/>
                </a:solidFill>
              </a:rPr>
              <a:t>File đang mở</a:t>
            </a:r>
            <a:endParaRPr lang="vi-VN" sz="14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33940" y="2339520"/>
            <a:ext cx="662260" cy="8608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34100" y="3106536"/>
            <a:ext cx="1814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mtClean="0">
                <a:solidFill>
                  <a:srgbClr val="FF0000"/>
                </a:solidFill>
              </a:rPr>
              <a:t>Chạy file Code PHP đang mở</a:t>
            </a:r>
            <a:endParaRPr lang="vi-VN" sz="1400" b="1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4191000"/>
            <a:ext cx="552416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8487" y="6127117"/>
            <a:ext cx="531351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smtClean="0">
                <a:solidFill>
                  <a:srgbClr val="FF0000"/>
                </a:solidFill>
              </a:rPr>
              <a:t>(Dòng lệnh PS  (</a:t>
            </a:r>
            <a:r>
              <a:rPr lang="en-US" sz="1400" b="1" smtClean="0">
                <a:solidFill>
                  <a:srgbClr val="FF0000"/>
                </a:solidFill>
              </a:rPr>
              <a:t>CTRL + ~</a:t>
            </a:r>
            <a:r>
              <a:rPr lang="en-US" sz="1100" smtClean="0">
                <a:solidFill>
                  <a:srgbClr val="FF0000"/>
                </a:solidFill>
              </a:rPr>
              <a:t>) - nơi code PHP hiện thị (xuất) và nhập dữ liệu)</a:t>
            </a:r>
            <a:endParaRPr lang="vi-VN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trình PHP đầu tiên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685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Chạy PHP</a:t>
            </a:r>
            <a:r>
              <a:rPr lang="en-US" smtClean="0"/>
              <a:t> </a:t>
            </a:r>
            <a:r>
              <a:rPr lang="vi-VN" smtClean="0"/>
              <a:t>- Chạy nền web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0"/>
            <a:ext cx="8915400" cy="441680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18760" y="5389880"/>
            <a:ext cx="115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5943600"/>
            <a:ext cx="137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1083733"/>
            <a:ext cx="6858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smtClean="0"/>
              <a:t>Tại thư mục dự án gõ terminal</a:t>
            </a:r>
            <a:r>
              <a:rPr lang="vi-VN" sz="2000" b="1" smtClean="0"/>
              <a:t>: </a:t>
            </a:r>
            <a:r>
              <a:rPr lang="vi-VN" sz="3600" b="1" smtClean="0">
                <a:solidFill>
                  <a:srgbClr val="FF0000"/>
                </a:solidFill>
              </a:rPr>
              <a:t>php -S 0.0.0.0:80</a:t>
            </a:r>
            <a:r>
              <a:rPr lang="vi-VN" sz="2400" b="1" smtClean="0">
                <a:solidFill>
                  <a:srgbClr val="FF0000"/>
                </a:solidFill>
              </a:rPr>
              <a:t> </a:t>
            </a:r>
            <a:endParaRPr lang="vi-VN" sz="240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1752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smtClean="0"/>
              <a:t>Truy cập http với địa chỉ Loop back IP hoặc IP hiện tại của máy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593592" y="5670296"/>
            <a:ext cx="115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99076" y="3810000"/>
            <a:ext cx="1039368" cy="1784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0448" y="33710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http://127.0.0.1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7400" y="37251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http://localhost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97880" y="3371036"/>
            <a:ext cx="0" cy="112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97880" y="4178456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http://IP                  (ipconfig)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858000" y="4419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1447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Các gói phần mềm cần cài đặt ở thư mục: </a:t>
            </a:r>
            <a:r>
              <a:rPr lang="en-US" b="1" smtClean="0">
                <a:solidFill>
                  <a:srgbClr val="FF0000"/>
                </a:solidFill>
              </a:rPr>
              <a:t>setup-php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035731"/>
            <a:ext cx="6858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1. Cài đặt thư viện Visual C++</a:t>
            </a:r>
          </a:p>
          <a:p>
            <a:pPr>
              <a:lnSpc>
                <a:spcPct val="150000"/>
              </a:lnSpc>
            </a:pPr>
            <a:r>
              <a:rPr lang="en-US" sz="2000"/>
              <a:t>    </a:t>
            </a:r>
            <a:r>
              <a:rPr lang="en-US" sz="2000" smtClean="0"/>
              <a:t>- Chạy </a:t>
            </a:r>
            <a:r>
              <a:rPr lang="en-US" sz="2000"/>
              <a:t>file: </a:t>
            </a:r>
            <a:r>
              <a:rPr lang="en-US" sz="2000" smtClean="0">
                <a:solidFill>
                  <a:srgbClr val="FF0000"/>
                </a:solidFill>
              </a:rPr>
              <a:t>check_architect.bat </a:t>
            </a:r>
            <a:r>
              <a:rPr lang="en-US" sz="2000" smtClean="0"/>
              <a:t>để xác định hệ thống </a:t>
            </a:r>
            <a:br>
              <a:rPr lang="en-US" sz="2000" smtClean="0"/>
            </a:br>
            <a:r>
              <a:rPr lang="en-US" sz="2000" smtClean="0"/>
              <a:t>       32 bit hay 64 bit</a:t>
            </a:r>
          </a:p>
          <a:p>
            <a:pPr>
              <a:lnSpc>
                <a:spcPct val="150000"/>
              </a:lnSpc>
            </a:pPr>
            <a:r>
              <a:rPr lang="en-US" sz="2000"/>
              <a:t> </a:t>
            </a:r>
            <a:r>
              <a:rPr lang="en-US" sz="2000" smtClean="0"/>
              <a:t>   - Mở thư mục 32-bit hoặc 64-bit tương ứng</a:t>
            </a:r>
          </a:p>
          <a:p>
            <a:pPr>
              <a:lnSpc>
                <a:spcPct val="150000"/>
              </a:lnSpc>
            </a:pPr>
            <a:r>
              <a:rPr lang="en-US" sz="2000"/>
              <a:t>    - Chạy file số </a:t>
            </a:r>
            <a:r>
              <a:rPr lang="en-US" sz="2000" smtClean="0"/>
              <a:t>1, 2 </a:t>
            </a:r>
            <a:r>
              <a:rPr lang="en-US" sz="2000"/>
              <a:t>và </a:t>
            </a:r>
            <a:r>
              <a:rPr lang="en-US" sz="2000" smtClean="0"/>
              <a:t>3 tên có chứa:  </a:t>
            </a:r>
            <a:r>
              <a:rPr lang="en-US" sz="2000" smtClean="0">
                <a:solidFill>
                  <a:srgbClr val="FF0000"/>
                </a:solidFill>
              </a:rPr>
              <a:t>vcredist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1218737"/>
            <a:ext cx="6858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2.   Cài đặt WampServer : PHP, Apache, MySQL</a:t>
            </a:r>
          </a:p>
          <a:p>
            <a:pPr>
              <a:lnSpc>
                <a:spcPct val="150000"/>
              </a:lnSpc>
            </a:pPr>
            <a:r>
              <a:rPr lang="en-US"/>
              <a:t>      Chạy file số </a:t>
            </a:r>
            <a:r>
              <a:rPr lang="en-US" smtClean="0">
                <a:solidFill>
                  <a:srgbClr val="FF0000"/>
                </a:solidFill>
              </a:rPr>
              <a:t>4</a:t>
            </a:r>
            <a:r>
              <a:rPr lang="en-US" smtClean="0"/>
              <a:t> tên chứa: </a:t>
            </a:r>
            <a:r>
              <a:rPr lang="en-US" smtClean="0">
                <a:solidFill>
                  <a:srgbClr val="FF0000"/>
                </a:solidFill>
              </a:rPr>
              <a:t>wampserver</a:t>
            </a:r>
          </a:p>
          <a:p>
            <a:pPr>
              <a:lnSpc>
                <a:spcPct val="150000"/>
              </a:lnSpc>
            </a:pPr>
            <a:r>
              <a:rPr lang="en-US" smtClean="0"/>
              <a:t>      Lưu ý nhớ đường dẫn cài đặt để cấu hình ở bước sau 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5181600" cy="42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1218737"/>
            <a:ext cx="68580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b="1" smtClean="0"/>
              <a:t>Thiết lập biến môi trường</a:t>
            </a:r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/>
              <a:t>Nhấn phải chuột vào file số 5 tên </a:t>
            </a:r>
            <a:r>
              <a:rPr lang="en-US" b="1" smtClean="0">
                <a:solidFill>
                  <a:srgbClr val="FF0000"/>
                </a:solidFill>
              </a:rPr>
              <a:t>5.set_path.bat</a:t>
            </a:r>
          </a:p>
          <a:p>
            <a:pPr>
              <a:lnSpc>
                <a:spcPct val="150000"/>
              </a:lnSpc>
            </a:pPr>
            <a:r>
              <a:rPr lang="en-US" smtClean="0"/>
              <a:t>Chọn </a:t>
            </a:r>
            <a:r>
              <a:rPr lang="en-US" b="1" smtClean="0"/>
              <a:t>Run as administrator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7408" r="48334" b="40997"/>
          <a:stretch/>
        </p:blipFill>
        <p:spPr>
          <a:xfrm>
            <a:off x="609600" y="2896367"/>
            <a:ext cx="5562600" cy="38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1218737"/>
            <a:ext cx="6858000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Kiểm tra PHP đã có trên hệ thống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Chạy PowerShell – Từ Menu Start gõ PowerShell để hiện thị   </a:t>
            </a:r>
          </a:p>
          <a:p>
            <a:pPr>
              <a:lnSpc>
                <a:spcPct val="150000"/>
              </a:lnSpc>
            </a:pPr>
            <a:r>
              <a:rPr lang="en-US"/>
              <a:t> </a:t>
            </a:r>
            <a:r>
              <a:rPr lang="en-US" smtClean="0"/>
              <a:t>    chương trình này, rồi bấm chuột chọn để chạy.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Từ dòng lệnh của PS gõ </a:t>
            </a:r>
            <a:r>
              <a:rPr lang="en-US" sz="3200" b="1" smtClean="0">
                <a:solidFill>
                  <a:srgbClr val="FF0000"/>
                </a:solidFill>
              </a:rPr>
              <a:t>php –v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Nếu có thông tin về phiên bản PHP thì đã cài đặt thành công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72" r="24992" b="77778"/>
          <a:stretch/>
        </p:blipFill>
        <p:spPr>
          <a:xfrm>
            <a:off x="304800" y="4191000"/>
            <a:ext cx="773582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1218737"/>
            <a:ext cx="6858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4. Cài đặt Visual Studio Code (VSC)</a:t>
            </a:r>
          </a:p>
          <a:p>
            <a:pPr>
              <a:lnSpc>
                <a:spcPct val="150000"/>
              </a:lnSpc>
            </a:pPr>
            <a:r>
              <a:rPr lang="en-US" smtClean="0"/>
              <a:t>VSC là ứng dụng để soạn thảo code, chạy code ..</a:t>
            </a:r>
          </a:p>
          <a:p>
            <a:pPr>
              <a:lnSpc>
                <a:spcPct val="150000"/>
              </a:lnSpc>
            </a:pPr>
            <a:r>
              <a:rPr lang="en-US"/>
              <a:t>Chạy file số </a:t>
            </a:r>
            <a:r>
              <a:rPr lang="en-US" smtClean="0"/>
              <a:t>6: </a:t>
            </a:r>
            <a:r>
              <a:rPr lang="en-US" smtClean="0">
                <a:solidFill>
                  <a:srgbClr val="FF0000"/>
                </a:solidFill>
              </a:rPr>
              <a:t>VSCodeSetup </a:t>
            </a:r>
            <a:r>
              <a:rPr lang="en-US" smtClean="0"/>
              <a:t>để </a:t>
            </a:r>
            <a:r>
              <a:rPr lang="en-US"/>
              <a:t>cài </a:t>
            </a:r>
            <a:r>
              <a:rPr lang="en-US" smtClean="0"/>
              <a:t>đặt</a:t>
            </a:r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Sau khi cài đặt chạy VSC nó có giao diện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42732"/>
            <a:ext cx="7115175" cy="33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MÔI TRƯỜNG PHÁT TRIỂN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" y="1218737"/>
            <a:ext cx="82581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/>
              <a:t>5</a:t>
            </a:r>
            <a:r>
              <a:rPr lang="en-US" b="1" smtClean="0"/>
              <a:t>. Cài đặt </a:t>
            </a:r>
            <a:r>
              <a:rPr lang="vi-VN" b="1" smtClean="0"/>
              <a:t>Các thành phần mở rộng cho VSC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Từ VSC chọn biểu tượng Extension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Chọn ký hiệu …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Từ menu đổ xuống chọn </a:t>
            </a:r>
            <a:r>
              <a:rPr lang="en-US" b="1" smtClean="0"/>
              <a:t>Install from VSIX 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Chọn các file số 7, 8, 9, 10 để trong thư mục setup-php để cài đặt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667" b="30054"/>
          <a:stretch/>
        </p:blipFill>
        <p:spPr>
          <a:xfrm>
            <a:off x="768985" y="3352800"/>
            <a:ext cx="4648200" cy="3429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95800" y="1758031"/>
            <a:ext cx="307340" cy="307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185" y="487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12085" y="3492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133600"/>
            <a:ext cx="307340" cy="307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8470" y="586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2514600"/>
            <a:ext cx="307340" cy="307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967604"/>
            <a:ext cx="5178225" cy="27887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04012" y="2988512"/>
            <a:ext cx="307340" cy="307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6682" y="5257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VSC viết code PHP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" y="1218737"/>
            <a:ext cx="6858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smtClean="0"/>
              <a:t>Đổi nền VSC: Nhấn CTRL+K+T</a:t>
            </a:r>
          </a:p>
          <a:p>
            <a:pPr>
              <a:lnSpc>
                <a:spcPct val="150000"/>
              </a:lnSpc>
            </a:pPr>
            <a:r>
              <a:rPr lang="vi-VN"/>
              <a:t>	</a:t>
            </a:r>
            <a:r>
              <a:rPr lang="vi-VN" smtClean="0"/>
              <a:t>- Chọn Light+ nền trắng</a:t>
            </a:r>
          </a:p>
          <a:p>
            <a:pPr>
              <a:lnSpc>
                <a:spcPct val="150000"/>
              </a:lnSpc>
            </a:pPr>
            <a:r>
              <a:rPr lang="vi-VN"/>
              <a:t>	</a:t>
            </a:r>
            <a:r>
              <a:rPr lang="vi-VN" smtClean="0"/>
              <a:t>- Chọn Dark+ nền đen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1481"/>
          <a:stretch/>
        </p:blipFill>
        <p:spPr>
          <a:xfrm>
            <a:off x="0" y="2743200"/>
            <a:ext cx="9144000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563880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rgbClr val="FF0000"/>
                </a:solidFill>
              </a:rPr>
              <a:t>CTRL+K+T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9340" y="3505200"/>
            <a:ext cx="124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9340" y="31358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Nền sáng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63940" y="4270801"/>
            <a:ext cx="124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5004" y="390805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Nền tối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VSC viết code PHP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6858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smtClean="0"/>
              <a:t>Mở thư mục chứa code PHP</a:t>
            </a:r>
          </a:p>
          <a:p>
            <a:pPr>
              <a:lnSpc>
                <a:spcPct val="150000"/>
              </a:lnSpc>
            </a:pPr>
            <a:r>
              <a:rPr lang="vi-VN" b="1"/>
              <a:t>	</a:t>
            </a:r>
            <a:r>
              <a:rPr lang="vi-VN" smtClean="0"/>
              <a:t>- Tạo một thư mục là nơi </a:t>
            </a:r>
            <a:r>
              <a:rPr lang="en-US" smtClean="0"/>
              <a:t>các file code PHP</a:t>
            </a:r>
          </a:p>
          <a:p>
            <a:pPr>
              <a:lnSpc>
                <a:spcPct val="150000"/>
              </a:lnSpc>
            </a:pPr>
            <a:r>
              <a:rPr lang="en-US"/>
              <a:t>	 </a:t>
            </a:r>
            <a:r>
              <a:rPr lang="en-US" smtClean="0"/>
              <a:t> (như </a:t>
            </a:r>
            <a:r>
              <a:rPr lang="en-US" b="1" smtClean="0"/>
              <a:t>vidu1 </a:t>
            </a:r>
            <a:r>
              <a:rPr lang="en-US" smtClean="0"/>
              <a:t>ở</a:t>
            </a:r>
            <a:r>
              <a:rPr lang="en-US" b="1" smtClean="0"/>
              <a:t> Desktop</a:t>
            </a:r>
            <a:r>
              <a:rPr lang="en-US" smtClean="0"/>
              <a:t>)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- Từ VSC chọn File &gt; Open Folder và chọn đến </a:t>
            </a:r>
            <a:br>
              <a:rPr lang="en-US" smtClean="0"/>
            </a:br>
            <a:r>
              <a:rPr lang="en-US" smtClean="0"/>
              <a:t>                 thư mục cần mở</a:t>
            </a:r>
            <a:endParaRPr lang="vi-VN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371"/>
          <a:stretch/>
        </p:blipFill>
        <p:spPr>
          <a:xfrm>
            <a:off x="0" y="4074825"/>
            <a:ext cx="9144000" cy="2706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28600" y="3865964"/>
            <a:ext cx="228600" cy="553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" y="3460322"/>
            <a:ext cx="538480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</a:rPr>
              <a:t>Biểu tượng Explorer - Bật/tắt xem các file của thư mục dự án</a:t>
            </a:r>
            <a:endParaRPr lang="vi-VN" sz="1400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348" y="4188794"/>
            <a:ext cx="181492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</a:rPr>
              <a:t>Tên thư mục dự án</a:t>
            </a:r>
            <a:endParaRPr lang="vi-VN" sz="1400" b="1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38200" y="4495800"/>
            <a:ext cx="68580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61972" y="5893697"/>
            <a:ext cx="59772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</a:rPr>
              <a:t>Danh sách các file - Quản lý tương tự File Explorer</a:t>
            </a:r>
            <a:endParaRPr lang="vi-VN" sz="14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133600" y="6101446"/>
            <a:ext cx="728372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71800" y="5005596"/>
            <a:ext cx="181492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</a:rPr>
              <a:t>Tạo file / thư mục</a:t>
            </a:r>
            <a:endParaRPr lang="vi-VN" sz="1400" b="1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133600" y="4849925"/>
            <a:ext cx="838200" cy="363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7664</TotalTime>
  <Words>483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sample</vt:lpstr>
      <vt:lpstr>LẬP TRÌNH CƠ BẢN PHP</vt:lpstr>
      <vt:lpstr>CÀI ĐẶT MÔI TRƯỜNG PHÁT TRIỂN</vt:lpstr>
      <vt:lpstr>CÀI ĐẶT MÔI TRƯỜNG PHÁT TRIỂN</vt:lpstr>
      <vt:lpstr>CÀI ĐẶT MÔI TRƯỜNG PHÁT TRIỂN</vt:lpstr>
      <vt:lpstr>CÀI ĐẶT MÔI TRƯỜNG PHÁT TRIỂN</vt:lpstr>
      <vt:lpstr>CÀI ĐẶT MÔI TRƯỜNG PHÁT TRIỂN</vt:lpstr>
      <vt:lpstr>CÀI ĐẶT MÔI TRƯỜNG PHÁT TRIỂN</vt:lpstr>
      <vt:lpstr>Sử dụng VSC viết code PHP</vt:lpstr>
      <vt:lpstr>Sử dụng VSC viết code PHP</vt:lpstr>
      <vt:lpstr>Chương trình PHP đầu tiên</vt:lpstr>
      <vt:lpstr>Chương trình PHP đầu tiên</vt:lpstr>
      <vt:lpstr>Chương trình PHP đầu tiên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Thu Xuan</cp:lastModifiedBy>
  <cp:revision>1288</cp:revision>
  <dcterms:created xsi:type="dcterms:W3CDTF">2013-12-10T14:14:06Z</dcterms:created>
  <dcterms:modified xsi:type="dcterms:W3CDTF">2019-07-30T08:01:49Z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