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7"/>
  </p:handoutMasterIdLst>
  <p:sldIdLst>
    <p:sldId id="256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2969" autoAdjust="0"/>
  </p:normalViewPr>
  <p:slideViewPr>
    <p:cSldViewPr>
      <p:cViewPr varScale="1">
        <p:scale>
          <a:sx n="71" d="100"/>
          <a:sy n="71" d="100"/>
        </p:scale>
        <p:origin x="11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30-Jul-19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LẬP TRÌNH CƠ BẢN PHP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 smtClean="0"/>
              <a:t>TCXD HÀ NỘI</a:t>
            </a:r>
            <a:endParaRPr lang="en-US" sz="1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 LỆNH - KHỐI LỆNH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CÂU LỆNH</a:t>
            </a:r>
            <a:endParaRPr lang="en-US" b="1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3760" y="1785372"/>
            <a:ext cx="578336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$welcome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'Chào mừng đến với PHP'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smtClean="0">
                <a:solidFill>
                  <a:srgbClr val="666600"/>
                </a:solidFill>
                <a:latin typeface="SFMono-Regular"/>
              </a:rPr>
              <a:t>echo $welcome;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6670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KHỐI LỆNH</a:t>
            </a:r>
            <a:endParaRPr lang="en-US" b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042315"/>
            <a:ext cx="6248400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&lt;?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php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latin typeface="SFMono-Regular"/>
              </a:rPr>
              <a:t>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$pass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true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latin typeface="SFMono-Regular"/>
              </a:rPr>
              <a:t>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if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$pass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latin typeface="SFMono-Regular"/>
              </a:rPr>
              <a:t>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latin typeface="SFMono-Regular"/>
              </a:rPr>
              <a:t>   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echo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"Chúc mừng bạn"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en-US" sz="2400" smtClean="0">
                <a:solidFill>
                  <a:srgbClr val="000000"/>
                </a:solidFill>
                <a:latin typeface="SFMono-Regular"/>
              </a:rPr>
              <a:t>   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echo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"bạn đã hoàn thành bài kiểm tra"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 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?&gt;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GÁN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600200"/>
            <a:ext cx="8077200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Lệnh gán được dùng để gán giá trị, biểu thức vào một biến: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Các toán tử gán gồm: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=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+=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-=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*=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/=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VÀ XUẤT DỮ LIỆU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295400"/>
            <a:ext cx="7696200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Nhập</a:t>
            </a:r>
            <a:r>
              <a:rPr kumimoji="0" lang="en-US" altLang="en-US" sz="2400" b="0" i="0" u="none" strike="noStrike" cap="none" normalizeH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dữ liệu: </a:t>
            </a:r>
            <a:r>
              <a:rPr lang="en-US" sz="2400" b="1"/>
              <a:t>readline</a:t>
            </a:r>
            <a:r>
              <a:rPr lang="en-US" sz="2400"/>
              <a:t> 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2057400"/>
            <a:ext cx="7696200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$bien = readline("Lời</a:t>
            </a:r>
            <a:r>
              <a:rPr kumimoji="0" lang="en-US" altLang="en-US" sz="2400" b="0" i="0" u="none" strike="noStrike" cap="none" normalizeH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 nhắc: ");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3135997"/>
            <a:ext cx="76962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Xuất</a:t>
            </a:r>
            <a:r>
              <a:rPr kumimoji="0" lang="en-US" altLang="en-US" sz="2400" b="0" i="0" u="none" strike="noStrike" cap="none" normalizeH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dữ liệu: </a:t>
            </a:r>
            <a:r>
              <a:rPr lang="en-US" sz="2400" b="1" smtClean="0"/>
              <a:t>echo</a:t>
            </a:r>
            <a:r>
              <a:rPr lang="en-US" sz="2400"/>
              <a:t> 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1000" y="3897997"/>
            <a:ext cx="76962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echo $bien;</a:t>
            </a:r>
          </a:p>
        </p:txBody>
      </p:sp>
    </p:spTree>
    <p:extLst>
      <p:ext uri="{BB962C8B-B14F-4D97-AF65-F5344CB8AC3E}">
        <p14:creationId xmlns:p14="http://schemas.microsoft.com/office/powerpoint/2010/main" val="6743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TỔNG HỢP - GIẢI PHƯƠNG TRÌNH BẬC 2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vi-VN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KHÓA VÀ KÝ HIỆU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295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smtClean="0"/>
              <a:t>Từ khóa</a:t>
            </a:r>
            <a:r>
              <a:rPr lang="vi-VN" sz="2000" smtClean="0"/>
              <a:t>: </a:t>
            </a:r>
            <a:r>
              <a:rPr lang="vi-VN" sz="2000" smtClean="0">
                <a:solidFill>
                  <a:srgbClr val="FF0000"/>
                </a:solidFill>
              </a:rPr>
              <a:t>if, for, empty, </a:t>
            </a:r>
            <a:r>
              <a:rPr lang="en-US" sz="2000" smtClean="0">
                <a:solidFill>
                  <a:srgbClr val="FF0000"/>
                </a:solidFill>
              </a:rPr>
              <a:t>echo</a:t>
            </a:r>
            <a:r>
              <a:rPr lang="vi-VN" sz="2000" smtClean="0">
                <a:solidFill>
                  <a:srgbClr val="FF0000"/>
                </a:solidFill>
              </a:rPr>
              <a:t>, </a:t>
            </a:r>
            <a:r>
              <a:rPr lang="en-US" sz="2000" smtClean="0">
                <a:solidFill>
                  <a:srgbClr val="FF0000"/>
                </a:solidFill>
              </a:rPr>
              <a:t>die</a:t>
            </a:r>
            <a:r>
              <a:rPr lang="vi-VN" sz="2000" smtClean="0">
                <a:solidFill>
                  <a:srgbClr val="FF0000"/>
                </a:solidFill>
              </a:rPr>
              <a:t>, </a:t>
            </a:r>
            <a:r>
              <a:rPr lang="en-US" sz="2000" smtClean="0">
                <a:solidFill>
                  <a:srgbClr val="FF0000"/>
                </a:solidFill>
              </a:rPr>
              <a:t>unset</a:t>
            </a:r>
            <a:r>
              <a:rPr lang="vi-VN" sz="2000" smtClean="0">
                <a:solidFill>
                  <a:srgbClr val="FF0000"/>
                </a:solidFill>
              </a:rPr>
              <a:t> ... </a:t>
            </a:r>
          </a:p>
          <a:p>
            <a:pPr>
              <a:lnSpc>
                <a:spcPct val="150000"/>
              </a:lnSpc>
            </a:pPr>
            <a:r>
              <a:rPr lang="vi-VN" sz="2000"/>
              <a:t>	</a:t>
            </a:r>
            <a:r>
              <a:rPr lang="vi-VN" sz="2000" smtClean="0"/>
              <a:t>   Dành riêng cho cú pháp PHP không dùng để đặt tên </a:t>
            </a:r>
          </a:p>
          <a:p>
            <a:pPr>
              <a:lnSpc>
                <a:spcPct val="150000"/>
              </a:lnSpc>
            </a:pPr>
            <a:r>
              <a:rPr lang="vi-VN" sz="2000"/>
              <a:t> </a:t>
            </a:r>
            <a:r>
              <a:rPr lang="vi-VN" sz="2000" smtClean="0"/>
              <a:t>               các hằng số, hàm, lớp ...</a:t>
            </a:r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152400" y="2895600"/>
            <a:ext cx="800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smtClean="0"/>
              <a:t>Ký hiệu</a:t>
            </a:r>
            <a:r>
              <a:rPr lang="vi-VN" sz="2000" smtClean="0"/>
              <a:t>:</a:t>
            </a:r>
          </a:p>
          <a:p>
            <a:pPr>
              <a:lnSpc>
                <a:spcPct val="150000"/>
              </a:lnSpc>
            </a:pPr>
            <a:r>
              <a:rPr lang="vi-VN" sz="2000"/>
              <a:t>	</a:t>
            </a:r>
            <a:r>
              <a:rPr lang="vi-VN" sz="2000" smtClean="0"/>
              <a:t>- </a:t>
            </a:r>
            <a:r>
              <a:rPr lang="en-US" sz="2000" smtClean="0"/>
              <a:t> Chữ số: </a:t>
            </a:r>
            <a:r>
              <a:rPr lang="pl-PL" sz="2000" b="1" smtClean="0"/>
              <a:t>A </a:t>
            </a:r>
            <a:r>
              <a:rPr lang="pl-PL" sz="2000" b="1"/>
              <a:t>... Z, a .. z, 0 .. </a:t>
            </a:r>
            <a:r>
              <a:rPr lang="pl-PL" sz="2000" b="1" smtClean="0"/>
              <a:t>9</a:t>
            </a:r>
            <a:r>
              <a:rPr lang="en-US" sz="2000" b="1" smtClean="0"/>
              <a:t> </a:t>
            </a:r>
            <a:r>
              <a:rPr lang="en-US" sz="2000" smtClean="0"/>
              <a:t>  ví dụ: $hoten = "Abc"</a:t>
            </a:r>
            <a:endParaRPr lang="en-US" sz="2000" b="1" smtClean="0"/>
          </a:p>
          <a:p>
            <a:pPr>
              <a:lnSpc>
                <a:spcPct val="150000"/>
              </a:lnSpc>
            </a:pPr>
            <a:r>
              <a:rPr lang="en-US" sz="2000"/>
              <a:t>	</a:t>
            </a:r>
            <a:r>
              <a:rPr lang="en-US" sz="2000" smtClean="0"/>
              <a:t>-  Ký hiệu toán: </a:t>
            </a:r>
            <a:r>
              <a:rPr lang="en-US" sz="2000" b="1" smtClean="0"/>
              <a:t>+ - * / ( ) = &gt; &lt;</a:t>
            </a:r>
            <a:r>
              <a:rPr lang="en-US" sz="2000" smtClean="0"/>
              <a:t>  ví dụ: 5 * (20 - 11)</a:t>
            </a:r>
          </a:p>
          <a:p>
            <a:pPr>
              <a:lnSpc>
                <a:spcPct val="150000"/>
              </a:lnSpc>
            </a:pPr>
            <a:r>
              <a:rPr lang="en-US" sz="2000"/>
              <a:t>	</a:t>
            </a:r>
            <a:r>
              <a:rPr lang="en-US" sz="2000" smtClean="0"/>
              <a:t>- Ký hiệu đặc biệt: </a:t>
            </a:r>
            <a:r>
              <a:rPr lang="en-US" sz="2000" b="1" smtClean="0"/>
              <a:t>. [] $ \n</a:t>
            </a:r>
          </a:p>
          <a:p>
            <a:pPr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72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 DỮ LIỆU SƠ CẤP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2954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/>
              <a:t>1) Kiểu số nguyên (int): 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	</a:t>
            </a:r>
            <a:r>
              <a:rPr lang="pt-BR" sz="2000"/>
              <a:t>N = </a:t>
            </a:r>
            <a:r>
              <a:rPr lang="pt-BR" sz="2000" smtClean="0"/>
              <a:t>{</a:t>
            </a:r>
            <a:r>
              <a:rPr lang="en-US" sz="2000">
                <a:solidFill>
                  <a:srgbClr val="FF0000"/>
                </a:solidFill>
              </a:rPr>
              <a:t>PHP_INT_MIN</a:t>
            </a:r>
            <a:r>
              <a:rPr lang="pt-BR" sz="2000" smtClean="0">
                <a:solidFill>
                  <a:srgbClr val="FF0000"/>
                </a:solidFill>
              </a:rPr>
              <a:t> </a:t>
            </a:r>
            <a:r>
              <a:rPr lang="pt-BR" sz="2000" smtClean="0"/>
              <a:t>..-</a:t>
            </a:r>
            <a:r>
              <a:rPr lang="pt-BR" sz="2000"/>
              <a:t>2, -1, 0, 1, 2 </a:t>
            </a:r>
            <a:r>
              <a:rPr lang="pt-BR" sz="2000" smtClean="0"/>
              <a:t>... </a:t>
            </a:r>
            <a:r>
              <a:rPr lang="en-US" sz="2000" smtClean="0">
                <a:solidFill>
                  <a:srgbClr val="FF0000"/>
                </a:solidFill>
              </a:rPr>
              <a:t>PHP_INT_MAX</a:t>
            </a:r>
            <a:r>
              <a:rPr lang="pt-BR" sz="2000" smtClean="0"/>
              <a:t>}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pt-BR" sz="2000" smtClean="0"/>
              <a:t>2) </a:t>
            </a:r>
            <a:r>
              <a:rPr lang="pt-BR" sz="2000" b="1" smtClean="0"/>
              <a:t>Kiểu số thực (float)</a:t>
            </a:r>
          </a:p>
          <a:p>
            <a:pPr>
              <a:lnSpc>
                <a:spcPct val="150000"/>
              </a:lnSpc>
            </a:pPr>
            <a:r>
              <a:rPr lang="pt-BR" sz="2000" smtClean="0"/>
              <a:t>	R ví dụ 1.23; </a:t>
            </a:r>
            <a:r>
              <a:rPr lang="en-US" sz="2000" smtClean="0"/>
              <a:t>2E3; 2E-3</a:t>
            </a:r>
            <a:endParaRPr lang="pt-BR" sz="2000" smtClean="0"/>
          </a:p>
          <a:p>
            <a:pPr>
              <a:lnSpc>
                <a:spcPct val="150000"/>
              </a:lnSpc>
            </a:pPr>
            <a:r>
              <a:rPr lang="pt-BR" sz="2000" smtClean="0"/>
              <a:t>3) </a:t>
            </a:r>
            <a:r>
              <a:rPr lang="pt-BR" sz="2000" b="1" smtClean="0"/>
              <a:t>Chuỗi ký tự</a:t>
            </a:r>
            <a:r>
              <a:rPr lang="pt-BR" sz="2000" smtClean="0"/>
              <a:t>:</a:t>
            </a:r>
          </a:p>
          <a:p>
            <a:pPr>
              <a:lnSpc>
                <a:spcPct val="150000"/>
              </a:lnSpc>
            </a:pPr>
            <a:r>
              <a:rPr lang="pt-BR" sz="2000" smtClean="0"/>
              <a:t>	Tập hợp các chữ, số, ký hiệu biểu diễn một văn bản.</a:t>
            </a:r>
          </a:p>
          <a:p>
            <a:pPr>
              <a:lnSpc>
                <a:spcPct val="150000"/>
              </a:lnSpc>
            </a:pPr>
            <a:r>
              <a:rPr lang="pt-BR" sz="2000"/>
              <a:t>	</a:t>
            </a:r>
            <a:r>
              <a:rPr lang="pt-BR" sz="2000" smtClean="0"/>
              <a:t>Nhập chuỗi trong dấu "" hoặc ''  Ví dụ: $a = "Họ và tên"; </a:t>
            </a:r>
          </a:p>
          <a:p>
            <a:pPr>
              <a:lnSpc>
                <a:spcPct val="150000"/>
              </a:lnSpc>
            </a:pPr>
            <a:r>
              <a:rPr lang="pt-BR" sz="2000" smtClean="0"/>
              <a:t>4) </a:t>
            </a:r>
            <a:r>
              <a:rPr lang="pt-BR" sz="2000" b="1" smtClean="0"/>
              <a:t>Kiểu logic</a:t>
            </a:r>
            <a:r>
              <a:rPr lang="pt-BR" sz="2000" smtClean="0"/>
              <a:t>:</a:t>
            </a:r>
            <a:endParaRPr lang="pt-BR" sz="2000"/>
          </a:p>
          <a:p>
            <a:pPr>
              <a:lnSpc>
                <a:spcPct val="150000"/>
              </a:lnSpc>
            </a:pPr>
            <a:r>
              <a:rPr lang="pt-BR" sz="2000" smtClean="0"/>
              <a:t>	Nhận giá trị </a:t>
            </a:r>
            <a:r>
              <a:rPr lang="pt-BR" sz="2000" smtClean="0">
                <a:solidFill>
                  <a:srgbClr val="FF0000"/>
                </a:solidFill>
              </a:rPr>
              <a:t>true</a:t>
            </a:r>
            <a:r>
              <a:rPr lang="pt-BR" sz="2000" smtClean="0"/>
              <a:t> hoặc </a:t>
            </a:r>
            <a:r>
              <a:rPr lang="pt-BR" sz="2000" smtClean="0">
                <a:solidFill>
                  <a:srgbClr val="FF0000"/>
                </a:solidFill>
              </a:rPr>
              <a:t>false </a:t>
            </a:r>
            <a:r>
              <a:rPr lang="pt-BR" sz="2000" smtClean="0"/>
              <a:t>thường là kết quả phép toán logic</a:t>
            </a:r>
          </a:p>
        </p:txBody>
      </p:sp>
    </p:spTree>
    <p:extLst>
      <p:ext uri="{BB962C8B-B14F-4D97-AF65-F5344CB8AC3E}">
        <p14:creationId xmlns:p14="http://schemas.microsoft.com/office/powerpoint/2010/main" val="36184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295400"/>
            <a:ext cx="800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/>
              <a:t>Biến </a:t>
            </a:r>
            <a:r>
              <a:rPr lang="vi-VN" sz="2000" smtClean="0"/>
              <a:t>là </a:t>
            </a:r>
            <a:r>
              <a:rPr lang="en-US" sz="2000" smtClean="0"/>
              <a:t>tên ký hiệu để</a:t>
            </a:r>
            <a:r>
              <a:rPr lang="vi-VN" sz="2000" smtClean="0"/>
              <a:t> </a:t>
            </a:r>
            <a:r>
              <a:rPr lang="vi-VN" sz="2000"/>
              <a:t>lưu trữ thông tin trong chương trình PHP. </a:t>
            </a:r>
            <a:endParaRPr lang="pt-BR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mtClean="0"/>
              <a:t>Khai báo / đặt tên biến: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mtClean="0"/>
              <a:t>Dùng ký hiệu </a:t>
            </a:r>
            <a:r>
              <a:rPr lang="pt-BR" sz="2000" smtClean="0">
                <a:solidFill>
                  <a:srgbClr val="FF0000"/>
                </a:solidFill>
              </a:rPr>
              <a:t>$ </a:t>
            </a:r>
            <a:r>
              <a:rPr lang="pt-BR" sz="2000" smtClean="0"/>
              <a:t>để bắt đầu biểu diễn biến</a:t>
            </a:r>
            <a:endParaRPr lang="pt-BR" sz="2000" b="1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mtClean="0"/>
              <a:t>Bắt đầu bằng một </a:t>
            </a:r>
            <a:r>
              <a:rPr lang="pt-BR" sz="2000" smtClean="0">
                <a:solidFill>
                  <a:srgbClr val="FF0000"/>
                </a:solidFill>
              </a:rPr>
              <a:t>chữ cái</a:t>
            </a:r>
            <a:r>
              <a:rPr lang="pt-BR" sz="2000" smtClean="0"/>
              <a:t> hoặc </a:t>
            </a:r>
            <a:r>
              <a:rPr lang="pt-BR" sz="2000" smtClean="0">
                <a:solidFill>
                  <a:srgbClr val="FF0000"/>
                </a:solidFill>
              </a:rPr>
              <a:t>_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mtClean="0"/>
              <a:t>Không chứa ký tự đặc biệt như </a:t>
            </a:r>
            <a:r>
              <a:rPr lang="pt-BR" sz="2000" smtClean="0">
                <a:solidFill>
                  <a:srgbClr val="FF0000"/>
                </a:solidFill>
              </a:rPr>
              <a:t>% &amp; + - ... </a:t>
            </a:r>
            <a:endParaRPr lang="en-US" sz="2000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mtClean="0"/>
              <a:t>Phân loại biến: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smtClean="0"/>
              <a:t>Biến cục bộ</a:t>
            </a:r>
            <a:r>
              <a:rPr lang="pt-BR" sz="2000" smtClean="0"/>
              <a:t> - hiệu lực trong phạm vi một hàm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smtClean="0"/>
              <a:t>Biến toàn cục</a:t>
            </a:r>
            <a:r>
              <a:rPr lang="pt-BR" sz="2000" smtClean="0"/>
              <a:t> - hiệu lực bất kỳ đâu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smtClean="0"/>
              <a:t>Biến tĩnh</a:t>
            </a:r>
            <a:r>
              <a:rPr lang="pt-BR" sz="2000" smtClean="0"/>
              <a:t> - không bị hủy khi ra khỏi hàm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smtClean="0"/>
              <a:t>Tham số hàm</a:t>
            </a:r>
            <a:endParaRPr lang="pt-BR" sz="2000" b="1"/>
          </a:p>
          <a:p>
            <a:pPr lvl="1">
              <a:lnSpc>
                <a:spcPct val="150000"/>
              </a:lnSpc>
            </a:pPr>
            <a:endParaRPr lang="pt-BR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 SỐ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089107"/>
            <a:ext cx="80010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/>
              <a:t>Hằng số là tên ứng với một giá trị - gọi là hằng số vì giá trị của nó không thay đổi</a:t>
            </a:r>
            <a:endParaRPr lang="pt-BR" sz="2000" b="1"/>
          </a:p>
        </p:txBody>
      </p:sp>
      <p:sp>
        <p:nvSpPr>
          <p:cNvPr id="4" name="TextBox 3"/>
          <p:cNvSpPr txBox="1"/>
          <p:nvPr/>
        </p:nvSpPr>
        <p:spPr>
          <a:xfrm>
            <a:off x="152400" y="2027285"/>
            <a:ext cx="800100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/>
              <a:t>Khai báo hằng số: </a:t>
            </a:r>
            <a:r>
              <a:rPr lang="en-US" sz="2000" b="1" smtClean="0">
                <a:solidFill>
                  <a:srgbClr val="FF0000"/>
                </a:solidFill>
              </a:rPr>
              <a:t>define</a:t>
            </a:r>
            <a:r>
              <a:rPr lang="en-US" sz="2000" b="1">
                <a:solidFill>
                  <a:srgbClr val="FF0000"/>
                </a:solidFill>
              </a:rPr>
              <a:t>('ten_hang_so', giá-trị);</a:t>
            </a:r>
            <a:endParaRPr lang="pt-BR" sz="20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616613"/>
            <a:ext cx="691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Hằng số sau khi định nghĩa tên đó được dùng trong các biểu thức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5410200" cy="35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THỨC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1089107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Biểu thức là một sự kết hợp giữa các toán tử (operator) và các toán hạng (operand) theo đúng một trật tự nhất định</a:t>
            </a:r>
            <a:r>
              <a:rPr lang="en-US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Ví dụ biểu thức nghiệm pt bậc 2</a:t>
            </a:r>
          </a:p>
          <a:p>
            <a:pPr>
              <a:lnSpc>
                <a:spcPct val="150000"/>
              </a:lnSpc>
            </a:pPr>
            <a:r>
              <a:rPr lang="sv-SE" sz="2000" smtClean="0"/>
              <a:t>                        </a:t>
            </a:r>
            <a:r>
              <a:rPr lang="sv-SE" sz="2000" b="1" smtClean="0"/>
              <a:t> (-$</a:t>
            </a:r>
            <a:r>
              <a:rPr lang="sv-SE" sz="2000" b="1"/>
              <a:t>b + sqrt($delta)) / (2 * $a</a:t>
            </a:r>
            <a:r>
              <a:rPr lang="sv-SE" sz="2000" b="1" smtClean="0"/>
              <a:t>)</a:t>
            </a:r>
            <a:endParaRPr lang="sv-SE" sz="20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07780"/>
            <a:ext cx="6781800" cy="37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THỨC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8153400" cy="56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THỨC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8001000" cy="361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CHƯƠNG TRÌNH PHP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828800"/>
            <a:ext cx="6324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&lt;?php</a:t>
            </a:r>
          </a:p>
          <a:p>
            <a:r>
              <a:rPr lang="en-US" smtClean="0"/>
              <a:t>     // Mã lệnh PHP</a:t>
            </a:r>
            <a:r>
              <a:rPr lang="en-US"/>
              <a:t>	</a:t>
            </a:r>
            <a:endParaRPr lang="en-US" smtClean="0"/>
          </a:p>
          <a:p>
            <a:r>
              <a:rPr lang="en-US" smtClean="0"/>
              <a:t>?&gt;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1295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Thẻ PHP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985520" y="3581400"/>
            <a:ext cx="6324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&lt;?php</a:t>
            </a:r>
          </a:p>
          <a:p>
            <a:r>
              <a:rPr lang="en-US" smtClean="0"/>
              <a:t>     include 'ten-file';</a:t>
            </a:r>
            <a:r>
              <a:rPr lang="en-US"/>
              <a:t>	</a:t>
            </a:r>
            <a:endParaRPr lang="en-US" smtClean="0"/>
          </a:p>
          <a:p>
            <a:r>
              <a:rPr lang="en-US" smtClean="0"/>
              <a:t>?&gt;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720" y="3048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Gộp thư viện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838200" y="5410200"/>
            <a:ext cx="6324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&lt;?php</a:t>
            </a:r>
          </a:p>
          <a:p>
            <a:r>
              <a:rPr lang="en-US" smtClean="0"/>
              <a:t>     //Chú thích</a:t>
            </a:r>
          </a:p>
          <a:p>
            <a:r>
              <a:rPr lang="en-US"/>
              <a:t> </a:t>
            </a:r>
            <a:r>
              <a:rPr lang="en-US" smtClean="0"/>
              <a:t>    /* Chú thích */</a:t>
            </a:r>
            <a:r>
              <a:rPr lang="en-US"/>
              <a:t>	</a:t>
            </a:r>
            <a:endParaRPr lang="en-US" smtClean="0"/>
          </a:p>
          <a:p>
            <a:r>
              <a:rPr lang="en-US" smtClean="0"/>
              <a:t>?&gt;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4876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Chú thích trong PHP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79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7750</TotalTime>
  <Words>398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SFMono-Regular</vt:lpstr>
      <vt:lpstr>Verdana</vt:lpstr>
      <vt:lpstr>Wingdings</vt:lpstr>
      <vt:lpstr>sample</vt:lpstr>
      <vt:lpstr>LẬP TRÌNH CƠ BẢN PHP</vt:lpstr>
      <vt:lpstr>TỪ KHÓA VÀ KÝ HIỆU</vt:lpstr>
      <vt:lpstr>KIỂU DỮ LIỆU SƠ CẤP</vt:lpstr>
      <vt:lpstr>BIẾN</vt:lpstr>
      <vt:lpstr>HẰNG SỐ</vt:lpstr>
      <vt:lpstr>BIỂU THỨC</vt:lpstr>
      <vt:lpstr>BIỂU THỨC</vt:lpstr>
      <vt:lpstr>BIỂU THỨC</vt:lpstr>
      <vt:lpstr>CẤU TRÚC CHƯƠNG TRÌNH PHP</vt:lpstr>
      <vt:lpstr>CÂU LỆNH - KHỐI LỆNH</vt:lpstr>
      <vt:lpstr>LỆNH GÁN</vt:lpstr>
      <vt:lpstr>NHẬP VÀ XUẤT DỮ LIỆU</vt:lpstr>
      <vt:lpstr>VÍ DỤ TỔNG HỢP - GIẢI PHƯƠNG TRÌNH BẬC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Thu Xuan</cp:lastModifiedBy>
  <cp:revision>1440</cp:revision>
  <dcterms:created xsi:type="dcterms:W3CDTF">2013-12-10T14:14:06Z</dcterms:created>
  <dcterms:modified xsi:type="dcterms:W3CDTF">2019-07-30T08:03:52Z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