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8"/>
  </p:handoutMasterIdLst>
  <p:sldIdLst>
    <p:sldId id="256" r:id="rId4"/>
    <p:sldId id="290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 autoAdjust="0"/>
    <p:restoredTop sz="82969" autoAdjust="0"/>
  </p:normalViewPr>
  <p:slideViewPr>
    <p:cSldViewPr>
      <p:cViewPr varScale="1">
        <p:scale>
          <a:sx n="131" d="100"/>
          <a:sy n="131" d="100"/>
        </p:scale>
        <p:origin x="5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LẬP TRÌNH CƠ BẢN PHP</a:t>
            </a:r>
            <a:endParaRPr lang="en-US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CE099-669D-5E44-85A2-55405092B9E5}"/>
              </a:ext>
            </a:extLst>
          </p:cNvPr>
          <p:cNvSpPr/>
          <p:nvPr/>
        </p:nvSpPr>
        <p:spPr>
          <a:xfrm>
            <a:off x="990600" y="1863169"/>
            <a:ext cx="67056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$s1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'</a:t>
            </a:r>
            <a:r>
              <a:rPr lang="en-US" dirty="0" err="1">
                <a:solidFill>
                  <a:srgbClr val="008800"/>
                </a:solidFill>
              </a:rPr>
              <a:t>Nội</a:t>
            </a:r>
            <a:r>
              <a:rPr lang="en-US" dirty="0">
                <a:solidFill>
                  <a:srgbClr val="008800"/>
                </a:solidFill>
              </a:rPr>
              <a:t> dung  </a:t>
            </a:r>
            <a:r>
              <a:rPr lang="en-US" dirty="0" err="1">
                <a:solidFill>
                  <a:srgbClr val="008800"/>
                </a:solidFill>
              </a:rPr>
              <a:t>chuỗi</a:t>
            </a:r>
            <a:r>
              <a:rPr lang="en-US" dirty="0">
                <a:solidFill>
                  <a:srgbClr val="008800"/>
                </a:solidFill>
              </a:rPr>
              <a:t>'</a:t>
            </a:r>
            <a:r>
              <a:rPr lang="en-US" dirty="0">
                <a:solidFill>
                  <a:srgbClr val="666600"/>
                </a:solidFill>
              </a:rPr>
              <a:t>;</a:t>
            </a:r>
          </a:p>
          <a:p>
            <a:endParaRPr lang="en-US" dirty="0">
              <a:solidFill>
                <a:srgbClr val="666600"/>
              </a:solidFill>
            </a:endParaRPr>
          </a:p>
          <a:p>
            <a:r>
              <a:rPr lang="en-US" dirty="0">
                <a:solidFill>
                  <a:srgbClr val="666600"/>
                </a:solidFill>
              </a:rPr>
              <a:t>$a   =  123;</a:t>
            </a:r>
          </a:p>
          <a:p>
            <a:r>
              <a:rPr lang="en-US" dirty="0">
                <a:solidFill>
                  <a:srgbClr val="000000"/>
                </a:solidFill>
              </a:rPr>
              <a:t>$s2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Số</a:t>
            </a:r>
            <a:r>
              <a:rPr lang="en-US" dirty="0">
                <a:solidFill>
                  <a:srgbClr val="008800"/>
                </a:solidFill>
              </a:rPr>
              <a:t>  a </a:t>
            </a:r>
            <a:r>
              <a:rPr lang="en-US" dirty="0" err="1">
                <a:solidFill>
                  <a:srgbClr val="008800"/>
                </a:solidFill>
              </a:rPr>
              <a:t>là</a:t>
            </a:r>
            <a:r>
              <a:rPr lang="en-US" dirty="0">
                <a:solidFill>
                  <a:srgbClr val="008800"/>
                </a:solidFill>
              </a:rPr>
              <a:t> $a"</a:t>
            </a:r>
            <a:r>
              <a:rPr lang="en-US" dirty="0">
                <a:solidFill>
                  <a:srgbClr val="666600"/>
                </a:solidFill>
              </a:rPr>
              <a:t>;          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410F8-5FB9-3F43-9FED-E43E3DEABE94}"/>
              </a:ext>
            </a:extLst>
          </p:cNvPr>
          <p:cNvSpPr/>
          <p:nvPr/>
        </p:nvSpPr>
        <p:spPr>
          <a:xfrm>
            <a:off x="990599" y="4536101"/>
            <a:ext cx="6501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$s1 </a:t>
            </a:r>
            <a:r>
              <a:rPr lang="en-US" dirty="0">
                <a:solidFill>
                  <a:srgbClr val="66660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readline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 err="1">
                <a:solidFill>
                  <a:srgbClr val="008800"/>
                </a:solidFill>
              </a:rPr>
              <a:t>Nhập</a:t>
            </a:r>
            <a:r>
              <a:rPr lang="en-US" dirty="0">
                <a:solidFill>
                  <a:srgbClr val="008800"/>
                </a:solidFill>
              </a:rPr>
              <a:t> </a:t>
            </a:r>
            <a:r>
              <a:rPr lang="en-US" dirty="0" err="1">
                <a:solidFill>
                  <a:srgbClr val="008800"/>
                </a:solidFill>
              </a:rPr>
              <a:t>chuỗi</a:t>
            </a:r>
            <a:r>
              <a:rPr lang="en-US" dirty="0">
                <a:solidFill>
                  <a:srgbClr val="008800"/>
                </a:solidFill>
              </a:rPr>
              <a:t>: 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55611-DF66-9C42-BD0F-CAE0BD95015C}"/>
              </a:ext>
            </a:extLst>
          </p:cNvPr>
          <p:cNvSpPr txBox="1"/>
          <p:nvPr/>
        </p:nvSpPr>
        <p:spPr>
          <a:xfrm>
            <a:off x="304799" y="391591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Nhập</a:t>
            </a:r>
            <a:r>
              <a:rPr lang="en-US" b="1" dirty="0"/>
              <a:t>  </a:t>
            </a:r>
            <a:r>
              <a:rPr lang="en-US" b="1" dirty="0" err="1"/>
              <a:t>chuỗi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phím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23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30675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</a:t>
            </a:r>
            <a:r>
              <a:rPr lang="en-US" b="1" dirty="0" err="1"/>
              <a:t>chuỗi</a:t>
            </a:r>
            <a:r>
              <a:rPr lang="en-US" b="1" dirty="0"/>
              <a:t> ra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96EFB-0BFF-E340-9DD2-EC214E8CD5EE}"/>
              </a:ext>
            </a:extLst>
          </p:cNvPr>
          <p:cNvSpPr/>
          <p:nvPr/>
        </p:nvSpPr>
        <p:spPr>
          <a:xfrm>
            <a:off x="838200" y="2971800"/>
            <a:ext cx="6400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echo </a:t>
            </a:r>
            <a:r>
              <a:rPr lang="en-US" dirty="0">
                <a:solidFill>
                  <a:srgbClr val="008800"/>
                </a:solidFill>
              </a:rPr>
              <a:t>"Xin </a:t>
            </a:r>
            <a:r>
              <a:rPr lang="en-US" dirty="0" err="1">
                <a:solidFill>
                  <a:srgbClr val="008800"/>
                </a:solidFill>
              </a:rPr>
              <a:t>chào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66660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PHP_EOL</a:t>
            </a:r>
            <a:r>
              <a:rPr lang="en-US" dirty="0">
                <a:solidFill>
                  <a:srgbClr val="666600"/>
                </a:solidFill>
              </a:rPr>
              <a:t>;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0088"/>
                </a:solidFill>
              </a:rPr>
              <a:t>print</a:t>
            </a:r>
            <a:r>
              <a:rPr lang="en-US" dirty="0">
                <a:solidFill>
                  <a:srgbClr val="666600"/>
                </a:solidFill>
              </a:rPr>
              <a:t>(</a:t>
            </a:r>
            <a:r>
              <a:rPr lang="en-US" dirty="0">
                <a:solidFill>
                  <a:srgbClr val="008800"/>
                </a:solidFill>
              </a:rPr>
              <a:t>"Xin </a:t>
            </a:r>
            <a:r>
              <a:rPr lang="en-US" dirty="0" err="1">
                <a:solidFill>
                  <a:srgbClr val="008800"/>
                </a:solidFill>
              </a:rPr>
              <a:t>chào</a:t>
            </a:r>
            <a:r>
              <a:rPr lang="en-US" dirty="0">
                <a:solidFill>
                  <a:srgbClr val="008800"/>
                </a:solidFill>
              </a:rPr>
              <a:t>"</a:t>
            </a:r>
            <a:r>
              <a:rPr lang="en-US" dirty="0">
                <a:solidFill>
                  <a:srgbClr val="666600"/>
                </a:solidFill>
              </a:rPr>
              <a:t>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543800" cy="563563"/>
          </a:xfrm>
        </p:spPr>
        <p:txBody>
          <a:bodyPr/>
          <a:lstStyle/>
          <a:p>
            <a:r>
              <a:rPr lang="en-US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C749C-759F-EF4D-834B-D567CB8DE1A3}"/>
              </a:ext>
            </a:extLst>
          </p:cNvPr>
          <p:cNvSpPr/>
          <p:nvPr/>
        </p:nvSpPr>
        <p:spPr>
          <a:xfrm>
            <a:off x="304800" y="115466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9F4EA-CA6C-A64B-88D0-A64ABCD0FA80}"/>
              </a:ext>
            </a:extLst>
          </p:cNvPr>
          <p:cNvSpPr/>
          <p:nvPr/>
        </p:nvSpPr>
        <p:spPr>
          <a:xfrm>
            <a:off x="838200" y="1502688"/>
            <a:ext cx="6400800" cy="5109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Lấy chiều dài chuỗi</a:t>
            </a:r>
          </a:p>
          <a:p>
            <a:r>
              <a:rPr lang="vi-VN" dirty="0"/>
              <a:t>$l    = mb_strlen($s); </a:t>
            </a:r>
          </a:p>
          <a:p>
            <a:endParaRPr lang="vi-VN" dirty="0"/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Số từ trong chuỗi</a:t>
            </a:r>
          </a:p>
          <a:p>
            <a:r>
              <a:rPr lang="vi-VN" dirty="0"/>
              <a:t>$c   = str_word_count($s); </a:t>
            </a:r>
          </a:p>
          <a:p>
            <a:endParaRPr lang="vi-VN" dirty="0"/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Thay thế chuỗi</a:t>
            </a:r>
          </a:p>
          <a:p>
            <a:r>
              <a:rPr lang="vi-VN" dirty="0"/>
              <a:t>$s   = str_replace($chuoi_tim, $chuoi_thay, $chuoi_goc);</a:t>
            </a:r>
          </a:p>
          <a:p>
            <a:endParaRPr lang="vi-VN" dirty="0"/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Chuyển chữ hoa thành chữ thường</a:t>
            </a:r>
          </a:p>
          <a:p>
            <a:r>
              <a:rPr lang="vi-VN" dirty="0"/>
              <a:t>$s1 = mb_strtolower($s);</a:t>
            </a:r>
          </a:p>
          <a:p>
            <a:endParaRPr lang="vi-VN" dirty="0"/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Chuyển chữ  thường thành in  hoa</a:t>
            </a:r>
          </a:p>
          <a:p>
            <a:r>
              <a:rPr lang="vi-VN" dirty="0"/>
              <a:t>$s1 = mb_strtoupper($s);</a:t>
            </a:r>
          </a:p>
          <a:p>
            <a:endParaRPr lang="vi-VN" dirty="0"/>
          </a:p>
          <a:p>
            <a:r>
              <a:rPr lang="vi-VN" sz="1400" dirty="0">
                <a:solidFill>
                  <a:schemeClr val="accent5">
                    <a:lumMod val="25000"/>
                  </a:schemeClr>
                </a:solidFill>
              </a:rPr>
              <a:t>Loại bỏ khoảng trắng ở đầu, cuối</a:t>
            </a:r>
          </a:p>
          <a:p>
            <a:r>
              <a:rPr lang="vi-VN" dirty="0"/>
              <a:t>$s1 = trim($s);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599763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7913</TotalTime>
  <Words>74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Verdana</vt:lpstr>
      <vt:lpstr>Wingdings</vt:lpstr>
      <vt:lpstr>sample</vt:lpstr>
      <vt:lpstr>LẬP TRÌNH CƠ BẢN PHP</vt:lpstr>
      <vt:lpstr>Chuỗi</vt:lpstr>
      <vt:lpstr>Chuỗi</vt:lpstr>
      <vt:lpstr>Chuỗi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Microsoft Office User</cp:lastModifiedBy>
  <cp:revision>1492</cp:revision>
  <dcterms:created xsi:type="dcterms:W3CDTF">2013-12-10T14:14:06Z</dcterms:created>
  <dcterms:modified xsi:type="dcterms:W3CDTF">2019-09-13T05:58:40Z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