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301" r:id="rId10"/>
    <p:sldId id="302" r:id="rId11"/>
    <p:sldId id="282" r:id="rId12"/>
    <p:sldId id="283" r:id="rId13"/>
    <p:sldId id="285" r:id="rId14"/>
    <p:sldId id="257" r:id="rId15"/>
    <p:sldId id="258" r:id="rId16"/>
    <p:sldId id="259" r:id="rId17"/>
    <p:sldId id="260" r:id="rId18"/>
    <p:sldId id="261" r:id="rId19"/>
    <p:sldId id="272" r:id="rId20"/>
    <p:sldId id="307" r:id="rId21"/>
    <p:sldId id="262" r:id="rId22"/>
    <p:sldId id="268" r:id="rId23"/>
    <p:sldId id="269" r:id="rId24"/>
    <p:sldId id="270" r:id="rId25"/>
    <p:sldId id="306" r:id="rId26"/>
    <p:sldId id="271" r:id="rId27"/>
    <p:sldId id="273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B8A8-5D83-4630-96B2-EB9DE525FF0F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4D5E-9B9C-4F9A-99F5-977007F86E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0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41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F5F227-4BB3-4F09-B98C-AC3E0252AE6E}" type="slidenum">
              <a:rPr lang="en-CA" altLang="zh-CN" smtClean="0">
                <a:latin typeface="Tahoma" panose="020B0604030504040204" pitchFamily="34" charset="0"/>
              </a:rPr>
              <a:t>1</a:t>
            </a:fld>
            <a:endParaRPr lang="en-CA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altLang="zh-CN"/>
              <a:t>Bring a Name card so that I know who is participating</a:t>
            </a:r>
          </a:p>
          <a:p>
            <a:endParaRPr lang="zh-CN" altLang="en-US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3B021B-988C-4CA0-A6D2-25E7EA7D27B5}" type="slidenum">
              <a:rPr lang="en-US" altLang="zh-CN" smtClean="0">
                <a:ea typeface="宋体" panose="02010600030101010101" pitchFamily="2" charset="-122"/>
              </a:rPr>
              <a:t>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altLang="zh-CN"/>
              <a:t>Bring a Name card so that I know who is participating</a:t>
            </a:r>
          </a:p>
          <a:p>
            <a:endParaRPr lang="zh-CN" altLang="en-US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3B021B-988C-4CA0-A6D2-25E7EA7D27B5}" type="slidenum">
              <a:rPr lang="en-US" altLang="zh-CN" smtClean="0">
                <a:ea typeface="宋体" panose="02010600030101010101" pitchFamily="2" charset="-122"/>
              </a:rPr>
              <a:t>9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altLang="zh-CN"/>
              <a:t>Bring a Name card so that I know who is participating</a:t>
            </a:r>
          </a:p>
          <a:p>
            <a:endParaRPr lang="zh-CN" altLang="en-US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3B021B-988C-4CA0-A6D2-25E7EA7D27B5}" type="slidenum">
              <a:rPr lang="en-US" altLang="zh-CN" smtClean="0">
                <a:ea typeface="宋体" panose="02010600030101010101" pitchFamily="2" charset="-122"/>
              </a:rPr>
              <a:t>10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B780-1669-480C-A9D8-9C029FC85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8858-8322-491B-BAD7-D78782CF844B}" type="datetimeFigureOut">
              <a:rPr lang="zh-CN" altLang="en-US" smtClean="0"/>
              <a:t>2017/12/22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B780-1669-480C-A9D8-9C029FC8555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0612" y="659732"/>
            <a:ext cx="7623175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Dog or Cat 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962400"/>
            <a:ext cx="7772400" cy="1752600"/>
          </a:xfrm>
        </p:spPr>
        <p:txBody>
          <a:bodyPr/>
          <a:lstStyle/>
          <a:p>
            <a:pPr algn="ctr" eaLnBrk="1" hangingPunct="1"/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 err="1">
                <a:ea typeface="宋体" panose="02010600030101010101" pitchFamily="2" charset="-122"/>
              </a:rPr>
              <a:t>Zhihuan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Xue</a:t>
            </a:r>
            <a:r>
              <a:rPr lang="en-US" altLang="zh-CN" sz="1800" dirty="0"/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/>
              <a:t>Lei </a:t>
            </a:r>
            <a:r>
              <a:rPr lang="en-US" altLang="zh-CN" sz="1800" dirty="0" err="1"/>
              <a:t>Kan</a:t>
            </a:r>
            <a:r>
              <a:rPr lang="en-US" altLang="zh-CN" sz="1800" dirty="0"/>
              <a:t>          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/>
              <a:t>Tianyuan Zheng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55" y="3513221"/>
            <a:ext cx="340042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Data augmentation</a:t>
            </a:r>
          </a:p>
        </p:txBody>
      </p:sp>
      <p:sp>
        <p:nvSpPr>
          <p:cNvPr id="24579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EAE48D-FF75-4B18-8176-CA394D20CCF0}" type="slidenum">
              <a:rPr lang="en-US" altLang="en-US">
                <a:latin typeface="Garamond" panose="02020404030301010803" pitchFamily="18" charset="0"/>
              </a:rPr>
              <a:t>10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00211" y="1944303"/>
            <a:ext cx="3003082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CA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655" y="2069465"/>
            <a:ext cx="8871585" cy="3671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Label the Images</a:t>
            </a:r>
          </a:p>
        </p:txBody>
      </p:sp>
      <p:sp>
        <p:nvSpPr>
          <p:cNvPr id="2662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>
                <a:ea typeface="宋体" panose="02010600030101010101" pitchFamily="2" charset="-122"/>
              </a:rPr>
              <a:t>“1” for dogs </a:t>
            </a:r>
          </a:p>
          <a:p>
            <a:endParaRPr lang="en-CA" altLang="zh-CN" dirty="0">
              <a:ea typeface="宋体" panose="02010600030101010101" pitchFamily="2" charset="-122"/>
            </a:endParaRPr>
          </a:p>
          <a:p>
            <a:endParaRPr lang="en-CA" altLang="zh-CN" dirty="0">
              <a:ea typeface="宋体" panose="02010600030101010101" pitchFamily="2" charset="-122"/>
            </a:endParaRPr>
          </a:p>
          <a:p>
            <a:r>
              <a:rPr lang="en-CA" altLang="zh-CN" dirty="0">
                <a:ea typeface="宋体" panose="02010600030101010101" pitchFamily="2" charset="-122"/>
              </a:rPr>
              <a:t>“0” for cats</a:t>
            </a:r>
          </a:p>
          <a:p>
            <a:endParaRPr lang="en-CA" altLang="zh-CN" dirty="0">
              <a:ea typeface="宋体" panose="02010600030101010101" pitchFamily="2" charset="-122"/>
            </a:endParaRPr>
          </a:p>
          <a:p>
            <a:endParaRPr lang="en-CA" altLang="zh-CN" dirty="0">
              <a:ea typeface="宋体" panose="02010600030101010101" pitchFamily="2" charset="-122"/>
            </a:endParaRPr>
          </a:p>
          <a:p>
            <a:r>
              <a:rPr lang="en-CA" altLang="zh-CN" dirty="0">
                <a:ea typeface="宋体" panose="02010600030101010101" pitchFamily="2" charset="-122"/>
              </a:rPr>
              <a:t>One-hot</a:t>
            </a:r>
          </a:p>
        </p:txBody>
      </p:sp>
      <p:sp>
        <p:nvSpPr>
          <p:cNvPr id="26627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CFB19B-CA28-4706-B01A-510B20479E96}" type="slidenum">
              <a:rPr lang="en-US" altLang="en-US">
                <a:latin typeface="Garamond" panose="02020404030301010803" pitchFamily="18" charset="0"/>
              </a:rPr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Average photo</a:t>
            </a:r>
          </a:p>
        </p:txBody>
      </p:sp>
      <p:sp>
        <p:nvSpPr>
          <p:cNvPr id="2765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CA" altLang="zh-CN">
              <a:ea typeface="宋体" panose="02010600030101010101" pitchFamily="2" charset="-122"/>
            </a:endParaRPr>
          </a:p>
          <a:p>
            <a:endParaRPr lang="en-CA" altLang="zh-CN">
              <a:ea typeface="宋体" panose="02010600030101010101" pitchFamily="2" charset="-122"/>
            </a:endParaRPr>
          </a:p>
          <a:p>
            <a:endParaRPr lang="en-CA" altLang="zh-CN">
              <a:ea typeface="宋体" panose="02010600030101010101" pitchFamily="2" charset="-122"/>
            </a:endParaRPr>
          </a:p>
          <a:p>
            <a:endParaRPr lang="en-CA" altLang="zh-CN">
              <a:ea typeface="宋体" panose="02010600030101010101" pitchFamily="2" charset="-122"/>
            </a:endParaRPr>
          </a:p>
          <a:p>
            <a:endParaRPr lang="en-CA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CA" altLang="zh-CN">
              <a:ea typeface="宋体" panose="02010600030101010101" pitchFamily="2" charset="-122"/>
            </a:endParaRPr>
          </a:p>
          <a:p>
            <a:endParaRPr lang="en-CA" altLang="zh-CN">
              <a:ea typeface="宋体" panose="02010600030101010101" pitchFamily="2" charset="-122"/>
            </a:endParaRPr>
          </a:p>
          <a:p>
            <a:endParaRPr lang="en-CA" altLang="zh-CN">
              <a:ea typeface="宋体" panose="02010600030101010101" pitchFamily="2" charset="-122"/>
            </a:endParaRPr>
          </a:p>
          <a:p>
            <a:endParaRPr lang="en-CA" altLang="zh-CN">
              <a:ea typeface="宋体" panose="02010600030101010101" pitchFamily="2" charset="-122"/>
            </a:endParaRPr>
          </a:p>
          <a:p>
            <a:endParaRPr lang="en-CA" altLang="zh-CN">
              <a:ea typeface="宋体" panose="02010600030101010101" pitchFamily="2" charset="-122"/>
            </a:endParaRPr>
          </a:p>
          <a:p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27651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6CC669-DACA-4D5C-910C-0C9EBF7CA1F9}" type="slidenum">
              <a:rPr lang="en-US" altLang="en-US">
                <a:latin typeface="Garamond" panose="02020404030301010803" pitchFamily="18" charset="0"/>
              </a:rPr>
              <a:t>12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765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724025"/>
            <a:ext cx="3465512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4" y="1724025"/>
            <a:ext cx="357028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文本框 4"/>
          <p:cNvSpPr txBox="1">
            <a:spLocks noChangeArrowheads="1"/>
          </p:cNvSpPr>
          <p:nvPr/>
        </p:nvSpPr>
        <p:spPr bwMode="auto">
          <a:xfrm>
            <a:off x="4286250" y="5300664"/>
            <a:ext cx="4013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400">
                <a:ea typeface="宋体" panose="02010600030101010101" pitchFamily="2" charset="-122"/>
              </a:rPr>
              <a:t>use the mean pixel 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Choose neural network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choose neural network following just one rule: whether it is widely used. A popular neural network means:</a:t>
            </a:r>
          </a:p>
          <a:p>
            <a:pPr lvl="1"/>
            <a:r>
              <a:rPr lang="en-US" altLang="zh-CN" dirty="0"/>
              <a:t>Achieve good balance between time cost and accuracy, otherwise people won’t use it</a:t>
            </a:r>
          </a:p>
          <a:p>
            <a:pPr lvl="1"/>
            <a:r>
              <a:rPr lang="en-US" altLang="zh-CN" dirty="0"/>
              <a:t>A mature neural network have more support from community like </a:t>
            </a:r>
            <a:r>
              <a:rPr lang="en-US" altLang="zh-CN" dirty="0" err="1"/>
              <a:t>stackoverflow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More document about how to build the network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34827" cy="4219040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LeNet</a:t>
            </a:r>
            <a:r>
              <a:rPr lang="en-US" altLang="zh-CN" sz="2000" dirty="0"/>
              <a:t> was created by Yan </a:t>
            </a:r>
            <a:r>
              <a:rPr lang="en-US" altLang="zh-CN" sz="2000" dirty="0" err="1"/>
              <a:t>LeCun</a:t>
            </a:r>
            <a:r>
              <a:rPr lang="en-US" altLang="zh-CN" sz="2000" dirty="0"/>
              <a:t>, a famous computer scientist focused on machine learning, who is also known as a founding father of convolutional nets in 1998. </a:t>
            </a:r>
          </a:p>
          <a:p>
            <a:r>
              <a:rPr lang="en-US" altLang="zh-CN" sz="2200" dirty="0"/>
              <a:t>It has 2 convolution layers, 2 pooling layers and 2 connection layers, totally 7 layers. Convolutional filters are 5x5, applied at stride 1. Subsampling (Pooling) layers were 2x2 applied at stride 2. Architecture is </a:t>
            </a:r>
            <a:r>
              <a:rPr lang="en-US" altLang="zh-CN" sz="2200" dirty="0">
                <a:solidFill>
                  <a:srgbClr val="FF0000"/>
                </a:solidFill>
              </a:rPr>
              <a:t>[CONV-POOL-CONV-POOL-FC-FC].</a:t>
            </a:r>
          </a:p>
          <a:p>
            <a:endParaRPr lang="zh-CN" altLang="en-US" dirty="0"/>
          </a:p>
        </p:txBody>
      </p:sp>
      <p:pic>
        <p:nvPicPr>
          <p:cNvPr id="1026" name="Picture 2" descr="https://lh3.googleusercontent.com/XeEZpKyBFRsrWiM-E1iZJlBKGbe74iTe9vThVl89BwZvUSW-4T-fNdrS10FKJlMYkI1HZFtSgdP6U3DHWfCEQBP-2xGeceMHiVPFIjjg2cekq1IFQt6gNXEte-x3mjYWQPHuYM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27" y="1825625"/>
            <a:ext cx="6326824" cy="23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34827" cy="4219040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AlexNet</a:t>
            </a:r>
            <a:r>
              <a:rPr lang="en-US" altLang="zh-CN" sz="2000" dirty="0"/>
              <a:t> was put forward by the </a:t>
            </a:r>
            <a:r>
              <a:rPr lang="en-US" altLang="zh-CN" sz="2000" dirty="0" err="1"/>
              <a:t>SuperVision</a:t>
            </a:r>
            <a:r>
              <a:rPr lang="en-US" altLang="zh-CN" sz="2000" dirty="0"/>
              <a:t> group in </a:t>
            </a:r>
            <a:r>
              <a:rPr lang="en-US" altLang="zh-CN" sz="2000" dirty="0" err="1"/>
              <a:t>ImageNet</a:t>
            </a:r>
            <a:r>
              <a:rPr lang="en-US" altLang="zh-CN" sz="2000" dirty="0"/>
              <a:t> Large Scale Visual Recognition Challenge in 2012, they had very clearly advantage over the second team with 15.3% vs 26.2% error.</a:t>
            </a:r>
          </a:p>
          <a:p>
            <a:r>
              <a:rPr lang="en-US" altLang="zh-CN" sz="2200" dirty="0"/>
              <a:t>The network was made up of 5 </a:t>
            </a:r>
            <a:r>
              <a:rPr lang="en-US" altLang="zh-CN" sz="2200" dirty="0" err="1"/>
              <a:t>conv</a:t>
            </a:r>
            <a:r>
              <a:rPr lang="en-US" altLang="zh-CN" sz="2200" dirty="0"/>
              <a:t> layers, max-pooling layers, dropout layers, and 3 fully connected layers. Architect is </a:t>
            </a:r>
            <a:r>
              <a:rPr lang="en-US" altLang="zh-CN" sz="2200" dirty="0">
                <a:solidFill>
                  <a:srgbClr val="FF0000"/>
                </a:solidFill>
              </a:rPr>
              <a:t>[CONV1 MAX POOL1 NORM1 CONV2 MAX POOL2 NORM2 CONV3 CONV4 CONV5 Max POOL3 FC6 FC7 FC8]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s://lh3.googleusercontent.com/vBcwxXxSlZoFb0g2P_vBYnE1sbBDuCFwqn1cEWr-dOeCxgAZ8ix4RtV60WxzAWpTNeL2PeubpoDnsdRLUb1VoRWDIRyLTUITPT0jZWf8Y12W3rkEcUdCTeKS_r2m7blS1z3D_j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45" y="1213501"/>
            <a:ext cx="5488355" cy="41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pic>
        <p:nvPicPr>
          <p:cNvPr id="4098" name="Picture 2" descr="https://lh3.googleusercontent.com/IGeagQSdMbYlfAKHDBVp_Q_20AlKpr-eJD0Dqaz-Foprri9pJsGZoNBrIpl1xHDh2MnQaWZYJCPUSPCFKnzUoghx7DVHxO5xhA8_e0EFUQKx1KBpwRMKUr6spfMxMqNdW9H4wsI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5" y="1690688"/>
            <a:ext cx="10427970" cy="44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ZF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34827" cy="421904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Compared with </a:t>
            </a:r>
            <a:r>
              <a:rPr lang="en-US" altLang="zh-CN" sz="2000" dirty="0" err="1"/>
              <a:t>AlexNet</a:t>
            </a:r>
            <a:r>
              <a:rPr lang="en-US" altLang="zh-CN" sz="2000" dirty="0"/>
              <a:t>, the architecture of </a:t>
            </a:r>
            <a:r>
              <a:rPr lang="en-US" altLang="zh-CN" sz="2000" dirty="0" err="1"/>
              <a:t>ZFNet</a:t>
            </a:r>
            <a:r>
              <a:rPr lang="en-US" altLang="zh-CN" sz="2000" dirty="0"/>
              <a:t> makes a fine tuning.</a:t>
            </a:r>
          </a:p>
          <a:p>
            <a:r>
              <a:rPr lang="en-US" altLang="zh-CN" sz="2200" dirty="0"/>
              <a:t>(1)In convolution layer 1, instead of using 11x11 sized filters, ZF Net uses filters of size 7x7 and a decreased stride value from 4 to 2 ;</a:t>
            </a:r>
          </a:p>
          <a:p>
            <a:r>
              <a:rPr lang="en-US" altLang="zh-CN" sz="2200" dirty="0"/>
              <a:t>(2) In convolution 3,4,5, instead of 384, 384, 256 filters, using 512, 1024, 512. </a:t>
            </a:r>
            <a:endParaRPr lang="zh-CN" altLang="en-US" dirty="0"/>
          </a:p>
        </p:txBody>
      </p:sp>
      <p:pic>
        <p:nvPicPr>
          <p:cNvPr id="3076" name="Picture 4" descr="https://lh5.googleusercontent.com/shBy1wGfM3djvOxGTlGia4qclzgE_IsGmkRF651Ly6dxcPGet7Wn86pj1-LiX7611io6Gx8QVVOsyHbqFdnfsWRdbLrlIsK3J9VO7kaLyjWWyG5qmjdFS8Z0ay0kAUtpGzJGit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1993867"/>
            <a:ext cx="57340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VGGNet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34827" cy="4219040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VGGNet</a:t>
            </a:r>
            <a:r>
              <a:rPr lang="en-US" altLang="zh-CN" sz="2000" dirty="0"/>
              <a:t> uses only 3x3 sized filters which is quite different from </a:t>
            </a:r>
            <a:r>
              <a:rPr lang="en-US" altLang="zh-CN" sz="2000" dirty="0" err="1"/>
              <a:t>AlexNet’s</a:t>
            </a:r>
            <a:r>
              <a:rPr lang="en-US" altLang="zh-CN" sz="2000" dirty="0"/>
              <a:t> 11x11 filters in the first layer and ZF Net’s 7x7 filters.</a:t>
            </a:r>
          </a:p>
        </p:txBody>
      </p:sp>
      <p:pic>
        <p:nvPicPr>
          <p:cNvPr id="2050" name="Picture 2" descr="https://lh4.googleusercontent.com/nsc0tqPb3eRByCpFK0OGDzP1b60QO-rVu1ocbvB7sCmsXy4GAE794zSfjLXfZbXOD0bz4bHofDLBSqbqy7e2CY64uNuX6WDv7UfzZnvAVrKlrQPWxx2aZh6jCyh3Vjmpbx3Wo6M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6893"/>
            <a:ext cx="5818238" cy="588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9" y="772998"/>
            <a:ext cx="11831121" cy="50527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7654" y="2620652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Historical Breakout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6205" y="86642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Deeper Network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5129" y="212103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Augment Convolutional Function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9398" y="330106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From Classification to Detection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66062" y="456341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Add New Function Units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88210" y="847569"/>
            <a:ext cx="27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 combination of the Two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ea typeface="宋体" panose="02010600030101010101" pitchFamily="2" charset="-122"/>
              </a:rPr>
              <a:t> </a:t>
            </a:r>
            <a:r>
              <a:rPr lang="en-US" altLang="en-CA" dirty="0"/>
              <a:t>F</a:t>
            </a:r>
            <a:r>
              <a:rPr lang="en-CA" altLang="zh-CN" dirty="0">
                <a:ea typeface="宋体" panose="02010600030101010101" pitchFamily="2" charset="-122"/>
              </a:rPr>
              <a:t>ace </a:t>
            </a:r>
            <a:r>
              <a:rPr lang="en-US" altLang="zh-CN" dirty="0"/>
              <a:t>r</a:t>
            </a:r>
            <a:r>
              <a:rPr lang="en-CA" altLang="zh-CN" dirty="0" err="1">
                <a:ea typeface="宋体" panose="02010600030101010101" pitchFamily="2" charset="-122"/>
              </a:rPr>
              <a:t>ecognition</a:t>
            </a:r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altLang="zh-CN" noProof="1"/>
          </a:p>
          <a:p>
            <a:r>
              <a:rPr lang="en-CA" altLang="zh-CN" noProof="1"/>
              <a:t> identification system</a:t>
            </a:r>
          </a:p>
          <a:p>
            <a:endParaRPr lang="en-CA" altLang="zh-CN" noProof="1"/>
          </a:p>
          <a:p>
            <a:r>
              <a:rPr lang="en-CA" altLang="zh-CN" noProof="1"/>
              <a:t> capture data</a:t>
            </a:r>
          </a:p>
          <a:p>
            <a:endParaRPr lang="en-US" noProof="1"/>
          </a:p>
          <a:p>
            <a:r>
              <a:rPr lang="en-US" noProof="1"/>
              <a:t> mark the images</a:t>
            </a:r>
          </a:p>
          <a:p>
            <a:pPr marL="0" indent="0">
              <a:buNone/>
            </a:pPr>
            <a:endParaRPr lang="en-US" altLang="zh-CN" noProof="1"/>
          </a:p>
          <a:p>
            <a:endParaRPr lang="en-CA" altLang="zh-CN" noProof="1"/>
          </a:p>
        </p:txBody>
      </p:sp>
      <p:sp>
        <p:nvSpPr>
          <p:cNvPr id="2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3E6B18-5A77-4031-87E3-4908BDE341BA}" type="slidenum">
              <a:rPr lang="en-US" altLang="en-US">
                <a:latin typeface="Garamond" panose="02020404030301010803" pitchFamily="18" charset="0"/>
              </a:rPr>
              <a:t>2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7F8B8-51FE-4F6C-9E6A-A0675768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Data Shapes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57A67-6382-4C6F-B9FB-80320078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174"/>
            <a:ext cx="10515600" cy="4351338"/>
          </a:xfrm>
        </p:spPr>
        <p:txBody>
          <a:bodyPr/>
          <a:lstStyle/>
          <a:p>
            <a:r>
              <a:rPr lang="en-US" altLang="zh-CN" dirty="0"/>
              <a:t>X Shapes:</a:t>
            </a:r>
          </a:p>
          <a:p>
            <a:pPr marL="0" indent="0">
              <a:buNone/>
            </a:pPr>
            <a:r>
              <a:rPr lang="en-US" altLang="zh-CN" dirty="0"/>
              <a:t>    (None, 64,64,3)</a:t>
            </a:r>
          </a:p>
          <a:p>
            <a:endParaRPr lang="en-US" altLang="zh-CN" dirty="0"/>
          </a:p>
          <a:p>
            <a:r>
              <a:rPr lang="en-US" altLang="zh-CN" dirty="0"/>
              <a:t>Y Shapes:</a:t>
            </a:r>
          </a:p>
          <a:p>
            <a:pPr marL="0" indent="0">
              <a:buNone/>
            </a:pPr>
            <a:r>
              <a:rPr lang="en-US" altLang="zh-CN"/>
              <a:t>    (</a:t>
            </a:r>
            <a:r>
              <a:rPr lang="en-US" altLang="zh-CN" dirty="0"/>
              <a:t>None,2)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99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78" y="-153349"/>
            <a:ext cx="10515600" cy="1325563"/>
          </a:xfrm>
        </p:spPr>
        <p:txBody>
          <a:bodyPr/>
          <a:lstStyle/>
          <a:p>
            <a:r>
              <a:rPr lang="en-US" altLang="zh-CN" dirty="0"/>
              <a:t>Our Model Structures----</a:t>
            </a:r>
            <a:r>
              <a:rPr lang="en-US" altLang="zh-CN" dirty="0" err="1"/>
              <a:t>LeNet</a:t>
            </a:r>
            <a:r>
              <a:rPr lang="zh-CN" altLang="en-US" dirty="0"/>
              <a:t>（</a:t>
            </a:r>
            <a:r>
              <a:rPr lang="en-US" altLang="zh-CN" dirty="0"/>
              <a:t>1986</a:t>
            </a:r>
            <a:r>
              <a:rPr lang="zh-CN" altLang="en-US" dirty="0"/>
              <a:t>）</a:t>
            </a:r>
          </a:p>
        </p:txBody>
      </p:sp>
      <p:pic>
        <p:nvPicPr>
          <p:cNvPr id="1026" name="Picture 2" descr="https://lh6.googleusercontent.com/6NqyZdrM7iNbovEqAfX5zImcvf2wXkibEJdXtbUAJ2DqKmYrx0WFPrPBGe96f8O-UYO_DpC5Auk2WYOOAr3OXBKl44aajvWSSLGyNhB3Pu02ZTXuJsUBwgjMq1lD5CY63D5qAWJ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8" y="872272"/>
            <a:ext cx="7155927" cy="561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069344" y="1498862"/>
            <a:ext cx="3167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A Basic Structure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Created by Yan </a:t>
            </a:r>
            <a:r>
              <a:rPr lang="en-US" altLang="zh-CN" dirty="0" err="1">
                <a:latin typeface="Arial" panose="020B0604020202020204" pitchFamily="34" charset="0"/>
              </a:rPr>
              <a:t>LeCun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707" y="3425958"/>
            <a:ext cx="207645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78" y="-153349"/>
            <a:ext cx="10515600" cy="1325563"/>
          </a:xfrm>
        </p:spPr>
        <p:txBody>
          <a:bodyPr/>
          <a:lstStyle/>
          <a:p>
            <a:r>
              <a:rPr lang="en-US" altLang="zh-CN" dirty="0"/>
              <a:t>Our Model Structures----</a:t>
            </a:r>
            <a:r>
              <a:rPr lang="en-US" altLang="zh-CN" dirty="0" err="1"/>
              <a:t>AlexNet</a:t>
            </a:r>
            <a:r>
              <a:rPr lang="en-US" altLang="zh-CN" dirty="0"/>
              <a:t>(2012)</a:t>
            </a:r>
            <a:endParaRPr lang="zh-CN" altLang="en-US" dirty="0"/>
          </a:p>
        </p:txBody>
      </p:sp>
      <p:pic>
        <p:nvPicPr>
          <p:cNvPr id="5122" name="Picture 2" descr="https://lh6.googleusercontent.com/S9N4qgYi81_rSr8tMoDAzlMBvDF5C-WfC2qKrTGGx-i7H9nkXbkbQHyzVyOCk9OJ_PCc9xPwNduAMMJjZTo5X9tERQLK3MmqUsUbCCVXFcA4WYWDaR7Dr6OBy0okx6OVj7Kg0x0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22" y="694331"/>
            <a:ext cx="4763744" cy="6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013542" y="1300899"/>
            <a:ext cx="3699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1. Data Augmentation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 </a:t>
            </a:r>
            <a:r>
              <a:rPr lang="en-US" altLang="zh-CN" dirty="0" err="1">
                <a:latin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</a:rPr>
              <a:t>: f(x)=max(0,x)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3. Dropout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4. Local </a:t>
            </a:r>
            <a:r>
              <a:rPr lang="en-US" altLang="zh-CN" dirty="0" err="1">
                <a:latin typeface="Arial" panose="020B0604020202020204" pitchFamily="34" charset="0"/>
              </a:rPr>
              <a:t>Responce</a:t>
            </a:r>
            <a:r>
              <a:rPr lang="en-US" altLang="zh-CN" dirty="0">
                <a:latin typeface="Arial" panose="020B0604020202020204" pitchFamily="34" charset="0"/>
              </a:rPr>
              <a:t> Normalization(LRN)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5. Multi-GPU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78" y="-153349"/>
            <a:ext cx="10515600" cy="1325563"/>
          </a:xfrm>
        </p:spPr>
        <p:txBody>
          <a:bodyPr/>
          <a:lstStyle/>
          <a:p>
            <a:r>
              <a:rPr lang="en-US" altLang="zh-CN" dirty="0"/>
              <a:t>Our Model Structures----</a:t>
            </a:r>
            <a:r>
              <a:rPr lang="en-US" altLang="zh-CN" dirty="0" err="1"/>
              <a:t>ZFNet</a:t>
            </a:r>
            <a:r>
              <a:rPr lang="en-US" altLang="zh-CN" dirty="0"/>
              <a:t>(2013)</a:t>
            </a:r>
            <a:endParaRPr lang="zh-CN" altLang="en-US" dirty="0"/>
          </a:p>
        </p:txBody>
      </p:sp>
      <p:pic>
        <p:nvPicPr>
          <p:cNvPr id="4098" name="Picture 2" descr="https://lh3.googleusercontent.com/fBzsFbnY52qLvbaAwRYq1tPq-WNpavgoYQG_UGxx5XHMJKGzsV6OtPckHLguPAW7oo91s5CL47fuukM3VGfMXC7dn-UQUND11Yr_5wptnDkGwHJ-hcAZtHQX7YvINrH3TRtc1Y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27" y="754979"/>
            <a:ext cx="4827114" cy="60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871381" y="1172214"/>
            <a:ext cx="3073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Slight Change from </a:t>
            </a:r>
            <a:r>
              <a:rPr lang="en-US" altLang="zh-CN" dirty="0" err="1">
                <a:latin typeface="Arial" panose="020B0604020202020204" pitchFamily="34" charset="0"/>
              </a:rPr>
              <a:t>AlexNet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First Conv2d Changes: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Kernel Size (11</a:t>
            </a:r>
            <a:r>
              <a:rPr lang="en-US" altLang="zh-CN" dirty="0">
                <a:latin typeface="Arial" panose="020B0604020202020204" pitchFamily="34" charset="0"/>
                <a:sym typeface="Wingdings" panose="05000000000000000000" pitchFamily="2" charset="2"/>
              </a:rPr>
              <a:t>7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Stride (4,4</a:t>
            </a:r>
            <a:r>
              <a:rPr lang="en-US" altLang="zh-CN" dirty="0">
                <a:latin typeface="Arial" panose="020B0604020202020204" pitchFamily="34" charset="0"/>
                <a:sym typeface="Wingdings" panose="05000000000000000000" pitchFamily="2" charset="2"/>
              </a:rPr>
              <a:t>2,2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Other Changes: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Double GPU </a:t>
            </a:r>
            <a:r>
              <a:rPr lang="en-US" altLang="zh-CN" dirty="0">
                <a:latin typeface="Arial" panose="020B0604020202020204" pitchFamily="34" charset="0"/>
                <a:sym typeface="Wingdings" panose="05000000000000000000" pitchFamily="2" charset="2"/>
              </a:rPr>
              <a:t> One GPU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More Kernels for Conv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57" y="0"/>
            <a:ext cx="505355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Our Model Structures</a:t>
            </a:r>
            <a:br>
              <a:rPr lang="en-US" altLang="zh-CN" dirty="0"/>
            </a:br>
            <a:r>
              <a:rPr lang="en-US" altLang="zh-CN" dirty="0"/>
              <a:t>----VGG(2014)</a:t>
            </a:r>
            <a:endParaRPr lang="zh-CN" altLang="en-US" dirty="0"/>
          </a:p>
        </p:txBody>
      </p:sp>
      <p:pic>
        <p:nvPicPr>
          <p:cNvPr id="3074" name="Picture 2" descr="https://lh4.googleusercontent.com/tA2QVh2jFMAABY9WSkRh13o4wIUZxY-709mBJa5XefHCFA7V7EM-sZDU72HyiVUv-xDksGKXg4EIPqPsZe30dfA_F7jngE2rsNKToGHS7GQxG9DNYPNFHQ7bQAGmBewqkJg2WB2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99" y="0"/>
            <a:ext cx="47225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FC727-83F5-4FF3-9800-051A046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922"/>
            <a:ext cx="10515600" cy="1325563"/>
          </a:xfrm>
        </p:spPr>
        <p:txBody>
          <a:bodyPr/>
          <a:lstStyle/>
          <a:p>
            <a:r>
              <a:rPr lang="en-US" altLang="zh-CN" dirty="0"/>
              <a:t>Other Possible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F4CD1-10AE-490D-8BC4-DB53F39D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Other Parameters </a:t>
            </a:r>
          </a:p>
          <a:p>
            <a:pPr marL="0" indent="0"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eg</a:t>
            </a:r>
            <a:r>
              <a:rPr lang="en-US" altLang="zh-CN" dirty="0"/>
              <a:t>:  activation=“sigmoid”, loss = </a:t>
            </a:r>
            <a:r>
              <a:rPr lang="en-US" altLang="zh-CN" dirty="0" err="1"/>
              <a:t>binomial_crossentropy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Other Models </a:t>
            </a:r>
          </a:p>
          <a:p>
            <a:pPr marL="0" indent="0"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eg</a:t>
            </a:r>
            <a:r>
              <a:rPr lang="en-US" altLang="zh-CN" dirty="0"/>
              <a:t>: </a:t>
            </a:r>
            <a:r>
              <a:rPr lang="en-US" altLang="zh-CN" dirty="0" err="1"/>
              <a:t>GoogleNet</a:t>
            </a:r>
            <a:r>
              <a:rPr lang="en-US" altLang="zh-CN" dirty="0"/>
              <a:t>, </a:t>
            </a:r>
            <a:r>
              <a:rPr lang="en-US" altLang="zh-CN" dirty="0" err="1"/>
              <a:t>ResNet</a:t>
            </a:r>
            <a:r>
              <a:rPr lang="en-US" altLang="zh-CN" dirty="0"/>
              <a:t> …….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996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4975" t="36605" r="28169" b="9553"/>
          <a:stretch>
            <a:fillRect/>
          </a:stretch>
        </p:blipFill>
        <p:spPr>
          <a:xfrm>
            <a:off x="763964" y="184716"/>
            <a:ext cx="10515600" cy="667328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313605"/>
            <a:ext cx="10515600" cy="1325563"/>
          </a:xfrm>
        </p:spPr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3.googleusercontent.com/iXBZLIUIJfvzZXANGlRHfBvzRDg2CYN_Nv0WT3X5m0jz0IhHIGlRdSHKJnort-1oVcJ940F5uIGSaw1tyat5-lp5CuEHf_t9jduQYwdYST8cJ-jnyhLS0EzhRdrDHGKam0r4DQe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0" y="163545"/>
            <a:ext cx="5280434" cy="32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RSUAIYcqmF2CMDTYyivn-hDWeRadHlFaYmilflR41vJwxNcjW6WsKP_yLcGyRI6xOj_iMMQXD5H2XQ4sBpq6rmUAWSVtqrfXl6lbR_VmJRrnCEtmjCi322A7e5RuxqEqmirMy9o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79" y="163545"/>
            <a:ext cx="5103093" cy="310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cdexMZjEnEeGCYSRQ24gLFN8-uqLDGSTCT9FgWHXx8LePZ16hBZH50ffJPWLxMYGnQ8i6zGaqmvpoldMDJOtDR46ogHON3rrM3dpzFUASfKIviFde-oiAFIANO12vxJuXNyXWFH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74" y="3479885"/>
            <a:ext cx="5210026" cy="31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3.googleusercontent.com/53KY02KsK1p_5iVPKDsk6pFbjRPKmW4_LjtdUA1MYBYCfK6Egx-MaLHsh0MY0893HZD4MRLXYG0QAnvzwMSUFCZzTkhnsCmr-oI7H8z2d5mQoSn6EoMoGQUBi8D5K2SQDFbM42J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56" y="3570060"/>
            <a:ext cx="4915434" cy="29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371338"/>
            <a:ext cx="10515600" cy="1325563"/>
          </a:xfrm>
        </p:spPr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b79ePUI_wdabtICeOIM4z38Ky3pQ4C51CB38CKLnxrcKxGVpkoy4PDTd3bY_3DCbDFelMkHvlT_JkPX3aGdfL3dcpoI8br46ptb-8Zn6a8aB_buLpp34NIvkmK_GaGOCdVPhUwhZ">
            <a:extLst>
              <a:ext uri="{FF2B5EF4-FFF2-40B4-BE49-F238E27FC236}">
                <a16:creationId xmlns:a16="http://schemas.microsoft.com/office/drawing/2014/main" id="{2036222B-A801-4981-9FB8-A5E4D932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6" y="1284909"/>
            <a:ext cx="5971015" cy="289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GH5sIKh_MWpkNrO7VNGmCBzhRG-h_jU2_O21OzFeJntpj1K9L5ui6zgaat4OsMSYQmc5rRElJr1ui1FUP8SoivhUpSdI_cNcc1Om5iFoO9PBr1M_gH9LvG3rrPNicJC5lcIp1i4x">
            <a:extLst>
              <a:ext uri="{FF2B5EF4-FFF2-40B4-BE49-F238E27FC236}">
                <a16:creationId xmlns:a16="http://schemas.microsoft.com/office/drawing/2014/main" id="{F42ECA19-DFAD-4D04-805A-2C44A935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46" y="3181791"/>
            <a:ext cx="584656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972E09-B618-484B-A0D9-82CE86886379}"/>
              </a:ext>
            </a:extLst>
          </p:cNvPr>
          <p:cNvSpPr txBox="1"/>
          <p:nvPr/>
        </p:nvSpPr>
        <p:spPr>
          <a:xfrm>
            <a:off x="2623225" y="490709"/>
            <a:ext cx="694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Model Ensemble Conclusion</a:t>
            </a:r>
            <a:endParaRPr lang="zh-CN" altLang="en-US" sz="3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47F3D3-7A30-41FD-98BF-753460421A17}"/>
              </a:ext>
            </a:extLst>
          </p:cNvPr>
          <p:cNvSpPr/>
          <p:nvPr/>
        </p:nvSpPr>
        <p:spPr>
          <a:xfrm>
            <a:off x="4085927" y="1153109"/>
            <a:ext cx="2042474" cy="316158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6D2786-16B0-4C99-85C7-C03EEB937704}"/>
              </a:ext>
            </a:extLst>
          </p:cNvPr>
          <p:cNvSpPr/>
          <p:nvPr/>
        </p:nvSpPr>
        <p:spPr>
          <a:xfrm>
            <a:off x="9433147" y="3158469"/>
            <a:ext cx="2601467" cy="3429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s://lh3.googleusercontent.com/TSwiG0OEFT8GvY2o8sR9SeUG9DNOTDr1JPGeiFi9C_1y_pJpsFsNAWn67Zym3k0Ba-8bNQELUEfCqnBXki_pCp_a9sHrbX3zl2QvQ1sg8CFP6XuXTUYVS9Ur8StlTZKLHd-WtFYv">
            <a:extLst>
              <a:ext uri="{FF2B5EF4-FFF2-40B4-BE49-F238E27FC236}">
                <a16:creationId xmlns:a16="http://schemas.microsoft.com/office/drawing/2014/main" id="{F6D39DBD-A915-4786-B596-EA99E860A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4" t="45423" r="3423" b="21809"/>
          <a:stretch/>
        </p:blipFill>
        <p:spPr bwMode="auto">
          <a:xfrm>
            <a:off x="533567" y="1300898"/>
            <a:ext cx="11124866" cy="401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6A962FC-D23A-4013-A438-7879B93A867E}"/>
              </a:ext>
            </a:extLst>
          </p:cNvPr>
          <p:cNvSpPr txBox="1"/>
          <p:nvPr/>
        </p:nvSpPr>
        <p:spPr>
          <a:xfrm>
            <a:off x="2623225" y="490709"/>
            <a:ext cx="75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</a:rPr>
              <a:t>Data Augmentation Conclusion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551146-D445-4CBF-9478-AF83ACF1EB1C}"/>
              </a:ext>
            </a:extLst>
          </p:cNvPr>
          <p:cNvSpPr txBox="1"/>
          <p:nvPr/>
        </p:nvSpPr>
        <p:spPr>
          <a:xfrm flipH="1">
            <a:off x="790437" y="4661563"/>
            <a:ext cx="517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0                                                      420000                            720000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B3524B-C809-4752-B088-035D63CA9CD0}"/>
              </a:ext>
            </a:extLst>
          </p:cNvPr>
          <p:cNvSpPr txBox="1"/>
          <p:nvPr/>
        </p:nvSpPr>
        <p:spPr>
          <a:xfrm flipH="1">
            <a:off x="6224833" y="4676006"/>
            <a:ext cx="517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0                                           200000                                      400000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62D581-D75C-4376-8130-C38EF1BA0777}"/>
              </a:ext>
            </a:extLst>
          </p:cNvPr>
          <p:cNvSpPr txBox="1"/>
          <p:nvPr/>
        </p:nvSpPr>
        <p:spPr>
          <a:xfrm>
            <a:off x="0" y="4446120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Epoch No.</a:t>
            </a:r>
          </a:p>
          <a:p>
            <a:r>
              <a:rPr lang="en-US" altLang="zh-CN" sz="1400" dirty="0"/>
              <a:t>Photo No.</a:t>
            </a:r>
            <a:endParaRPr lang="zh-CN" altLang="en-US" sz="1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70102A9-A11C-44DB-A890-4BC733894E98}"/>
              </a:ext>
            </a:extLst>
          </p:cNvPr>
          <p:cNvCxnSpPr/>
          <p:nvPr/>
        </p:nvCxnSpPr>
        <p:spPr>
          <a:xfrm>
            <a:off x="-62833" y="2196446"/>
            <a:ext cx="1238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BBD88C-A02F-4C76-B569-99B6BFF4B31E}"/>
              </a:ext>
            </a:extLst>
          </p:cNvPr>
          <p:cNvCxnSpPr/>
          <p:nvPr/>
        </p:nvCxnSpPr>
        <p:spPr>
          <a:xfrm>
            <a:off x="-96000" y="3291527"/>
            <a:ext cx="1238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Identifying human face</a:t>
            </a:r>
            <a:br>
              <a:rPr lang="en-CA" altLang="zh-CN" dirty="0"/>
            </a:br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19459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identifying faces of animals</a:t>
            </a: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much more complex</a:t>
            </a:r>
          </a:p>
        </p:txBody>
      </p:sp>
      <p:sp>
        <p:nvSpPr>
          <p:cNvPr id="19457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ED3A0F-A619-440A-8CD7-FCCF3456C113}" type="slidenum">
              <a:rPr lang="en-US" altLang="en-US">
                <a:latin typeface="Garamond" panose="02020404030301010803" pitchFamily="18" charset="0"/>
              </a:rPr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0A0F5-77D4-4A64-8200-FD66C05AC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</a:p>
          <a:p>
            <a:endParaRPr lang="en-US" altLang="zh-CN" dirty="0"/>
          </a:p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CA"/>
          </a:p>
          <a:p>
            <a:pPr marL="0" indent="0"/>
            <a:r>
              <a:rPr lang="en-US" altLang="en-CA"/>
              <a:t>A</a:t>
            </a:r>
            <a:r>
              <a:rPr lang="en-CA" altLang="zh-CN">
                <a:ea typeface="宋体" panose="02010600030101010101" pitchFamily="2" charset="-122"/>
              </a:rPr>
              <a:t>nimal </a:t>
            </a:r>
            <a:r>
              <a:rPr lang="en-US" altLang="en-CA"/>
              <a:t>I</a:t>
            </a:r>
            <a:r>
              <a:rPr lang="en-CA" altLang="zh-CN">
                <a:ea typeface="宋体" panose="02010600030101010101" pitchFamily="2" charset="-122"/>
              </a:rPr>
              <a:t>nsurance </a:t>
            </a:r>
            <a:r>
              <a:rPr lang="en-US" altLang="en-CA"/>
              <a:t>F</a:t>
            </a:r>
            <a:r>
              <a:rPr lang="en-CA" altLang="zh-CN">
                <a:ea typeface="宋体" panose="02010600030101010101" pitchFamily="2" charset="-122"/>
              </a:rPr>
              <a:t>ield</a:t>
            </a:r>
          </a:p>
          <a:p>
            <a:pPr marL="0" indent="0"/>
            <a:endParaRPr lang="en-CA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en-CA"/>
              <a:t>U</a:t>
            </a:r>
            <a:r>
              <a:rPr lang="en-CA" altLang="zh-CN">
                <a:ea typeface="宋体" panose="02010600030101010101" pitchFamily="2" charset="-122"/>
              </a:rPr>
              <a:t>niqueness of </a:t>
            </a:r>
            <a:r>
              <a:rPr lang="en-US" altLang="en-CA"/>
              <a:t>C</a:t>
            </a:r>
            <a:r>
              <a:rPr lang="en-CA" altLang="zh-CN">
                <a:ea typeface="宋体" panose="02010600030101010101" pitchFamily="2" charset="-122"/>
              </a:rPr>
              <a:t>ertain </a:t>
            </a:r>
            <a:r>
              <a:rPr lang="en-US" altLang="en-CA"/>
              <a:t>A</a:t>
            </a:r>
            <a:r>
              <a:rPr lang="en-CA" altLang="zh-CN">
                <a:ea typeface="宋体" panose="02010600030101010101" pitchFamily="2" charset="-122"/>
              </a:rPr>
              <a:t>nimals</a:t>
            </a:r>
          </a:p>
          <a:p>
            <a:pPr marL="0" indent="0"/>
            <a:endParaRPr lang="en-CA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en-CA"/>
              <a:t>D</a:t>
            </a:r>
            <a:r>
              <a:rPr lang="en-CA" altLang="zh-CN">
                <a:ea typeface="宋体" panose="02010600030101010101" pitchFamily="2" charset="-122"/>
              </a:rPr>
              <a:t>atabase of </a:t>
            </a:r>
            <a:r>
              <a:rPr lang="en-US" altLang="en-CA"/>
              <a:t>A</a:t>
            </a:r>
            <a:r>
              <a:rPr lang="en-CA" altLang="zh-CN">
                <a:ea typeface="宋体" panose="02010600030101010101" pitchFamily="2" charset="-122"/>
              </a:rPr>
              <a:t>nimals</a:t>
            </a:r>
          </a:p>
          <a:p>
            <a:pPr marL="0" indent="0"/>
            <a:endParaRPr lang="en-CA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en-CA"/>
              <a:t>P</a:t>
            </a:r>
            <a:r>
              <a:rPr lang="en-CA" altLang="zh-CN">
                <a:ea typeface="宋体" panose="02010600030101010101" pitchFamily="2" charset="-122"/>
              </a:rPr>
              <a:t>rovide </a:t>
            </a:r>
            <a:r>
              <a:rPr lang="en-US" altLang="en-CA"/>
              <a:t>P</a:t>
            </a:r>
            <a:r>
              <a:rPr lang="en-CA" altLang="zh-CN">
                <a:ea typeface="宋体" panose="02010600030101010101" pitchFamily="2" charset="-122"/>
              </a:rPr>
              <a:t>arameters of </a:t>
            </a:r>
            <a:r>
              <a:rPr lang="en-US" altLang="en-CA"/>
              <a:t>E</a:t>
            </a:r>
            <a:r>
              <a:rPr lang="en-CA" altLang="zh-CN">
                <a:ea typeface="宋体" panose="02010600030101010101" pitchFamily="2" charset="-122"/>
              </a:rPr>
              <a:t>nvironment</a:t>
            </a:r>
          </a:p>
        </p:txBody>
      </p:sp>
      <p:sp>
        <p:nvSpPr>
          <p:cNvPr id="20483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3F54D7-FE04-43B2-86E3-352F817355F8}" type="slidenum">
              <a:rPr lang="en-US" altLang="en-US">
                <a:latin typeface="Garamond" panose="02020404030301010803" pitchFamily="18" charset="0"/>
              </a:rPr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2150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CA"/>
              <a:t>O</a:t>
            </a:r>
            <a:r>
              <a:rPr lang="en-CA" altLang="zh-CN">
                <a:ea typeface="宋体" panose="02010600030101010101" pitchFamily="2" charset="-122"/>
              </a:rPr>
              <a:t>riginal </a:t>
            </a:r>
            <a:r>
              <a:rPr lang="en-US" altLang="en-CA"/>
              <a:t>D</a:t>
            </a:r>
            <a:r>
              <a:rPr lang="en-CA" altLang="zh-CN">
                <a:ea typeface="宋体" panose="02010600030101010101" pitchFamily="2" charset="-122"/>
              </a:rPr>
              <a:t>ataset </a:t>
            </a:r>
            <a:endParaRPr lang="en-US" altLang="en-CA"/>
          </a:p>
          <a:p>
            <a:r>
              <a:rPr lang="en-CA" altLang="zh-CN">
                <a:ea typeface="宋体" panose="02010600030101010101" pitchFamily="2" charset="-122"/>
              </a:rPr>
              <a:t>12,500 images of dogs</a:t>
            </a:r>
          </a:p>
          <a:p>
            <a:r>
              <a:rPr lang="en-CA" altLang="zh-CN">
                <a:ea typeface="宋体" panose="02010600030101010101" pitchFamily="2" charset="-122"/>
              </a:rPr>
              <a:t>12,500 images of cats</a:t>
            </a:r>
          </a:p>
          <a:p>
            <a:endParaRPr lang="en-CA" altLang="zh-CN">
              <a:ea typeface="宋体" panose="02010600030101010101" pitchFamily="2" charset="-122"/>
            </a:endParaRPr>
          </a:p>
          <a:p>
            <a:r>
              <a:rPr lang="en-US" altLang="en-CA"/>
              <a:t>C</a:t>
            </a:r>
            <a:r>
              <a:rPr lang="en-CA" altLang="zh-CN">
                <a:ea typeface="宋体" panose="02010600030101010101" pitchFamily="2" charset="-122"/>
              </a:rPr>
              <a:t>reated by Microsoft Research</a:t>
            </a:r>
          </a:p>
          <a:p>
            <a:r>
              <a:rPr lang="en-US" altLang="en-CA"/>
              <a:t>Downloaded f</a:t>
            </a:r>
            <a:r>
              <a:rPr lang="en-CA" altLang="zh-CN">
                <a:ea typeface="宋体" panose="02010600030101010101" pitchFamily="2" charset="-122"/>
              </a:rPr>
              <a:t>rom </a:t>
            </a:r>
            <a:r>
              <a:rPr lang="en-US" altLang="en-CA"/>
              <a:t>a </a:t>
            </a:r>
            <a:r>
              <a:rPr lang="en-CA" altLang="zh-CN">
                <a:ea typeface="宋体" panose="02010600030101010101" pitchFamily="2" charset="-122"/>
              </a:rPr>
              <a:t>Kaggle </a:t>
            </a:r>
            <a:r>
              <a:rPr lang="en-US" altLang="en-CA"/>
              <a:t>Competition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21507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D88980-2E22-436F-842B-A689787C820E}" type="slidenum">
              <a:rPr lang="en-US" altLang="en-US">
                <a:latin typeface="Garamond" panose="02020404030301010803" pitchFamily="18" charset="0"/>
              </a:rPr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1753" t="23675" r="1464" b="10440"/>
          <a:stretch>
            <a:fillRect/>
          </a:stretch>
        </p:blipFill>
        <p:spPr>
          <a:xfrm>
            <a:off x="4878373" y="136525"/>
            <a:ext cx="7191077" cy="32333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Select data</a:t>
            </a:r>
          </a:p>
        </p:txBody>
      </p:sp>
      <p:sp>
        <p:nvSpPr>
          <p:cNvPr id="2253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CA" dirty="0"/>
              <a:t>Randomly chose 1/5 of the original data</a:t>
            </a:r>
          </a:p>
          <a:p>
            <a:endParaRPr lang="en-CA" altLang="zh-CN" dirty="0">
              <a:ea typeface="宋体" panose="02010600030101010101" pitchFamily="2" charset="-122"/>
            </a:endParaRPr>
          </a:p>
          <a:p>
            <a:r>
              <a:rPr lang="en-CA" altLang="zh-CN" dirty="0">
                <a:ea typeface="宋体" panose="02010600030101010101" pitchFamily="2" charset="-122"/>
              </a:rPr>
              <a:t>2500 images of dogs</a:t>
            </a:r>
          </a:p>
          <a:p>
            <a:endParaRPr lang="en-CA" altLang="zh-CN" dirty="0">
              <a:ea typeface="宋体" panose="02010600030101010101" pitchFamily="2" charset="-122"/>
            </a:endParaRPr>
          </a:p>
          <a:p>
            <a:r>
              <a:rPr lang="en-CA" altLang="zh-CN" dirty="0">
                <a:ea typeface="宋体" panose="02010600030101010101" pitchFamily="2" charset="-122"/>
              </a:rPr>
              <a:t>2500 images of cats</a:t>
            </a:r>
          </a:p>
          <a:p>
            <a:endParaRPr lang="en-CA" altLang="zh-CN" dirty="0">
              <a:ea typeface="宋体" panose="02010600030101010101" pitchFamily="2" charset="-122"/>
            </a:endParaRPr>
          </a:p>
          <a:p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22531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7E9361-223F-4984-8996-6CA9A7689FE2}" type="slidenum">
              <a:rPr lang="en-US" altLang="en-US">
                <a:latin typeface="Garamond" panose="02020404030301010803" pitchFamily="18" charset="0"/>
              </a:rPr>
              <a:t>6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A88DE3-DFB8-4C27-A569-212E7626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79" y="0"/>
            <a:ext cx="4434922" cy="37707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Split for train set and test 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CA" dirty="0"/>
              <a:t>2000 for train set </a:t>
            </a:r>
          </a:p>
          <a:p>
            <a:endParaRPr lang="en-US" altLang="en-CA" dirty="0"/>
          </a:p>
          <a:p>
            <a:r>
              <a:rPr lang="en-US" altLang="en-CA" dirty="0"/>
              <a:t>500 for test set</a:t>
            </a:r>
          </a:p>
          <a:p>
            <a:endParaRPr lang="en-CA" altLang="zh-CN" dirty="0">
              <a:ea typeface="宋体" panose="02010600030101010101" pitchFamily="2" charset="-122"/>
            </a:endParaRPr>
          </a:p>
          <a:p>
            <a:r>
              <a:rPr lang="en-US" altLang="en-CA" dirty="0"/>
              <a:t>G</a:t>
            </a:r>
            <a:r>
              <a:rPr lang="en-CA" altLang="zh-CN" dirty="0" err="1">
                <a:ea typeface="宋体" panose="02010600030101010101" pitchFamily="2" charset="-122"/>
              </a:rPr>
              <a:t>uarantee</a:t>
            </a:r>
            <a:r>
              <a:rPr lang="en-CA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e</a:t>
            </a:r>
            <a:r>
              <a:rPr lang="en-CA" altLang="zh-CN" dirty="0" err="1">
                <a:ea typeface="宋体" panose="02010600030101010101" pitchFamily="2" charset="-122"/>
              </a:rPr>
              <a:t>qual</a:t>
            </a:r>
            <a:r>
              <a:rPr lang="en-CA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p</a:t>
            </a:r>
            <a:r>
              <a:rPr lang="en-CA" altLang="zh-CN" dirty="0" err="1">
                <a:ea typeface="宋体" panose="02010600030101010101" pitchFamily="2" charset="-122"/>
              </a:rPr>
              <a:t>roportion</a:t>
            </a:r>
            <a:r>
              <a:rPr lang="en-CA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/>
              <a:t>i</a:t>
            </a:r>
            <a:r>
              <a:rPr lang="en-CA" altLang="zh-CN" dirty="0">
                <a:ea typeface="宋体" panose="02010600030101010101" pitchFamily="2" charset="-122"/>
              </a:rPr>
              <a:t>mages of these </a:t>
            </a:r>
            <a:r>
              <a:rPr lang="en-US" altLang="zh-CN" dirty="0"/>
              <a:t>t</a:t>
            </a:r>
            <a:r>
              <a:rPr lang="en-CA" altLang="zh-CN" dirty="0" err="1">
                <a:ea typeface="宋体" panose="02010600030101010101" pitchFamily="2" charset="-122"/>
              </a:rPr>
              <a:t>wo</a:t>
            </a:r>
            <a:r>
              <a:rPr lang="en-CA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a</a:t>
            </a:r>
            <a:r>
              <a:rPr lang="en-CA" altLang="zh-CN" dirty="0" err="1">
                <a:ea typeface="宋体" panose="02010600030101010101" pitchFamily="2" charset="-122"/>
              </a:rPr>
              <a:t>nimals</a:t>
            </a:r>
            <a:endParaRPr lang="en-CA" altLang="zh-CN" dirty="0">
              <a:ea typeface="宋体" panose="02010600030101010101" pitchFamily="2" charset="-122"/>
            </a:endParaRPr>
          </a:p>
          <a:p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6EC3E1-0974-4707-9304-F55E13A7B421}" type="slidenum">
              <a:rPr lang="en-US" altLang="en-US">
                <a:latin typeface="Garamond" panose="02020404030301010803" pitchFamily="18" charset="0"/>
              </a:rPr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196FA4-E746-474A-8B23-3B666C8E0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369" y="0"/>
            <a:ext cx="4422834" cy="3760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Data augmentation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>
                <a:ea typeface="宋体" panose="02010600030101010101" pitchFamily="2" charset="-122"/>
              </a:rPr>
              <a:t> rotation</a:t>
            </a:r>
          </a:p>
          <a:p>
            <a:r>
              <a:rPr lang="en-CA" altLang="zh-CN" dirty="0">
                <a:ea typeface="宋体" panose="02010600030101010101" pitchFamily="2" charset="-122"/>
              </a:rPr>
              <a:t> shift</a:t>
            </a:r>
          </a:p>
          <a:p>
            <a:r>
              <a:rPr lang="en-CA" altLang="zh-CN" dirty="0">
                <a:ea typeface="宋体" panose="02010600030101010101" pitchFamily="2" charset="-122"/>
              </a:rPr>
              <a:t> flip</a:t>
            </a:r>
          </a:p>
          <a:p>
            <a:r>
              <a:rPr lang="en-CA" altLang="zh-CN" dirty="0">
                <a:ea typeface="宋体" panose="02010600030101010101" pitchFamily="2" charset="-122"/>
              </a:rPr>
              <a:t> shear</a:t>
            </a:r>
          </a:p>
          <a:p>
            <a:r>
              <a:rPr lang="en-CA" altLang="zh-CN" dirty="0">
                <a:ea typeface="宋体" panose="02010600030101010101" pitchFamily="2" charset="-122"/>
              </a:rPr>
              <a:t> zoom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CA" dirty="0"/>
          </a:p>
        </p:txBody>
      </p:sp>
      <p:sp>
        <p:nvSpPr>
          <p:cNvPr id="24579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EAE48D-FF75-4B18-8176-CA394D20CCF0}" type="slidenum">
              <a:rPr lang="en-US" altLang="en-US">
                <a:latin typeface="Garamond" panose="02020404030301010803" pitchFamily="18" charset="0"/>
              </a:rPr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00211" y="1944303"/>
            <a:ext cx="3003082" cy="2948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CA" sz="28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CA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enerate</a:t>
            </a:r>
            <a:r>
              <a:rPr lang="en-CA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CA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CA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0,000 new images of dogs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CA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en-CA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CA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0,000 new images of cats</a:t>
            </a:r>
          </a:p>
          <a:p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4533498" y="2579571"/>
            <a:ext cx="1424539" cy="759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Data augmentation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zh-CN" dirty="0">
                <a:ea typeface="宋体" panose="02010600030101010101" pitchFamily="2" charset="-122"/>
              </a:rPr>
              <a:t> </a:t>
            </a:r>
            <a:endParaRPr lang="en-US" altLang="en-CA" dirty="0"/>
          </a:p>
        </p:txBody>
      </p:sp>
      <p:sp>
        <p:nvSpPr>
          <p:cNvPr id="24579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EAE48D-FF75-4B18-8176-CA394D20CCF0}" type="slidenum">
              <a:rPr lang="en-US" altLang="en-US">
                <a:latin typeface="Garamond" panose="02020404030301010803" pitchFamily="18" charset="0"/>
              </a:rPr>
              <a:t>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00211" y="1944303"/>
            <a:ext cx="3003082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CA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35" y="1825625"/>
            <a:ext cx="9371330" cy="3876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737</Words>
  <Application>Microsoft Office PowerPoint</Application>
  <PresentationFormat>宽屏</PresentationFormat>
  <Paragraphs>172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宋体</vt:lpstr>
      <vt:lpstr>Arial</vt:lpstr>
      <vt:lpstr>Calibri</vt:lpstr>
      <vt:lpstr>Calibri Light</vt:lpstr>
      <vt:lpstr>Garamond</vt:lpstr>
      <vt:lpstr>Tahoma</vt:lpstr>
      <vt:lpstr>Wingdings</vt:lpstr>
      <vt:lpstr>Office 主题</vt:lpstr>
      <vt:lpstr>Dog or Cat ?</vt:lpstr>
      <vt:lpstr> Face recognition</vt:lpstr>
      <vt:lpstr>Identifying human face </vt:lpstr>
      <vt:lpstr>Application</vt:lpstr>
      <vt:lpstr>Data</vt:lpstr>
      <vt:lpstr>Select data</vt:lpstr>
      <vt:lpstr>Split for train set and test set</vt:lpstr>
      <vt:lpstr>Data augmentation</vt:lpstr>
      <vt:lpstr>Data augmentation</vt:lpstr>
      <vt:lpstr>Data augmentation</vt:lpstr>
      <vt:lpstr>Label the Images</vt:lpstr>
      <vt:lpstr>Average photo</vt:lpstr>
      <vt:lpstr>Choose neural network </vt:lpstr>
      <vt:lpstr>LeNet</vt:lpstr>
      <vt:lpstr>AlexNet</vt:lpstr>
      <vt:lpstr>AlexNet</vt:lpstr>
      <vt:lpstr>ZF Net</vt:lpstr>
      <vt:lpstr>VGGNet</vt:lpstr>
      <vt:lpstr>PowerPoint 演示文稿</vt:lpstr>
      <vt:lpstr>Input Data Shapes</vt:lpstr>
      <vt:lpstr>Our Model Structures----LeNet（1986）</vt:lpstr>
      <vt:lpstr>Our Model Structures----AlexNet(2012)</vt:lpstr>
      <vt:lpstr>Our Model Structures----ZFNet(2013)</vt:lpstr>
      <vt:lpstr>Our Model Structures ----VGG(2014)</vt:lpstr>
      <vt:lpstr>Other Possible Approaches</vt:lpstr>
      <vt:lpstr>Training</vt:lpstr>
      <vt:lpstr>Testing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tianyuan</dc:creator>
  <cp:lastModifiedBy>薛智幻</cp:lastModifiedBy>
  <cp:revision>22</cp:revision>
  <dcterms:created xsi:type="dcterms:W3CDTF">2017-12-21T16:45:00Z</dcterms:created>
  <dcterms:modified xsi:type="dcterms:W3CDTF">2017-12-22T06:01:15Z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