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2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1004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F1BA06-E3C8-48EF-AB48-40542E30F536}"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103596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854824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231559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720771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F1BA06-E3C8-48EF-AB48-40542E30F536}"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421265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7F1BA06-E3C8-48EF-AB48-40542E30F536}" type="datetimeFigureOut">
              <a:rPr lang="en-US" smtClean="0"/>
              <a:t>1/17/2019</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491042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70622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247784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20821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F1BA06-E3C8-48EF-AB48-40542E30F536}" type="datetimeFigureOut">
              <a:rPr lang="en-US" smtClean="0"/>
              <a:t>1/17/2019</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66294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F1BA06-E3C8-48EF-AB48-40542E30F536}"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277898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F1BA06-E3C8-48EF-AB48-40542E30F536}" type="datetimeFigureOut">
              <a:rPr lang="en-US" smtClean="0"/>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7523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F1BA06-E3C8-48EF-AB48-40542E30F536}" type="datetimeFigureOut">
              <a:rPr lang="en-US" smtClean="0"/>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269932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1BA06-E3C8-48EF-AB48-40542E30F536}" type="datetimeFigureOut">
              <a:rPr lang="en-US" smtClean="0"/>
              <a:t>1/17/2019</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23095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F1BA06-E3C8-48EF-AB48-40542E30F536}"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554344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7F1BA06-E3C8-48EF-AB48-40542E30F536}" type="datetimeFigureOut">
              <a:rPr lang="en-US" smtClean="0"/>
              <a:t>1/17/2019</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19CCA72-4E14-440E-9BC7-E639FD33FD01}" type="slidenum">
              <a:rPr lang="en-US" smtClean="0"/>
              <a:t>‹#›</a:t>
            </a:fld>
            <a:endParaRPr lang="en-US"/>
          </a:p>
        </p:txBody>
      </p:sp>
    </p:spTree>
    <p:extLst>
      <p:ext uri="{BB962C8B-B14F-4D97-AF65-F5344CB8AC3E}">
        <p14:creationId xmlns:p14="http://schemas.microsoft.com/office/powerpoint/2010/main" val="387975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7F1BA06-E3C8-48EF-AB48-40542E30F536}" type="datetimeFigureOut">
              <a:rPr lang="en-US" smtClean="0"/>
              <a:t>1/17/2019</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19CCA72-4E14-440E-9BC7-E639FD33FD01}" type="slidenum">
              <a:rPr lang="en-US" smtClean="0"/>
              <a:t>‹#›</a:t>
            </a:fld>
            <a:endParaRPr lang="en-US"/>
          </a:p>
        </p:txBody>
      </p:sp>
    </p:spTree>
    <p:extLst>
      <p:ext uri="{BB962C8B-B14F-4D97-AF65-F5344CB8AC3E}">
        <p14:creationId xmlns:p14="http://schemas.microsoft.com/office/powerpoint/2010/main" val="2198962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6808" y="1855894"/>
            <a:ext cx="8825658" cy="1810415"/>
          </a:xfrm>
        </p:spPr>
        <p:txBody>
          <a:bodyPr/>
          <a:lstStyle/>
          <a:p>
            <a:pPr algn="ctr"/>
            <a:r>
              <a:rPr lang="en-US" sz="6000" dirty="0" err="1" smtClean="0">
                <a:solidFill>
                  <a:srgbClr val="00B050"/>
                </a:solidFill>
              </a:rPr>
              <a:t>Xây</a:t>
            </a:r>
            <a:r>
              <a:rPr lang="en-US" sz="6000" dirty="0" smtClean="0">
                <a:solidFill>
                  <a:srgbClr val="00B050"/>
                </a:solidFill>
              </a:rPr>
              <a:t> </a:t>
            </a:r>
            <a:r>
              <a:rPr lang="en-US" sz="6000" dirty="0" err="1" smtClean="0">
                <a:solidFill>
                  <a:srgbClr val="00B050"/>
                </a:solidFill>
              </a:rPr>
              <a:t>dựng</a:t>
            </a:r>
            <a:r>
              <a:rPr lang="en-US" sz="6000" dirty="0" smtClean="0">
                <a:solidFill>
                  <a:srgbClr val="00B050"/>
                </a:solidFill>
              </a:rPr>
              <a:t> </a:t>
            </a:r>
            <a:r>
              <a:rPr lang="en-US" sz="6000" dirty="0" err="1" smtClean="0">
                <a:solidFill>
                  <a:srgbClr val="00B050"/>
                </a:solidFill>
              </a:rPr>
              <a:t>trò</a:t>
            </a:r>
            <a:r>
              <a:rPr lang="en-US" sz="6000" dirty="0" smtClean="0">
                <a:solidFill>
                  <a:srgbClr val="00B050"/>
                </a:solidFill>
              </a:rPr>
              <a:t> </a:t>
            </a:r>
            <a:r>
              <a:rPr lang="en-US" sz="6000" dirty="0" err="1" smtClean="0">
                <a:solidFill>
                  <a:srgbClr val="00B050"/>
                </a:solidFill>
              </a:rPr>
              <a:t>chơi</a:t>
            </a:r>
            <a:r>
              <a:rPr lang="en-US" sz="6000" dirty="0" smtClean="0">
                <a:solidFill>
                  <a:srgbClr val="00B050"/>
                </a:solidFill>
              </a:rPr>
              <a:t> </a:t>
            </a:r>
            <a:br>
              <a:rPr lang="en-US" sz="6000" dirty="0" smtClean="0">
                <a:solidFill>
                  <a:srgbClr val="00B050"/>
                </a:solidFill>
              </a:rPr>
            </a:br>
            <a:r>
              <a:rPr lang="en-US" sz="6000" dirty="0" err="1" smtClean="0">
                <a:solidFill>
                  <a:srgbClr val="00B050"/>
                </a:solidFill>
              </a:rPr>
              <a:t>Bầu</a:t>
            </a:r>
            <a:r>
              <a:rPr lang="en-US" sz="6000" dirty="0" smtClean="0">
                <a:solidFill>
                  <a:srgbClr val="00B050"/>
                </a:solidFill>
              </a:rPr>
              <a:t> </a:t>
            </a:r>
            <a:r>
              <a:rPr lang="en-US" sz="6000" dirty="0" err="1" smtClean="0">
                <a:solidFill>
                  <a:srgbClr val="00B050"/>
                </a:solidFill>
              </a:rPr>
              <a:t>Cua</a:t>
            </a:r>
            <a:r>
              <a:rPr lang="en-US" sz="6000" dirty="0" smtClean="0">
                <a:solidFill>
                  <a:srgbClr val="00B050"/>
                </a:solidFill>
              </a:rPr>
              <a:t> </a:t>
            </a:r>
            <a:r>
              <a:rPr lang="en-US" sz="6000" dirty="0" err="1" smtClean="0">
                <a:solidFill>
                  <a:srgbClr val="00B050"/>
                </a:solidFill>
              </a:rPr>
              <a:t>Tôm</a:t>
            </a:r>
            <a:r>
              <a:rPr lang="en-US" sz="6000" dirty="0" smtClean="0">
                <a:solidFill>
                  <a:srgbClr val="00B050"/>
                </a:solidFill>
              </a:rPr>
              <a:t> </a:t>
            </a:r>
            <a:r>
              <a:rPr lang="en-US" sz="6000" dirty="0" err="1" smtClean="0">
                <a:solidFill>
                  <a:srgbClr val="00B050"/>
                </a:solidFill>
              </a:rPr>
              <a:t>Cá</a:t>
            </a:r>
            <a:endParaRPr lang="en-US" sz="6000" dirty="0">
              <a:solidFill>
                <a:srgbClr val="00B050"/>
              </a:solidFill>
            </a:endParaRPr>
          </a:p>
        </p:txBody>
      </p:sp>
      <p:sp>
        <p:nvSpPr>
          <p:cNvPr id="4" name="TextBox 3"/>
          <p:cNvSpPr txBox="1"/>
          <p:nvPr/>
        </p:nvSpPr>
        <p:spPr>
          <a:xfrm>
            <a:off x="4479215" y="4397831"/>
            <a:ext cx="4145280" cy="1200329"/>
          </a:xfrm>
          <a:prstGeom prst="rect">
            <a:avLst/>
          </a:prstGeom>
          <a:noFill/>
        </p:spPr>
        <p:txBody>
          <a:bodyPr wrap="square" rtlCol="0">
            <a:spAutoFit/>
          </a:bodyPr>
          <a:lstStyle/>
          <a:p>
            <a:r>
              <a:rPr lang="en-US" sz="2400" u="sng" dirty="0" err="1" smtClean="0">
                <a:solidFill>
                  <a:srgbClr val="FFFF00"/>
                </a:solidFill>
                <a:latin typeface="Times New Roman" panose="02020603050405020304" pitchFamily="18" charset="0"/>
                <a:cs typeface="Times New Roman" panose="02020603050405020304" pitchFamily="18" charset="0"/>
              </a:rPr>
              <a:t>Nhóm</a:t>
            </a:r>
            <a:r>
              <a:rPr lang="en-US" sz="2400" u="sng" dirty="0" smtClean="0">
                <a:solidFill>
                  <a:srgbClr val="FFFF00"/>
                </a:solidFill>
                <a:latin typeface="Times New Roman" panose="02020603050405020304" pitchFamily="18" charset="0"/>
                <a:cs typeface="Times New Roman" panose="02020603050405020304" pitchFamily="18" charset="0"/>
              </a:rPr>
              <a:t> 17</a:t>
            </a:r>
            <a:r>
              <a:rPr lang="en-US" sz="2400" dirty="0" smtClean="0">
                <a:solidFill>
                  <a:srgbClr val="FFFF00"/>
                </a:solidFill>
                <a:latin typeface="Times New Roman" panose="02020603050405020304" pitchFamily="18" charset="0"/>
                <a:cs typeface="Times New Roman" panose="02020603050405020304" pitchFamily="18" charset="0"/>
              </a:rPr>
              <a:t>:</a:t>
            </a:r>
          </a:p>
          <a:p>
            <a:r>
              <a:rPr lang="en-US" sz="2400" dirty="0" err="1" smtClean="0">
                <a:solidFill>
                  <a:srgbClr val="FFFF00"/>
                </a:solidFill>
                <a:latin typeface="Times New Roman" panose="02020603050405020304" pitchFamily="18" charset="0"/>
                <a:cs typeface="Times New Roman" panose="02020603050405020304" pitchFamily="18" charset="0"/>
              </a:rPr>
              <a:t>Phạm</a:t>
            </a:r>
            <a:r>
              <a:rPr lang="en-US" sz="2400" dirty="0" smtClean="0">
                <a:solidFill>
                  <a:srgbClr val="FFFF00"/>
                </a:solidFill>
                <a:latin typeface="Times New Roman" panose="02020603050405020304" pitchFamily="18" charset="0"/>
                <a:cs typeface="Times New Roman" panose="02020603050405020304" pitchFamily="18" charset="0"/>
              </a:rPr>
              <a:t> </a:t>
            </a:r>
            <a:r>
              <a:rPr lang="en-US" sz="2400" dirty="0" err="1" smtClean="0">
                <a:solidFill>
                  <a:srgbClr val="FFFF00"/>
                </a:solidFill>
                <a:latin typeface="Times New Roman" panose="02020603050405020304" pitchFamily="18" charset="0"/>
                <a:cs typeface="Times New Roman" panose="02020603050405020304" pitchFamily="18" charset="0"/>
              </a:rPr>
              <a:t>Thảo</a:t>
            </a:r>
            <a:r>
              <a:rPr lang="en-US" sz="2400" dirty="0" smtClean="0">
                <a:solidFill>
                  <a:srgbClr val="FFFF00"/>
                </a:solidFill>
                <a:latin typeface="Times New Roman" panose="02020603050405020304" pitchFamily="18" charset="0"/>
                <a:cs typeface="Times New Roman" panose="02020603050405020304" pitchFamily="18" charset="0"/>
              </a:rPr>
              <a:t> Chi – 1710A01</a:t>
            </a:r>
          </a:p>
          <a:p>
            <a:r>
              <a:rPr lang="en-US" sz="2400" dirty="0" err="1" smtClean="0">
                <a:solidFill>
                  <a:srgbClr val="FFFF00"/>
                </a:solidFill>
                <a:latin typeface="Times New Roman" panose="02020603050405020304" pitchFamily="18" charset="0"/>
                <a:cs typeface="Times New Roman" panose="02020603050405020304" pitchFamily="18" charset="0"/>
              </a:rPr>
              <a:t>Phạm</a:t>
            </a:r>
            <a:r>
              <a:rPr lang="en-US" sz="2400" dirty="0" smtClean="0">
                <a:solidFill>
                  <a:srgbClr val="FFFF00"/>
                </a:solidFill>
                <a:latin typeface="Times New Roman" panose="02020603050405020304" pitchFamily="18" charset="0"/>
                <a:cs typeface="Times New Roman" panose="02020603050405020304" pitchFamily="18" charset="0"/>
              </a:rPr>
              <a:t> </a:t>
            </a:r>
            <a:r>
              <a:rPr lang="en-US" sz="2400" dirty="0" err="1" smtClean="0">
                <a:solidFill>
                  <a:srgbClr val="FFFF00"/>
                </a:solidFill>
                <a:latin typeface="Times New Roman" panose="02020603050405020304" pitchFamily="18" charset="0"/>
                <a:cs typeface="Times New Roman" panose="02020603050405020304" pitchFamily="18" charset="0"/>
              </a:rPr>
              <a:t>Xuân</a:t>
            </a:r>
            <a:r>
              <a:rPr lang="en-US" sz="2400" dirty="0" smtClean="0">
                <a:solidFill>
                  <a:srgbClr val="FFFF00"/>
                </a:solidFill>
                <a:latin typeface="Times New Roman" panose="02020603050405020304" pitchFamily="18" charset="0"/>
                <a:cs typeface="Times New Roman" panose="02020603050405020304" pitchFamily="18" charset="0"/>
              </a:rPr>
              <a:t> </a:t>
            </a:r>
            <a:r>
              <a:rPr lang="en-US" sz="2400" dirty="0" err="1" smtClean="0">
                <a:solidFill>
                  <a:srgbClr val="FFFF00"/>
                </a:solidFill>
                <a:latin typeface="Times New Roman" panose="02020603050405020304" pitchFamily="18" charset="0"/>
                <a:cs typeface="Times New Roman" panose="02020603050405020304" pitchFamily="18" charset="0"/>
              </a:rPr>
              <a:t>Tú</a:t>
            </a:r>
            <a:r>
              <a:rPr lang="en-US" sz="2400" dirty="0" smtClean="0">
                <a:solidFill>
                  <a:srgbClr val="FFFF00"/>
                </a:solidFill>
                <a:latin typeface="Times New Roman" panose="02020603050405020304" pitchFamily="18" charset="0"/>
                <a:cs typeface="Times New Roman" panose="02020603050405020304" pitchFamily="18" charset="0"/>
              </a:rPr>
              <a:t> – 1710A01</a:t>
            </a:r>
            <a:endParaRPr lang="en-US" sz="24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725" y="451153"/>
            <a:ext cx="8761413" cy="706964"/>
          </a:xfrm>
        </p:spPr>
        <p:txBody>
          <a:bodyPr/>
          <a:lstStyle/>
          <a:p>
            <a:r>
              <a:rPr lang="en-US" sz="4400" b="1" dirty="0" smtClean="0">
                <a:solidFill>
                  <a:srgbClr val="FFFF00"/>
                </a:solidFill>
                <a:latin typeface="Times New Roman" panose="02020603050405020304" pitchFamily="18" charset="0"/>
                <a:cs typeface="Times New Roman" panose="02020603050405020304" pitchFamily="18" charset="0"/>
              </a:rPr>
              <a:t>1. </a:t>
            </a:r>
            <a:r>
              <a:rPr lang="en-US" sz="4400" b="1" dirty="0" err="1" smtClean="0">
                <a:solidFill>
                  <a:srgbClr val="FFFF00"/>
                </a:solidFill>
                <a:latin typeface="Times New Roman" panose="02020603050405020304" pitchFamily="18" charset="0"/>
                <a:cs typeface="Times New Roman" panose="02020603050405020304" pitchFamily="18" charset="0"/>
              </a:rPr>
              <a:t>Giới</a:t>
            </a:r>
            <a:r>
              <a:rPr lang="en-US" sz="4400" b="1" dirty="0" smtClean="0">
                <a:solidFill>
                  <a:srgbClr val="FFFF00"/>
                </a:solidFill>
                <a:latin typeface="Times New Roman" panose="02020603050405020304" pitchFamily="18" charset="0"/>
                <a:cs typeface="Times New Roman" panose="02020603050405020304" pitchFamily="18" charset="0"/>
              </a:rPr>
              <a:t> </a:t>
            </a:r>
            <a:r>
              <a:rPr lang="en-US" sz="4400" b="1" dirty="0" err="1" smtClean="0">
                <a:solidFill>
                  <a:srgbClr val="FFFF00"/>
                </a:solidFill>
                <a:latin typeface="Times New Roman" panose="02020603050405020304" pitchFamily="18" charset="0"/>
                <a:cs typeface="Times New Roman" panose="02020603050405020304" pitchFamily="18" charset="0"/>
              </a:rPr>
              <a:t>thiệu</a:t>
            </a:r>
            <a:r>
              <a:rPr lang="en-US" sz="4400" b="1" dirty="0" smtClean="0">
                <a:solidFill>
                  <a:srgbClr val="FFFF00"/>
                </a:solidFill>
                <a:latin typeface="Times New Roman" panose="02020603050405020304" pitchFamily="18" charset="0"/>
                <a:cs typeface="Times New Roman" panose="02020603050405020304" pitchFamily="18" charset="0"/>
              </a:rPr>
              <a:t> </a:t>
            </a:r>
            <a:r>
              <a:rPr lang="en-US" sz="4400" b="1" dirty="0" err="1" smtClean="0">
                <a:solidFill>
                  <a:srgbClr val="FFFF00"/>
                </a:solidFill>
                <a:latin typeface="Times New Roman" panose="02020603050405020304" pitchFamily="18" charset="0"/>
                <a:cs typeface="Times New Roman" panose="02020603050405020304" pitchFamily="18" charset="0"/>
              </a:rPr>
              <a:t>đề</a:t>
            </a:r>
            <a:r>
              <a:rPr lang="en-US" sz="4400" b="1" dirty="0" smtClean="0">
                <a:solidFill>
                  <a:srgbClr val="FFFF00"/>
                </a:solidFill>
                <a:latin typeface="Times New Roman" panose="02020603050405020304" pitchFamily="18" charset="0"/>
                <a:cs typeface="Times New Roman" panose="02020603050405020304" pitchFamily="18" charset="0"/>
              </a:rPr>
              <a:t> </a:t>
            </a:r>
            <a:r>
              <a:rPr lang="en-US" sz="4400" b="1" dirty="0" err="1" smtClean="0">
                <a:solidFill>
                  <a:srgbClr val="FFFF00"/>
                </a:solidFill>
                <a:latin typeface="Times New Roman" panose="02020603050405020304" pitchFamily="18" charset="0"/>
                <a:cs typeface="Times New Roman" panose="02020603050405020304" pitchFamily="18" charset="0"/>
              </a:rPr>
              <a:t>tài</a:t>
            </a:r>
            <a:r>
              <a:rPr lang="en-US" sz="4400" b="1" dirty="0" smtClean="0">
                <a:solidFill>
                  <a:srgbClr val="FFFF00"/>
                </a:solidFill>
                <a:latin typeface="Times New Roman" panose="02020603050405020304" pitchFamily="18" charset="0"/>
                <a:cs typeface="Times New Roman" panose="02020603050405020304" pitchFamily="18" charset="0"/>
              </a:rPr>
              <a:t> </a:t>
            </a:r>
            <a:endParaRPr lang="en-US" sz="4400" b="1" dirty="0">
              <a:solidFill>
                <a:srgbClr val="FFFF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501811" y="1384541"/>
            <a:ext cx="10972799" cy="4524315"/>
          </a:xfrm>
          <a:prstGeom prst="rect">
            <a:avLst/>
          </a:prstGeom>
          <a:noFill/>
        </p:spPr>
        <p:txBody>
          <a:bodyPr wrap="square" rtlCol="0">
            <a:spAutoFit/>
          </a:bodyPr>
          <a:lstStyle/>
          <a:p>
            <a:pPr algn="just"/>
            <a:r>
              <a:rPr lang="en-US" sz="2400" dirty="0" smtClean="0"/>
              <a:t>    </a:t>
            </a:r>
            <a:r>
              <a:rPr lang="en-US" sz="3200" b="1" i="1" dirty="0" smtClean="0">
                <a:solidFill>
                  <a:srgbClr val="00FF00"/>
                </a:solidFill>
                <a:latin typeface="Times New Roman" panose="02020603050405020304" pitchFamily="18" charset="0"/>
                <a:cs typeface="Times New Roman" panose="02020603050405020304" pitchFamily="18" charset="0"/>
              </a:rPr>
              <a:t>1.1.Lý do </a:t>
            </a:r>
            <a:r>
              <a:rPr lang="en-US" sz="3200" b="1" i="1" dirty="0" err="1" smtClean="0">
                <a:solidFill>
                  <a:srgbClr val="00FF00"/>
                </a:solidFill>
                <a:latin typeface="Times New Roman" panose="02020603050405020304" pitchFamily="18" charset="0"/>
                <a:cs typeface="Times New Roman" panose="02020603050405020304" pitchFamily="18" charset="0"/>
              </a:rPr>
              <a:t>chọn</a:t>
            </a:r>
            <a:r>
              <a:rPr lang="en-US" sz="3200" b="1" i="1" dirty="0" smtClean="0">
                <a:solidFill>
                  <a:srgbClr val="00FF00"/>
                </a:solidFill>
                <a:latin typeface="Times New Roman" panose="02020603050405020304" pitchFamily="18" charset="0"/>
                <a:cs typeface="Times New Roman" panose="02020603050405020304" pitchFamily="18" charset="0"/>
              </a:rPr>
              <a:t> </a:t>
            </a:r>
            <a:r>
              <a:rPr lang="en-US" sz="3200" b="1" i="1" dirty="0" err="1" smtClean="0">
                <a:solidFill>
                  <a:srgbClr val="00FF00"/>
                </a:solidFill>
                <a:latin typeface="Times New Roman" panose="02020603050405020304" pitchFamily="18" charset="0"/>
                <a:cs typeface="Times New Roman" panose="02020603050405020304" pitchFamily="18" charset="0"/>
              </a:rPr>
              <a:t>đề</a:t>
            </a:r>
            <a:r>
              <a:rPr lang="en-US" sz="3200" b="1" i="1" dirty="0" smtClean="0">
                <a:solidFill>
                  <a:srgbClr val="00FF00"/>
                </a:solidFill>
                <a:latin typeface="Times New Roman" panose="02020603050405020304" pitchFamily="18" charset="0"/>
                <a:cs typeface="Times New Roman" panose="02020603050405020304" pitchFamily="18" charset="0"/>
              </a:rPr>
              <a:t> </a:t>
            </a:r>
            <a:r>
              <a:rPr lang="en-US" sz="3200" b="1" i="1" dirty="0" err="1" smtClean="0">
                <a:solidFill>
                  <a:srgbClr val="00FF00"/>
                </a:solidFill>
                <a:latin typeface="Times New Roman" panose="02020603050405020304" pitchFamily="18" charset="0"/>
                <a:cs typeface="Times New Roman" panose="02020603050405020304" pitchFamily="18" charset="0"/>
              </a:rPr>
              <a:t>tài</a:t>
            </a:r>
            <a:endParaRPr lang="en-US" sz="3600" b="1" i="1" dirty="0" smtClean="0">
              <a:solidFill>
                <a:srgbClr val="00FF00"/>
              </a:solidFill>
              <a:latin typeface="Times New Roman" panose="02020603050405020304" pitchFamily="18" charset="0"/>
              <a:cs typeface="Times New Roman" panose="02020603050405020304" pitchFamily="18" charset="0"/>
            </a:endParaRPr>
          </a:p>
          <a:p>
            <a:pPr algn="just"/>
            <a:endParaRPr lang="en-US" sz="3600" b="1" dirty="0" smtClean="0">
              <a:solidFill>
                <a:srgbClr val="00FF00"/>
              </a:solidFill>
              <a:latin typeface="Times New Roman" panose="02020603050405020304" pitchFamily="18" charset="0"/>
              <a:cs typeface="Times New Roman" panose="02020603050405020304" pitchFamily="18" charset="0"/>
            </a:endParaRPr>
          </a:p>
          <a:p>
            <a:pPr algn="just"/>
            <a:r>
              <a:rPr lang="en-US" sz="2400" dirty="0" smtClean="0"/>
              <a:t> </a:t>
            </a:r>
            <a:r>
              <a:rPr lang="vi-VN" sz="2400" i="1" dirty="0" smtClean="0">
                <a:solidFill>
                  <a:srgbClr val="0070C0"/>
                </a:solidFill>
              </a:rPr>
              <a:t>Ngày này điện thoại di động gần như là không thể thiếu đối với</a:t>
            </a:r>
            <a:r>
              <a:rPr lang="en-US" sz="2400" i="1" dirty="0" smtClean="0">
                <a:solidFill>
                  <a:srgbClr val="0070C0"/>
                </a:solidFill>
              </a:rPr>
              <a:t> </a:t>
            </a:r>
            <a:r>
              <a:rPr lang="vi-VN" sz="2400" i="1" dirty="0" smtClean="0">
                <a:solidFill>
                  <a:srgbClr val="0070C0"/>
                </a:solidFill>
              </a:rPr>
              <a:t>mỗi cá nhân. Đặc biệt hơn nữa là phần lớn các máy điện thoại di</a:t>
            </a:r>
            <a:r>
              <a:rPr lang="en-US" sz="2400" i="1" dirty="0" smtClean="0">
                <a:solidFill>
                  <a:srgbClr val="0070C0"/>
                </a:solidFill>
              </a:rPr>
              <a:t> </a:t>
            </a:r>
            <a:r>
              <a:rPr lang="vi-VN" sz="2400" i="1" dirty="0" smtClean="0">
                <a:solidFill>
                  <a:srgbClr val="0070C0"/>
                </a:solidFill>
              </a:rPr>
              <a:t>động chạy hệ điều hành Android.</a:t>
            </a:r>
          </a:p>
          <a:p>
            <a:pPr algn="just"/>
            <a:r>
              <a:rPr lang="en-US" sz="2400" i="1" dirty="0" smtClean="0">
                <a:solidFill>
                  <a:srgbClr val="0070C0"/>
                </a:solidFill>
              </a:rPr>
              <a:t>        </a:t>
            </a:r>
            <a:r>
              <a:rPr lang="vi-VN" sz="2400" i="1" dirty="0" smtClean="0">
                <a:solidFill>
                  <a:srgbClr val="0070C0"/>
                </a:solidFill>
              </a:rPr>
              <a:t>Nhu cầu giải trí của con người ngày càng tăng sau những giờ học,giờ làm căng thẳng.</a:t>
            </a:r>
          </a:p>
          <a:p>
            <a:pPr algn="just"/>
            <a:r>
              <a:rPr lang="en-US" sz="2400" i="1" dirty="0" smtClean="0">
                <a:solidFill>
                  <a:srgbClr val="0070C0"/>
                </a:solidFill>
              </a:rPr>
              <a:t>        </a:t>
            </a:r>
            <a:r>
              <a:rPr lang="vi-VN" sz="2400" i="1" dirty="0" smtClean="0">
                <a:solidFill>
                  <a:srgbClr val="0070C0"/>
                </a:solidFill>
              </a:rPr>
              <a:t>Đây là tựa game có cách chơi khá đơn giản, mang hơi thở truyền</a:t>
            </a:r>
            <a:r>
              <a:rPr lang="en-US" sz="2400" i="1" dirty="0" smtClean="0">
                <a:solidFill>
                  <a:srgbClr val="0070C0"/>
                </a:solidFill>
              </a:rPr>
              <a:t> </a:t>
            </a:r>
            <a:r>
              <a:rPr lang="vi-VN" sz="2400" i="1" dirty="0" smtClean="0">
                <a:solidFill>
                  <a:srgbClr val="0070C0"/>
                </a:solidFill>
              </a:rPr>
              <a:t>thống dân tộc, được viết trên nền tảng Android hướng đến mọi đối</a:t>
            </a:r>
            <a:r>
              <a:rPr lang="en-US" sz="2400" i="1" dirty="0" smtClean="0">
                <a:solidFill>
                  <a:srgbClr val="0070C0"/>
                </a:solidFill>
              </a:rPr>
              <a:t> </a:t>
            </a:r>
            <a:r>
              <a:rPr lang="vi-VN" sz="2400" i="1" dirty="0" smtClean="0">
                <a:solidFill>
                  <a:srgbClr val="0070C0"/>
                </a:solidFill>
              </a:rPr>
              <a:t>tượng người chơi, giúp người chơi có những khoảng thời gian thư</a:t>
            </a:r>
            <a:r>
              <a:rPr lang="en-US" sz="2400" i="1" dirty="0" smtClean="0">
                <a:solidFill>
                  <a:srgbClr val="0070C0"/>
                </a:solidFill>
              </a:rPr>
              <a:t> </a:t>
            </a:r>
            <a:r>
              <a:rPr lang="vi-VN" sz="2400" i="1" dirty="0" smtClean="0">
                <a:solidFill>
                  <a:srgbClr val="0070C0"/>
                </a:solidFill>
              </a:rPr>
              <a:t>giãn, giải trí thú vị trên chính chiếc điện thoại của mình</a:t>
            </a:r>
            <a:endParaRPr lang="en-US" sz="2400" i="1" dirty="0">
              <a:solidFill>
                <a:srgbClr val="0070C0"/>
              </a:solidFill>
            </a:endParaRPr>
          </a:p>
        </p:txBody>
      </p:sp>
    </p:spTree>
    <p:extLst>
      <p:ext uri="{BB962C8B-B14F-4D97-AF65-F5344CB8AC3E}">
        <p14:creationId xmlns:p14="http://schemas.microsoft.com/office/powerpoint/2010/main" val="207819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80" y="703702"/>
            <a:ext cx="9286623" cy="889966"/>
          </a:xfrm>
        </p:spPr>
        <p:txBody>
          <a:bodyPr/>
          <a:lstStyle/>
          <a:p>
            <a:r>
              <a:rPr lang="en-US" b="1" i="1" dirty="0" smtClean="0">
                <a:solidFill>
                  <a:srgbClr val="00FF00"/>
                </a:solidFill>
                <a:latin typeface="Times New Roman" panose="02020603050405020304" pitchFamily="18" charset="0"/>
                <a:cs typeface="Times New Roman" panose="02020603050405020304" pitchFamily="18" charset="0"/>
              </a:rPr>
              <a:t>  1.2.Phân </a:t>
            </a:r>
            <a:r>
              <a:rPr lang="en-US" b="1" i="1" dirty="0" err="1" smtClean="0">
                <a:solidFill>
                  <a:srgbClr val="00FF00"/>
                </a:solidFill>
                <a:latin typeface="Times New Roman" panose="02020603050405020304" pitchFamily="18" charset="0"/>
                <a:cs typeface="Times New Roman" panose="02020603050405020304" pitchFamily="18" charset="0"/>
              </a:rPr>
              <a:t>tích</a:t>
            </a:r>
            <a:r>
              <a:rPr lang="en-US" b="1" i="1" dirty="0" smtClean="0">
                <a:solidFill>
                  <a:srgbClr val="00FF00"/>
                </a:solidFill>
                <a:latin typeface="Times New Roman" panose="02020603050405020304" pitchFamily="18" charset="0"/>
                <a:cs typeface="Times New Roman" panose="02020603050405020304" pitchFamily="18" charset="0"/>
              </a:rPr>
              <a:t> </a:t>
            </a:r>
            <a:r>
              <a:rPr lang="en-US" b="1" i="1" dirty="0" err="1" smtClean="0">
                <a:solidFill>
                  <a:srgbClr val="00FF00"/>
                </a:solidFill>
                <a:latin typeface="Times New Roman" panose="02020603050405020304" pitchFamily="18" charset="0"/>
                <a:cs typeface="Times New Roman" panose="02020603050405020304" pitchFamily="18" charset="0"/>
              </a:rPr>
              <a:t>trò</a:t>
            </a:r>
            <a:r>
              <a:rPr lang="en-US" b="1" i="1" dirty="0" smtClean="0">
                <a:solidFill>
                  <a:srgbClr val="00FF00"/>
                </a:solidFill>
                <a:latin typeface="Times New Roman" panose="02020603050405020304" pitchFamily="18" charset="0"/>
                <a:cs typeface="Times New Roman" panose="02020603050405020304" pitchFamily="18" charset="0"/>
              </a:rPr>
              <a:t> </a:t>
            </a:r>
            <a:r>
              <a:rPr lang="en-US" b="1" i="1" dirty="0" err="1" smtClean="0">
                <a:solidFill>
                  <a:srgbClr val="00FF00"/>
                </a:solidFill>
                <a:latin typeface="Times New Roman" panose="02020603050405020304" pitchFamily="18" charset="0"/>
                <a:cs typeface="Times New Roman" panose="02020603050405020304" pitchFamily="18" charset="0"/>
              </a:rPr>
              <a:t>chơi</a:t>
            </a:r>
            <a:endParaRPr lang="en-US" b="1" i="1" dirty="0">
              <a:solidFill>
                <a:srgbClr val="00FF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201785" y="2612572"/>
            <a:ext cx="9666514" cy="3416320"/>
          </a:xfrm>
          <a:prstGeom prst="rect">
            <a:avLst/>
          </a:prstGeom>
          <a:noFill/>
        </p:spPr>
        <p:txBody>
          <a:bodyPr wrap="square" rtlCol="0">
            <a:spAutoFit/>
          </a:bodyPr>
          <a:lstStyle/>
          <a:p>
            <a:r>
              <a:rPr lang="en-US" sz="2000" i="1" dirty="0" smtClean="0">
                <a:solidFill>
                  <a:schemeClr val="accent2">
                    <a:lumMod val="75000"/>
                  </a:schemeClr>
                </a:solidFill>
              </a:rPr>
              <a:t>          </a:t>
            </a:r>
            <a:r>
              <a:rPr lang="vi-VN" sz="2400" i="1" dirty="0" smtClean="0">
                <a:solidFill>
                  <a:schemeClr val="accent2">
                    <a:lumMod val="75000"/>
                  </a:schemeClr>
                </a:solidFill>
              </a:rPr>
              <a:t>Game Android Bầu Cua Tôm Cá được xác định là một game</a:t>
            </a:r>
            <a:r>
              <a:rPr lang="en-US" sz="2400" i="1" dirty="0" smtClean="0">
                <a:solidFill>
                  <a:schemeClr val="accent2">
                    <a:lumMod val="75000"/>
                  </a:schemeClr>
                </a:solidFill>
              </a:rPr>
              <a:t> </a:t>
            </a:r>
            <a:r>
              <a:rPr lang="vi-VN" sz="2400" i="1" dirty="0" smtClean="0">
                <a:solidFill>
                  <a:schemeClr val="accent2">
                    <a:lumMod val="75000"/>
                  </a:schemeClr>
                </a:solidFill>
              </a:rPr>
              <a:t>offline nên không yêu cầu kết</a:t>
            </a:r>
            <a:r>
              <a:rPr lang="en-US" sz="2400" i="1" dirty="0" smtClean="0">
                <a:solidFill>
                  <a:schemeClr val="accent2">
                    <a:lumMod val="75000"/>
                  </a:schemeClr>
                </a:solidFill>
              </a:rPr>
              <a:t> </a:t>
            </a:r>
            <a:r>
              <a:rPr lang="vi-VN" sz="2400" i="1" dirty="0" smtClean="0">
                <a:solidFill>
                  <a:schemeClr val="accent2">
                    <a:lumMod val="75000"/>
                  </a:schemeClr>
                </a:solidFill>
              </a:rPr>
              <a:t>nối với môi trường Internet.</a:t>
            </a:r>
          </a:p>
          <a:p>
            <a:r>
              <a:rPr lang="en-US" sz="2400" i="1" dirty="0" smtClean="0">
                <a:solidFill>
                  <a:schemeClr val="accent2">
                    <a:lumMod val="75000"/>
                  </a:schemeClr>
                </a:solidFill>
              </a:rPr>
              <a:t>          </a:t>
            </a:r>
            <a:r>
              <a:rPr lang="vi-VN" sz="2400" i="1" dirty="0" smtClean="0">
                <a:solidFill>
                  <a:schemeClr val="accent2">
                    <a:lumMod val="75000"/>
                  </a:schemeClr>
                </a:solidFill>
              </a:rPr>
              <a:t>Khi bắt đầu chơi, game sẽ tặng cho người chơi một khoản tiền ảo.</a:t>
            </a:r>
            <a:r>
              <a:rPr lang="en-US" sz="2400" i="1" dirty="0" smtClean="0">
                <a:solidFill>
                  <a:schemeClr val="accent2">
                    <a:lumMod val="75000"/>
                  </a:schemeClr>
                </a:solidFill>
              </a:rPr>
              <a:t> </a:t>
            </a:r>
            <a:r>
              <a:rPr lang="vi-VN" sz="2400" i="1" dirty="0" smtClean="0">
                <a:solidFill>
                  <a:schemeClr val="accent2">
                    <a:lumMod val="75000"/>
                  </a:schemeClr>
                </a:solidFill>
              </a:rPr>
              <a:t>Người chơi dùng tiền này để chơi trong game.</a:t>
            </a:r>
            <a:r>
              <a:rPr lang="en-US" sz="2400" i="1" dirty="0" smtClean="0">
                <a:solidFill>
                  <a:schemeClr val="accent2">
                    <a:lumMod val="75000"/>
                  </a:schemeClr>
                </a:solidFill>
              </a:rPr>
              <a:t> </a:t>
            </a:r>
            <a:r>
              <a:rPr lang="vi-VN" sz="2400" i="1" dirty="0" smtClean="0">
                <a:solidFill>
                  <a:schemeClr val="accent2">
                    <a:lumMod val="75000"/>
                  </a:schemeClr>
                </a:solidFill>
              </a:rPr>
              <a:t>Trên màn hình chơi gồm có 6 ô hình linh vật theo thứ tự từ trái qua</a:t>
            </a:r>
            <a:r>
              <a:rPr lang="en-US" sz="2400" i="1" dirty="0" smtClean="0">
                <a:solidFill>
                  <a:schemeClr val="accent2">
                    <a:lumMod val="75000"/>
                  </a:schemeClr>
                </a:solidFill>
              </a:rPr>
              <a:t> </a:t>
            </a:r>
            <a:r>
              <a:rPr lang="vi-VN" sz="2400" i="1" dirty="0" smtClean="0">
                <a:solidFill>
                  <a:schemeClr val="accent2">
                    <a:lumMod val="75000"/>
                  </a:schemeClr>
                </a:solidFill>
              </a:rPr>
              <a:t>phải, từ trên xuống dưới là</a:t>
            </a:r>
            <a:r>
              <a:rPr lang="vi-VN" sz="2400" i="1" smtClean="0">
                <a:solidFill>
                  <a:schemeClr val="accent2">
                    <a:lumMod val="75000"/>
                  </a:schemeClr>
                </a:solidFill>
              </a:rPr>
              <a:t>: </a:t>
            </a:r>
            <a:r>
              <a:rPr lang="en-US" sz="2400" i="1" smtClean="0">
                <a:solidFill>
                  <a:schemeClr val="accent2">
                    <a:lumMod val="75000"/>
                  </a:schemeClr>
                </a:solidFill>
              </a:rPr>
              <a:t>chuột</a:t>
            </a:r>
            <a:r>
              <a:rPr lang="vi-VN" sz="2400" i="1" smtClean="0">
                <a:solidFill>
                  <a:schemeClr val="accent2">
                    <a:lumMod val="75000"/>
                  </a:schemeClr>
                </a:solidFill>
              </a:rPr>
              <a:t>,</a:t>
            </a:r>
            <a:r>
              <a:rPr lang="en-US" sz="2400" i="1" smtClean="0">
                <a:solidFill>
                  <a:schemeClr val="accent2">
                    <a:lumMod val="75000"/>
                  </a:schemeClr>
                </a:solidFill>
              </a:rPr>
              <a:t> </a:t>
            </a:r>
            <a:r>
              <a:rPr lang="vi-VN" sz="2400" i="1" dirty="0" smtClean="0">
                <a:solidFill>
                  <a:schemeClr val="accent2">
                    <a:lumMod val="75000"/>
                  </a:schemeClr>
                </a:solidFill>
              </a:rPr>
              <a:t>bầu, gà, cá, cua, tôm. Ngoài ra, có</a:t>
            </a:r>
            <a:r>
              <a:rPr lang="en-US" sz="2400" i="1" dirty="0" smtClean="0">
                <a:solidFill>
                  <a:schemeClr val="accent2">
                    <a:lumMod val="75000"/>
                  </a:schemeClr>
                </a:solidFill>
              </a:rPr>
              <a:t> </a:t>
            </a:r>
            <a:r>
              <a:rPr lang="vi-VN" sz="2400" i="1" dirty="0" smtClean="0">
                <a:solidFill>
                  <a:schemeClr val="accent2">
                    <a:lumMod val="75000"/>
                  </a:schemeClr>
                </a:solidFill>
              </a:rPr>
              <a:t>3 viên xúc xắc, mỗi viên xúc xắc hiển thị ngẫu nhiên 1/6 hình linh</a:t>
            </a:r>
            <a:r>
              <a:rPr lang="en-US" sz="2400" i="1" dirty="0" smtClean="0">
                <a:solidFill>
                  <a:schemeClr val="accent2">
                    <a:lumMod val="75000"/>
                  </a:schemeClr>
                </a:solidFill>
              </a:rPr>
              <a:t> </a:t>
            </a:r>
            <a:r>
              <a:rPr lang="vi-VN" sz="2400" i="1" dirty="0" smtClean="0">
                <a:solidFill>
                  <a:schemeClr val="accent2">
                    <a:lumMod val="75000"/>
                  </a:schemeClr>
                </a:solidFill>
              </a:rPr>
              <a:t>vật,</a:t>
            </a:r>
            <a:r>
              <a:rPr lang="en-US" sz="2400" i="1" dirty="0" smtClean="0">
                <a:solidFill>
                  <a:schemeClr val="accent2">
                    <a:lumMod val="75000"/>
                  </a:schemeClr>
                </a:solidFill>
              </a:rPr>
              <a:t> </a:t>
            </a:r>
            <a:r>
              <a:rPr lang="vi-VN" sz="2400" i="1" dirty="0" smtClean="0">
                <a:solidFill>
                  <a:schemeClr val="accent2">
                    <a:lumMod val="75000"/>
                  </a:schemeClr>
                </a:solidFill>
              </a:rPr>
              <a:t>đây là kết quả khi game tiến hành xúc xắc ngẫu nhiên, và giúp</a:t>
            </a:r>
            <a:r>
              <a:rPr lang="en-US" sz="2400" i="1" dirty="0" smtClean="0">
                <a:solidFill>
                  <a:schemeClr val="accent2">
                    <a:lumMod val="75000"/>
                  </a:schemeClr>
                </a:solidFill>
              </a:rPr>
              <a:t> </a:t>
            </a:r>
            <a:r>
              <a:rPr lang="vi-VN" sz="2400" i="1" dirty="0" smtClean="0">
                <a:solidFill>
                  <a:schemeClr val="accent2">
                    <a:lumMod val="75000"/>
                  </a:schemeClr>
                </a:solidFill>
              </a:rPr>
              <a:t>cho người chơi đối chiếu với việc đặt cược của mình.</a:t>
            </a:r>
            <a:endParaRPr lang="en-US" sz="2400" i="1" dirty="0">
              <a:solidFill>
                <a:schemeClr val="accent2">
                  <a:lumMod val="75000"/>
                </a:schemeClr>
              </a:solidFill>
            </a:endParaRPr>
          </a:p>
        </p:txBody>
      </p:sp>
    </p:spTree>
    <p:extLst>
      <p:ext uri="{BB962C8B-B14F-4D97-AF65-F5344CB8AC3E}">
        <p14:creationId xmlns:p14="http://schemas.microsoft.com/office/powerpoint/2010/main" val="190775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685" y="390193"/>
            <a:ext cx="8761413" cy="706964"/>
          </a:xfrm>
        </p:spPr>
        <p:txBody>
          <a:bodyPr/>
          <a:lstStyle/>
          <a:p>
            <a:r>
              <a:rPr lang="en-US" sz="4000" b="1" dirty="0" smtClean="0">
                <a:solidFill>
                  <a:srgbClr val="FFFF00"/>
                </a:solidFill>
                <a:latin typeface="Times New Roman" panose="02020603050405020304" pitchFamily="18" charset="0"/>
                <a:cs typeface="Times New Roman" panose="02020603050405020304" pitchFamily="18" charset="0"/>
              </a:rPr>
              <a:t>2.Giải </a:t>
            </a:r>
            <a:r>
              <a:rPr lang="en-US" sz="4000" b="1" dirty="0" err="1" smtClean="0">
                <a:solidFill>
                  <a:srgbClr val="FFFF00"/>
                </a:solidFill>
                <a:latin typeface="Times New Roman" panose="02020603050405020304" pitchFamily="18" charset="0"/>
                <a:cs typeface="Times New Roman" panose="02020603050405020304" pitchFamily="18" charset="0"/>
              </a:rPr>
              <a:t>pháp</a:t>
            </a:r>
            <a:r>
              <a:rPr lang="en-US" sz="4000" b="1" dirty="0" smtClean="0">
                <a:solidFill>
                  <a:srgbClr val="FFFF00"/>
                </a:solidFill>
                <a:latin typeface="Times New Roman" panose="02020603050405020304" pitchFamily="18" charset="0"/>
                <a:cs typeface="Times New Roman" panose="02020603050405020304" pitchFamily="18" charset="0"/>
              </a:rPr>
              <a:t> </a:t>
            </a:r>
            <a:r>
              <a:rPr lang="en-US" sz="4000" b="1" dirty="0" err="1" smtClean="0">
                <a:solidFill>
                  <a:srgbClr val="FFFF00"/>
                </a:solidFill>
                <a:latin typeface="Times New Roman" panose="02020603050405020304" pitchFamily="18" charset="0"/>
                <a:cs typeface="Times New Roman" panose="02020603050405020304" pitchFamily="18" charset="0"/>
              </a:rPr>
              <a:t>thực</a:t>
            </a:r>
            <a:r>
              <a:rPr lang="en-US" sz="4000" b="1" dirty="0" smtClean="0">
                <a:solidFill>
                  <a:srgbClr val="FFFF00"/>
                </a:solidFill>
                <a:latin typeface="Times New Roman" panose="02020603050405020304" pitchFamily="18" charset="0"/>
                <a:cs typeface="Times New Roman" panose="02020603050405020304" pitchFamily="18" charset="0"/>
              </a:rPr>
              <a:t> </a:t>
            </a:r>
            <a:r>
              <a:rPr lang="en-US" sz="4000" b="1" dirty="0" err="1" smtClean="0">
                <a:solidFill>
                  <a:srgbClr val="FFFF00"/>
                </a:solidFill>
                <a:latin typeface="Times New Roman" panose="02020603050405020304" pitchFamily="18" charset="0"/>
                <a:cs typeface="Times New Roman" panose="02020603050405020304" pitchFamily="18" charset="0"/>
              </a:rPr>
              <a:t>hiện</a:t>
            </a:r>
            <a:r>
              <a:rPr lang="en-US" sz="4000" b="1" dirty="0" smtClean="0">
                <a:solidFill>
                  <a:srgbClr val="FFFF00"/>
                </a:solidFill>
                <a:latin typeface="Times New Roman" panose="02020603050405020304" pitchFamily="18" charset="0"/>
                <a:cs typeface="Times New Roman" panose="02020603050405020304" pitchFamily="18" charset="0"/>
              </a:rPr>
              <a:t> </a:t>
            </a:r>
            <a:r>
              <a:rPr lang="en-US" sz="4000" b="1" dirty="0" err="1" smtClean="0">
                <a:solidFill>
                  <a:srgbClr val="FFFF00"/>
                </a:solidFill>
                <a:latin typeface="Times New Roman" panose="02020603050405020304" pitchFamily="18" charset="0"/>
                <a:cs typeface="Times New Roman" panose="02020603050405020304" pitchFamily="18" charset="0"/>
              </a:rPr>
              <a:t>đề</a:t>
            </a:r>
            <a:r>
              <a:rPr lang="en-US" sz="4000" b="1" dirty="0" smtClean="0">
                <a:solidFill>
                  <a:srgbClr val="FFFF00"/>
                </a:solidFill>
                <a:latin typeface="Times New Roman" panose="02020603050405020304" pitchFamily="18" charset="0"/>
                <a:cs typeface="Times New Roman" panose="02020603050405020304" pitchFamily="18" charset="0"/>
              </a:rPr>
              <a:t> </a:t>
            </a:r>
            <a:r>
              <a:rPr lang="en-US" sz="4000" b="1" dirty="0" err="1" smtClean="0">
                <a:solidFill>
                  <a:srgbClr val="FFFF00"/>
                </a:solidFill>
                <a:latin typeface="Times New Roman" panose="02020603050405020304" pitchFamily="18" charset="0"/>
                <a:cs typeface="Times New Roman" panose="02020603050405020304" pitchFamily="18" charset="0"/>
              </a:rPr>
              <a:t>tài</a:t>
            </a:r>
            <a:endParaRPr lang="en-US" sz="4000" b="1" dirty="0">
              <a:solidFill>
                <a:srgbClr val="FFFF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964850" y="1402078"/>
            <a:ext cx="9547881" cy="523220"/>
          </a:xfrm>
          <a:prstGeom prst="rect">
            <a:avLst/>
          </a:prstGeom>
          <a:noFill/>
        </p:spPr>
        <p:txBody>
          <a:bodyPr wrap="square" rtlCol="0">
            <a:spAutoFit/>
          </a:bodyPr>
          <a:lstStyle/>
          <a:p>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Các</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thư</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viện</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cần</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sử</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dụng</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và</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giải</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pháp</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kỹ</a:t>
            </a:r>
            <a:r>
              <a:rPr lang="en-US" sz="2800" b="1" i="1" dirty="0" smtClean="0">
                <a:solidFill>
                  <a:srgbClr val="00FF00"/>
                </a:solidFill>
                <a:latin typeface="Times New Roman" panose="02020603050405020304" pitchFamily="18" charset="0"/>
                <a:cs typeface="Times New Roman" panose="02020603050405020304" pitchFamily="18" charset="0"/>
              </a:rPr>
              <a:t> </a:t>
            </a:r>
            <a:r>
              <a:rPr lang="en-US" sz="2800" b="1" i="1" dirty="0" err="1" smtClean="0">
                <a:solidFill>
                  <a:srgbClr val="00FF00"/>
                </a:solidFill>
                <a:latin typeface="Times New Roman" panose="02020603050405020304" pitchFamily="18" charset="0"/>
                <a:cs typeface="Times New Roman" panose="02020603050405020304" pitchFamily="18" charset="0"/>
              </a:rPr>
              <a:t>thuật</a:t>
            </a:r>
            <a:r>
              <a:rPr lang="en-US" sz="2800" b="1" i="1" dirty="0" smtClean="0">
                <a:solidFill>
                  <a:srgbClr val="00FF00"/>
                </a:solidFill>
                <a:latin typeface="Times New Roman" panose="02020603050405020304" pitchFamily="18" charset="0"/>
                <a:cs typeface="Times New Roman" panose="02020603050405020304" pitchFamily="18" charset="0"/>
              </a:rPr>
              <a:t> </a:t>
            </a:r>
            <a:endParaRPr lang="en-US" sz="2800" b="1" i="1" dirty="0">
              <a:solidFill>
                <a:srgbClr val="00FF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75685" y="2456795"/>
            <a:ext cx="11364685"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Android Asynchronous Http </a:t>
            </a:r>
            <a:r>
              <a:rPr lang="en-US" sz="2000" b="1" dirty="0" smtClean="0">
                <a:latin typeface="Times New Roman" panose="02020603050405020304" pitchFamily="18" charset="0"/>
                <a:cs typeface="Times New Roman" panose="02020603050405020304" pitchFamily="18" charset="0"/>
              </a:rPr>
              <a:t>Client:</a:t>
            </a:r>
          </a:p>
          <a:p>
            <a:r>
              <a:rPr lang="en-US" sz="2000" dirty="0" smtClean="0">
                <a:latin typeface="Times New Roman" panose="02020603050405020304" pitchFamily="18" charset="0"/>
                <a:cs typeface="Times New Roman" panose="02020603050405020304" pitchFamily="18" charset="0"/>
              </a:rPr>
              <a:t>    </a:t>
            </a:r>
            <a:r>
              <a:rPr lang="en-US" sz="2000" i="1" dirty="0" smtClean="0">
                <a:solidFill>
                  <a:schemeClr val="accent2">
                    <a:lumMod val="75000"/>
                  </a:schemeClr>
                </a:solidFill>
                <a:latin typeface="Times New Roman" panose="02020603050405020304" pitchFamily="18" charset="0"/>
                <a:cs typeface="Times New Roman" panose="02020603050405020304" pitchFamily="18" charset="0"/>
              </a:rPr>
              <a:t>- </a:t>
            </a:r>
            <a:r>
              <a:rPr lang="vi-VN" sz="2000" i="1" dirty="0" smtClean="0">
                <a:solidFill>
                  <a:schemeClr val="accent2">
                    <a:lumMod val="75000"/>
                  </a:schemeClr>
                </a:solidFill>
                <a:latin typeface="Times New Roman" panose="02020603050405020304" pitchFamily="18" charset="0"/>
                <a:cs typeface="Times New Roman" panose="02020603050405020304" pitchFamily="18" charset="0"/>
              </a:rPr>
              <a:t>Là </a:t>
            </a:r>
            <a:r>
              <a:rPr lang="vi-VN" sz="2000" i="1" dirty="0">
                <a:solidFill>
                  <a:schemeClr val="accent2">
                    <a:lumMod val="75000"/>
                  </a:schemeClr>
                </a:solidFill>
                <a:latin typeface="Times New Roman" panose="02020603050405020304" pitchFamily="18" charset="0"/>
                <a:cs typeface="Times New Roman" panose="02020603050405020304" pitchFamily="18" charset="0"/>
              </a:rPr>
              <a:t>một thư viện Http Client xây dựng trên cơ chế callback bất đồng bộ dựa vào Apache’s Http Libraries.Mọi request được thực hiện bên ngoài thread UI chính trong ứng dụng của bạn, nhưng bất kì một callback logic nào sẽ được lại trên cùng một thread như callback sử dụng Handler của Android</a:t>
            </a:r>
            <a:r>
              <a:rPr lang="vi-VN" sz="2000" i="1" dirty="0" smtClean="0">
                <a:solidFill>
                  <a:schemeClr val="accent2">
                    <a:lumMod val="75000"/>
                  </a:schemeClr>
                </a:solidFill>
                <a:latin typeface="Times New Roman" panose="02020603050405020304" pitchFamily="18" charset="0"/>
                <a:cs typeface="Times New Roman" panose="02020603050405020304" pitchFamily="18" charset="0"/>
              </a:rPr>
              <a:t>.</a:t>
            </a:r>
            <a:endParaRPr lang="en-US" sz="2000" i="1" dirty="0" smtClean="0">
              <a:solidFill>
                <a:schemeClr val="accent2">
                  <a:lumMod val="75000"/>
                </a:schemeClr>
              </a:solidFill>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 </a:t>
            </a:r>
            <a:r>
              <a:rPr lang="en-US" sz="2000" i="1" u="sng" dirty="0" err="1" smtClean="0">
                <a:latin typeface="Times New Roman" panose="02020603050405020304" pitchFamily="18" charset="0"/>
                <a:cs typeface="Times New Roman" panose="02020603050405020304" pitchFamily="18" charset="0"/>
              </a:rPr>
              <a:t>Giải</a:t>
            </a:r>
            <a:r>
              <a:rPr lang="en-US" sz="2000" i="1" u="sng" dirty="0" smtClean="0">
                <a:latin typeface="Times New Roman" panose="02020603050405020304" pitchFamily="18" charset="0"/>
                <a:cs typeface="Times New Roman" panose="02020603050405020304" pitchFamily="18" charset="0"/>
              </a:rPr>
              <a:t> </a:t>
            </a:r>
            <a:r>
              <a:rPr lang="en-US" sz="2000" i="1" u="sng" dirty="0" err="1" smtClean="0">
                <a:latin typeface="Times New Roman" panose="02020603050405020304" pitchFamily="18" charset="0"/>
                <a:cs typeface="Times New Roman" panose="02020603050405020304" pitchFamily="18" charset="0"/>
              </a:rPr>
              <a:t>pháp</a:t>
            </a:r>
            <a:r>
              <a:rPr lang="en-US" sz="2000" i="1" u="sng" dirty="0" smtClean="0">
                <a:latin typeface="Times New Roman" panose="02020603050405020304" pitchFamily="18" charset="0"/>
                <a:cs typeface="Times New Roman" panose="02020603050405020304" pitchFamily="18" charset="0"/>
              </a:rPr>
              <a:t> </a:t>
            </a:r>
            <a:r>
              <a:rPr lang="en-US" sz="2000" i="1" u="sng" dirty="0" err="1" smtClean="0">
                <a:latin typeface="Times New Roman" panose="02020603050405020304" pitchFamily="18" charset="0"/>
                <a:cs typeface="Times New Roman" panose="02020603050405020304" pitchFamily="18" charset="0"/>
              </a:rPr>
              <a:t>kỹ</a:t>
            </a:r>
            <a:r>
              <a:rPr lang="en-US" sz="2000" i="1" u="sng" dirty="0" smtClean="0">
                <a:latin typeface="Times New Roman" panose="02020603050405020304" pitchFamily="18" charset="0"/>
                <a:cs typeface="Times New Roman" panose="02020603050405020304" pitchFamily="18" charset="0"/>
              </a:rPr>
              <a:t> </a:t>
            </a:r>
            <a:r>
              <a:rPr lang="en-US" sz="2000" i="1" u="sng" dirty="0" err="1" smtClean="0">
                <a:latin typeface="Times New Roman" panose="02020603050405020304" pitchFamily="18" charset="0"/>
                <a:cs typeface="Times New Roman" panose="02020603050405020304" pitchFamily="18" charset="0"/>
              </a:rPr>
              <a:t>thuật</a:t>
            </a:r>
            <a:r>
              <a:rPr lang="en-US" sz="2000" dirty="0" smtClean="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Sử dụng </a:t>
            </a:r>
            <a:r>
              <a:rPr lang="vi-VN" sz="2000" b="1" dirty="0" smtClean="0">
                <a:latin typeface="Times New Roman" panose="02020603050405020304" pitchFamily="18" charset="0"/>
                <a:cs typeface="Times New Roman" panose="02020603050405020304" pitchFamily="18" charset="0"/>
              </a:rPr>
              <a:t>Handle</a:t>
            </a:r>
            <a:r>
              <a:rPr lang="en-US" sz="2000" b="1" dirty="0" smtClean="0">
                <a:latin typeface="Times New Roman" panose="02020603050405020304" pitchFamily="18" charset="0"/>
                <a:cs typeface="Times New Roman" panose="02020603050405020304" pitchFamily="18" charset="0"/>
              </a:rPr>
              <a:t>r</a:t>
            </a:r>
            <a:r>
              <a:rPr lang="vi-VN" sz="2000" dirty="0">
                <a:latin typeface="Times New Roman" panose="02020603050405020304" pitchFamily="18" charset="0"/>
                <a:cs typeface="Times New Roman" panose="02020603050405020304" pitchFamily="18" charset="0"/>
              </a:rPr>
              <a:t/>
            </a:r>
            <a:br>
              <a:rPr lang="vi-VN" sz="2000"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r>
              <a:rPr lang="vi-VN" sz="2000" dirty="0" smtClean="0">
                <a:solidFill>
                  <a:srgbClr val="00B050"/>
                </a:solidFill>
                <a:latin typeface="Times New Roman" panose="02020603050405020304" pitchFamily="18" charset="0"/>
                <a:cs typeface="Times New Roman" panose="02020603050405020304" pitchFamily="18" charset="0"/>
              </a:rPr>
              <a:t>Handle</a:t>
            </a:r>
            <a:r>
              <a:rPr lang="en-US" sz="2000" dirty="0" smtClean="0">
                <a:solidFill>
                  <a:srgbClr val="00B050"/>
                </a:solidFill>
                <a:latin typeface="Times New Roman" panose="02020603050405020304" pitchFamily="18" charset="0"/>
                <a:cs typeface="Times New Roman" panose="02020603050405020304" pitchFamily="18" charset="0"/>
              </a:rPr>
              <a:t>r</a:t>
            </a:r>
            <a:r>
              <a:rPr lang="vi-VN" sz="2000" dirty="0" smtClean="0">
                <a:solidFill>
                  <a:srgbClr val="00B050"/>
                </a:solidFill>
                <a:latin typeface="Times New Roman" panose="02020603050405020304" pitchFamily="18" charset="0"/>
                <a:cs typeface="Times New Roman" panose="02020603050405020304" pitchFamily="18" charset="0"/>
              </a:rPr>
              <a:t> </a:t>
            </a:r>
            <a:r>
              <a:rPr lang="vi-VN" sz="2000" dirty="0">
                <a:solidFill>
                  <a:srgbClr val="00B050"/>
                </a:solidFill>
                <a:latin typeface="Times New Roman" panose="02020603050405020304" pitchFamily="18" charset="0"/>
                <a:cs typeface="Times New Roman" panose="02020603050405020304" pitchFamily="18" charset="0"/>
              </a:rPr>
              <a:t>cho phép cập nhật lại giao diện, xử lý tiến trình.</a:t>
            </a:r>
            <a:br>
              <a:rPr lang="vi-VN" sz="2000" dirty="0">
                <a:solidFill>
                  <a:srgbClr val="00B050"/>
                </a:solidFill>
                <a:latin typeface="Times New Roman" panose="02020603050405020304" pitchFamily="18" charset="0"/>
                <a:cs typeface="Times New Roman" panose="02020603050405020304" pitchFamily="18" charset="0"/>
              </a:rPr>
            </a:br>
            <a:r>
              <a:rPr lang="en-US" sz="2000" dirty="0" smtClean="0">
                <a:solidFill>
                  <a:srgbClr val="00B050"/>
                </a:solidFill>
                <a:latin typeface="Times New Roman" panose="02020603050405020304" pitchFamily="18" charset="0"/>
                <a:cs typeface="Times New Roman" panose="02020603050405020304" pitchFamily="18" charset="0"/>
              </a:rPr>
              <a:t>      </a:t>
            </a:r>
            <a:r>
              <a:rPr lang="vi-VN" sz="2000" dirty="0" smtClean="0">
                <a:solidFill>
                  <a:srgbClr val="00B050"/>
                </a:solidFill>
                <a:latin typeface="Times New Roman" panose="02020603050405020304" pitchFamily="18" charset="0"/>
                <a:cs typeface="Times New Roman" panose="02020603050405020304" pitchFamily="18" charset="0"/>
              </a:rPr>
              <a:t>Trong </a:t>
            </a:r>
            <a:r>
              <a:rPr lang="vi-VN" sz="2000" dirty="0">
                <a:solidFill>
                  <a:srgbClr val="00B050"/>
                </a:solidFill>
                <a:latin typeface="Times New Roman" panose="02020603050405020304" pitchFamily="18" charset="0"/>
                <a:cs typeface="Times New Roman" panose="02020603050405020304" pitchFamily="18" charset="0"/>
              </a:rPr>
              <a:t>game, Handle được sử dụng để cập nhật lại giao diện cho 3 viên xúc xắc</a:t>
            </a:r>
            <a:r>
              <a:rPr lang="vi-VN" sz="2000" dirty="0" smtClean="0">
                <a:solidFill>
                  <a:srgbClr val="00B050"/>
                </a:solidFill>
                <a:latin typeface="Times New Roman" panose="02020603050405020304" pitchFamily="18" charset="0"/>
                <a:cs typeface="Times New Roman" panose="02020603050405020304" pitchFamily="18" charset="0"/>
              </a:rPr>
              <a:t>.</a:t>
            </a:r>
            <a:endParaRPr lang="en-US" sz="2000" dirty="0" smtClean="0">
              <a:solidFill>
                <a:srgbClr val="00B050"/>
              </a:solidFill>
              <a:latin typeface="Times New Roman" panose="02020603050405020304" pitchFamily="18" charset="0"/>
              <a:cs typeface="Times New Roman" panose="02020603050405020304" pitchFamily="18" charset="0"/>
            </a:endParaRPr>
          </a:p>
          <a:p>
            <a:r>
              <a:rPr lang="en-US" sz="2000" dirty="0">
                <a:solidFill>
                  <a:srgbClr val="00B050"/>
                </a:solidFill>
                <a:latin typeface="Times New Roman" panose="02020603050405020304" pitchFamily="18" charset="0"/>
                <a:cs typeface="Times New Roman" panose="02020603050405020304" pitchFamily="18" charset="0"/>
              </a:rPr>
              <a:t> </a:t>
            </a:r>
            <a:r>
              <a:rPr lang="en-US" sz="2000" dirty="0" smtClean="0">
                <a:solidFill>
                  <a:srgbClr val="00B050"/>
                </a:solidFill>
                <a:latin typeface="Times New Roman" panose="02020603050405020304" pitchFamily="18" charset="0"/>
                <a:cs typeface="Times New Roman" panose="02020603050405020304" pitchFamily="18" charset="0"/>
              </a:rPr>
              <a:t>     Handler </a:t>
            </a:r>
            <a:r>
              <a:rPr lang="en-US" sz="2000" dirty="0" err="1" smtClean="0">
                <a:solidFill>
                  <a:srgbClr val="00B050"/>
                </a:solidFill>
                <a:latin typeface="Times New Roman" panose="02020603050405020304" pitchFamily="18" charset="0"/>
                <a:cs typeface="Times New Roman" panose="02020603050405020304" pitchFamily="18" charset="0"/>
              </a:rPr>
              <a:t>giỗng</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như</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người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đưa</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thư</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còn</a:t>
            </a:r>
            <a:r>
              <a:rPr lang="en-US" sz="2000" dirty="0" smtClean="0">
                <a:solidFill>
                  <a:srgbClr val="00B050"/>
                </a:solidFill>
                <a:latin typeface="Times New Roman" panose="02020603050405020304" pitchFamily="18" charset="0"/>
                <a:cs typeface="Times New Roman" panose="02020603050405020304" pitchFamily="18" charset="0"/>
              </a:rPr>
              <a:t> callback </a:t>
            </a:r>
            <a:r>
              <a:rPr lang="en-US" sz="2000" dirty="0" err="1" smtClean="0">
                <a:solidFill>
                  <a:srgbClr val="00B050"/>
                </a:solidFill>
                <a:latin typeface="Times New Roman" panose="02020603050405020304" pitchFamily="18" charset="0"/>
                <a:cs typeface="Times New Roman" panose="02020603050405020304" pitchFamily="18" charset="0"/>
              </a:rPr>
              <a:t>giống</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như</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trạm</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Người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đưa</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thư</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đến</a:t>
            </a:r>
            <a:r>
              <a:rPr lang="en-US" sz="2000" dirty="0">
                <a:solidFill>
                  <a:srgbClr val="00B050"/>
                </a:solidFill>
                <a:latin typeface="Times New Roman" panose="02020603050405020304" pitchFamily="18" charset="0"/>
                <a:cs typeface="Times New Roman" panose="02020603050405020304" pitchFamily="18" charset="0"/>
              </a:rPr>
              <a:t> </a:t>
            </a:r>
            <a:r>
              <a:rPr lang="en-US" sz="2000" dirty="0" smtClean="0">
                <a:solidFill>
                  <a:srgbClr val="00B050"/>
                </a:solidFill>
                <a:latin typeface="Times New Roman" panose="02020603050405020304" pitchFamily="18" charset="0"/>
                <a:cs typeface="Times New Roman" panose="02020603050405020304" pitchFamily="18" charset="0"/>
              </a:rPr>
              <a:t>1 </a:t>
            </a:r>
            <a:r>
              <a:rPr lang="en-US" sz="2000" dirty="0" err="1" smtClean="0">
                <a:solidFill>
                  <a:srgbClr val="00B050"/>
                </a:solidFill>
                <a:latin typeface="Times New Roman" panose="02020603050405020304" pitchFamily="18" charset="0"/>
                <a:cs typeface="Times New Roman" panose="02020603050405020304" pitchFamily="18" charset="0"/>
              </a:rPr>
              <a:t>nhà</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nào</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đó</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lấy</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thư</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và</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trả</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về</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trạm</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và</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trạm</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tiến</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hành</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cập</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nhật</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lại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giao</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diện</a:t>
            </a:r>
            <a:r>
              <a:rPr lang="en-US" sz="2000" dirty="0" smtClean="0">
                <a:solidFill>
                  <a:srgbClr val="00B050"/>
                </a:solidFill>
                <a:latin typeface="Times New Roman" panose="02020603050405020304" pitchFamily="18" charset="0"/>
                <a:cs typeface="Times New Roman" panose="02020603050405020304" pitchFamily="18" charset="0"/>
              </a:rPr>
              <a:t>.</a:t>
            </a:r>
          </a:p>
          <a:p>
            <a:r>
              <a:rPr lang="en-US" sz="2000" dirty="0">
                <a:solidFill>
                  <a:srgbClr val="00B050"/>
                </a:solidFill>
                <a:latin typeface="Times New Roman" panose="02020603050405020304" pitchFamily="18" charset="0"/>
                <a:cs typeface="Times New Roman" panose="02020603050405020304" pitchFamily="18" charset="0"/>
              </a:rPr>
              <a:t> </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Phương</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thức</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có</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thể</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sử</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dụng</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bất</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cứ</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đâu</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khi</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được</a:t>
            </a:r>
            <a:r>
              <a:rPr lang="en-US" sz="2000" dirty="0" smtClean="0">
                <a:solidFill>
                  <a:srgbClr val="00B050"/>
                </a:solidFill>
                <a:latin typeface="Times New Roman" panose="02020603050405020304" pitchFamily="18" charset="0"/>
                <a:cs typeface="Times New Roman" panose="02020603050405020304" pitchFamily="18" charset="0"/>
              </a:rPr>
              <a:t> </a:t>
            </a:r>
            <a:r>
              <a:rPr lang="en-US" sz="2000" dirty="0" err="1" smtClean="0">
                <a:solidFill>
                  <a:srgbClr val="00B050"/>
                </a:solidFill>
                <a:latin typeface="Times New Roman" panose="02020603050405020304" pitchFamily="18" charset="0"/>
                <a:cs typeface="Times New Roman" panose="02020603050405020304" pitchFamily="18" charset="0"/>
              </a:rPr>
              <a:t>gọi</a:t>
            </a:r>
            <a:r>
              <a:rPr lang="en-US" sz="2000" dirty="0" smtClean="0">
                <a:solidFill>
                  <a:srgbClr val="00B050"/>
                </a:solidFill>
                <a:latin typeface="Times New Roman" panose="02020603050405020304" pitchFamily="18" charset="0"/>
                <a:cs typeface="Times New Roman" panose="02020603050405020304" pitchFamily="18" charset="0"/>
              </a:rPr>
              <a:t>:</a:t>
            </a:r>
          </a:p>
          <a:p>
            <a:r>
              <a:rPr lang="en-US" sz="2000" dirty="0">
                <a:solidFill>
                  <a:srgbClr val="FF0000"/>
                </a:solidFill>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                                     handler = new Handler(callback);</a:t>
            </a:r>
          </a:p>
          <a:p>
            <a:endParaRPr lang="en-US" sz="20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4877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6720" y="2272129"/>
            <a:ext cx="11573691" cy="4924425"/>
          </a:xfrm>
          <a:prstGeom prst="rect">
            <a:avLst/>
          </a:prstGeom>
          <a:noFill/>
        </p:spPr>
        <p:txBody>
          <a:bodyPr wrap="square" rtlCol="0">
            <a:spAutoFit/>
          </a:bodyPr>
          <a:lstStyle/>
          <a:p>
            <a:r>
              <a:rPr lang="en-US" sz="2200" dirty="0" smtClean="0">
                <a:latin typeface="Times New Roman" panose="02020603050405020304" pitchFamily="18" charset="0"/>
                <a:cs typeface="Times New Roman" panose="02020603050405020304" pitchFamily="18" charset="0"/>
              </a:rPr>
              <a:t>-</a:t>
            </a:r>
            <a:r>
              <a:rPr lang="en-US" sz="2200" i="1" dirty="0" err="1" smtClean="0">
                <a:latin typeface="Times New Roman" panose="02020603050405020304" pitchFamily="18" charset="0"/>
                <a:cs typeface="Times New Roman" panose="02020603050405020304" pitchFamily="18" charset="0"/>
              </a:rPr>
              <a:t>Giải</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pháp</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kỹ</a:t>
            </a:r>
            <a:r>
              <a:rPr lang="en-US" sz="2200" i="1" dirty="0" smtClean="0">
                <a:latin typeface="Times New Roman" panose="02020603050405020304" pitchFamily="18" charset="0"/>
                <a:cs typeface="Times New Roman" panose="02020603050405020304" pitchFamily="18" charset="0"/>
              </a:rPr>
              <a:t> </a:t>
            </a:r>
            <a:r>
              <a:rPr lang="en-US" sz="2200" i="1" dirty="0" err="1" smtClean="0">
                <a:latin typeface="Times New Roman" panose="02020603050405020304" pitchFamily="18" charset="0"/>
                <a:cs typeface="Times New Roman" panose="02020603050405020304" pitchFamily="18" charset="0"/>
              </a:rPr>
              <a:t>thuật</a:t>
            </a:r>
            <a:r>
              <a:rPr lang="en-US" sz="2200" i="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a:t>
            </a:r>
            <a:r>
              <a:rPr lang="vi-VN" sz="2200" b="1" dirty="0" smtClean="0">
                <a:latin typeface="Times New Roman" panose="02020603050405020304" pitchFamily="18" charset="0"/>
                <a:cs typeface="Times New Roman" panose="02020603050405020304" pitchFamily="18" charset="0"/>
              </a:rPr>
              <a:t>Sử </a:t>
            </a:r>
            <a:r>
              <a:rPr lang="vi-VN" sz="2200" b="1" dirty="0">
                <a:latin typeface="Times New Roman" panose="02020603050405020304" pitchFamily="18" charset="0"/>
                <a:cs typeface="Times New Roman" panose="02020603050405020304" pitchFamily="18" charset="0"/>
              </a:rPr>
              <a:t>dụng Animation-list</a:t>
            </a:r>
            <a:r>
              <a:rPr lang="vi-VN" sz="2200" dirty="0">
                <a:latin typeface="Times New Roman" panose="02020603050405020304" pitchFamily="18" charset="0"/>
                <a:cs typeface="Times New Roman" panose="02020603050405020304" pitchFamily="18" charset="0"/>
              </a:rPr>
              <a:t/>
            </a:r>
            <a:br>
              <a:rPr lang="vi-VN" sz="2200" dirty="0">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       </a:t>
            </a:r>
            <a:r>
              <a:rPr lang="vi-VN" sz="2200" dirty="0" smtClean="0">
                <a:solidFill>
                  <a:srgbClr val="00B050"/>
                </a:solidFill>
                <a:latin typeface="Times New Roman" panose="02020603050405020304" pitchFamily="18" charset="0"/>
                <a:cs typeface="Times New Roman" panose="02020603050405020304" pitchFamily="18" charset="0"/>
              </a:rPr>
              <a:t>Animation </a:t>
            </a:r>
            <a:r>
              <a:rPr lang="vi-VN" sz="2200" dirty="0">
                <a:solidFill>
                  <a:srgbClr val="00B050"/>
                </a:solidFill>
                <a:latin typeface="Times New Roman" panose="02020603050405020304" pitchFamily="18" charset="0"/>
                <a:cs typeface="Times New Roman" panose="02020603050405020304" pitchFamily="18" charset="0"/>
              </a:rPr>
              <a:t>là các phép biến đổi màu sắc, vị trí, kích thước </a:t>
            </a:r>
            <a:r>
              <a:rPr lang="vi-VN" sz="2200" dirty="0" smtClean="0">
                <a:solidFill>
                  <a:srgbClr val="00B050"/>
                </a:solidFill>
                <a:latin typeface="Times New Roman" panose="02020603050405020304" pitchFamily="18" charset="0"/>
                <a:cs typeface="Times New Roman" panose="02020603050405020304" pitchFamily="18" charset="0"/>
              </a:rPr>
              <a:t>hay</a:t>
            </a:r>
            <a:r>
              <a:rPr lang="en-US" sz="2200" dirty="0" smtClean="0">
                <a:solidFill>
                  <a:srgbClr val="00B050"/>
                </a:solidFill>
                <a:latin typeface="Times New Roman" panose="02020603050405020304" pitchFamily="18" charset="0"/>
                <a:cs typeface="Times New Roman" panose="02020603050405020304" pitchFamily="18" charset="0"/>
              </a:rPr>
              <a:t> </a:t>
            </a:r>
            <a:r>
              <a:rPr lang="vi-VN" sz="2200" dirty="0">
                <a:solidFill>
                  <a:srgbClr val="00B050"/>
                </a:solidFill>
                <a:latin typeface="Times New Roman" panose="02020603050405020304" pitchFamily="18" charset="0"/>
                <a:cs typeface="Times New Roman" panose="02020603050405020304" pitchFamily="18" charset="0"/>
              </a:rPr>
              <a:t>hướng của một đối</a:t>
            </a:r>
            <a:r>
              <a:rPr lang="en-US" sz="2200" dirty="0">
                <a:solidFill>
                  <a:srgbClr val="00B050"/>
                </a:solidFill>
                <a:latin typeface="Times New Roman" panose="02020603050405020304" pitchFamily="18" charset="0"/>
                <a:cs typeface="Times New Roman" panose="02020603050405020304" pitchFamily="18" charset="0"/>
              </a:rPr>
              <a:t> </a:t>
            </a:r>
            <a:r>
              <a:rPr lang="vi-VN" sz="2200" dirty="0">
                <a:solidFill>
                  <a:srgbClr val="00B050"/>
                </a:solidFill>
                <a:latin typeface="Times New Roman" panose="02020603050405020304" pitchFamily="18" charset="0"/>
                <a:cs typeface="Times New Roman" panose="02020603050405020304" pitchFamily="18" charset="0"/>
              </a:rPr>
              <a:t>tượng trên màn hình theo thời </a:t>
            </a:r>
            <a:r>
              <a:rPr lang="vi-VN" sz="2200" dirty="0" smtClean="0">
                <a:solidFill>
                  <a:srgbClr val="00B050"/>
                </a:solidFill>
                <a:latin typeface="Times New Roman" panose="02020603050405020304" pitchFamily="18" charset="0"/>
                <a:cs typeface="Times New Roman" panose="02020603050405020304" pitchFamily="18" charset="0"/>
              </a:rPr>
              <a:t>gian.</a:t>
            </a:r>
            <a:r>
              <a:rPr lang="en-US" sz="2200" dirty="0" smtClean="0">
                <a:solidFill>
                  <a:srgbClr val="00B050"/>
                </a:solidFill>
                <a:latin typeface="Times New Roman" panose="02020603050405020304" pitchFamily="18" charset="0"/>
                <a:cs typeface="Times New Roman" panose="02020603050405020304" pitchFamily="18" charset="0"/>
              </a:rPr>
              <a:t> </a:t>
            </a:r>
          </a:p>
          <a:p>
            <a:r>
              <a:rPr lang="en-US" sz="2200" dirty="0">
                <a:solidFill>
                  <a:srgbClr val="00B050"/>
                </a:solidFill>
                <a:latin typeface="Times New Roman" panose="02020603050405020304" pitchFamily="18" charset="0"/>
                <a:cs typeface="Times New Roman" panose="02020603050405020304" pitchFamily="18" charset="0"/>
              </a:rPr>
              <a:t> </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Drawable</a:t>
            </a:r>
            <a:r>
              <a:rPr lang="en-US" sz="2200" dirty="0" smtClean="0">
                <a:solidFill>
                  <a:srgbClr val="00B050"/>
                </a:solidFill>
                <a:latin typeface="Times New Roman" panose="02020603050405020304" pitchFamily="18" charset="0"/>
                <a:cs typeface="Times New Roman" panose="02020603050405020304" pitchFamily="18" charset="0"/>
              </a:rPr>
              <a:t> Animation </a:t>
            </a:r>
            <a:r>
              <a:rPr lang="en-US" sz="2200" dirty="0" err="1" smtClean="0">
                <a:solidFill>
                  <a:srgbClr val="00B050"/>
                </a:solidFill>
                <a:latin typeface="Times New Roman" panose="02020603050405020304" pitchFamily="18" charset="0"/>
                <a:cs typeface="Times New Roman" panose="02020603050405020304" pitchFamily="18" charset="0"/>
              </a:rPr>
              <a:t>là</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quá</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trình</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đơn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giản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hiển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thị</a:t>
            </a:r>
            <a:r>
              <a:rPr lang="en-US" sz="2200" dirty="0" smtClean="0">
                <a:solidFill>
                  <a:srgbClr val="00B050"/>
                </a:solidFill>
                <a:latin typeface="Times New Roman" panose="02020603050405020304" pitchFamily="18" charset="0"/>
                <a:cs typeface="Times New Roman" panose="02020603050405020304" pitchFamily="18" charset="0"/>
              </a:rPr>
              <a:t> 1 </a:t>
            </a:r>
            <a:r>
              <a:rPr lang="en-US" sz="2200" dirty="0" err="1" smtClean="0">
                <a:solidFill>
                  <a:srgbClr val="00B050"/>
                </a:solidFill>
                <a:latin typeface="Times New Roman" panose="02020603050405020304" pitchFamily="18" charset="0"/>
                <a:cs typeface="Times New Roman" panose="02020603050405020304" pitchFamily="18" charset="0"/>
              </a:rPr>
              <a:t>chuỗi</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các</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hình</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ảnh</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liên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tiếp</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trong</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khoảng</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thời</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gian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ngắn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để</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tạo</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ra</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hiệu</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ứng</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cuối</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cùng</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là</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đối</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tượng</a:t>
            </a:r>
            <a:r>
              <a:rPr lang="en-US" sz="2200" dirty="0" smtClean="0">
                <a:solidFill>
                  <a:srgbClr val="00B050"/>
                </a:solidFill>
                <a:latin typeface="Times New Roman" panose="02020603050405020304" pitchFamily="18" charset="0"/>
                <a:cs typeface="Times New Roman" panose="02020603050405020304" pitchFamily="18" charset="0"/>
              </a:rPr>
              <a:t> di </a:t>
            </a:r>
            <a:r>
              <a:rPr lang="en-US" sz="2200" dirty="0" err="1" smtClean="0">
                <a:solidFill>
                  <a:srgbClr val="00B050"/>
                </a:solidFill>
                <a:latin typeface="Times New Roman" panose="02020603050405020304" pitchFamily="18" charset="0"/>
                <a:cs typeface="Times New Roman" panose="02020603050405020304" pitchFamily="18" charset="0"/>
              </a:rPr>
              <a:t>chuyển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hoặc</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thay</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đổi</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Trong</a:t>
            </a:r>
            <a:r>
              <a:rPr lang="en-US" sz="2200" dirty="0" smtClean="0">
                <a:solidFill>
                  <a:srgbClr val="00B050"/>
                </a:solidFill>
                <a:latin typeface="Times New Roman" panose="02020603050405020304" pitchFamily="18" charset="0"/>
                <a:cs typeface="Times New Roman" panose="02020603050405020304" pitchFamily="18" charset="0"/>
              </a:rPr>
              <a:t> Android, </a:t>
            </a:r>
            <a:r>
              <a:rPr lang="en-US" sz="2200" dirty="0" err="1" smtClean="0">
                <a:solidFill>
                  <a:srgbClr val="00B050"/>
                </a:solidFill>
                <a:latin typeface="Times New Roman" panose="02020603050405020304" pitchFamily="18" charset="0"/>
                <a:cs typeface="Times New Roman" panose="02020603050405020304" pitchFamily="18" charset="0"/>
              </a:rPr>
              <a:t>việc</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thực</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hiện</a:t>
            </a:r>
            <a:r>
              <a:rPr lang="en-US" sz="2200" dirty="0" smtClean="0">
                <a:solidFill>
                  <a:srgbClr val="00B050"/>
                </a:solidFill>
                <a:latin typeface="Times New Roman" panose="02020603050405020304" pitchFamily="18" charset="0"/>
                <a:cs typeface="Times New Roman" panose="02020603050405020304" pitchFamily="18" charset="0"/>
              </a:rPr>
              <a:t> Animation </a:t>
            </a:r>
            <a:r>
              <a:rPr lang="en-US" sz="2200" dirty="0" err="1" smtClean="0">
                <a:solidFill>
                  <a:srgbClr val="00B050"/>
                </a:solidFill>
                <a:latin typeface="Times New Roman" panose="02020603050405020304" pitchFamily="18" charset="0"/>
                <a:cs typeface="Times New Roman" panose="02020603050405020304" pitchFamily="18" charset="0"/>
              </a:rPr>
              <a:t>này</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được</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thông</a:t>
            </a:r>
            <a:r>
              <a:rPr lang="en-US" sz="2200" dirty="0" smtClean="0">
                <a:solidFill>
                  <a:srgbClr val="00B050"/>
                </a:solidFill>
                <a:latin typeface="Times New Roman" panose="02020603050405020304" pitchFamily="18" charset="0"/>
                <a:cs typeface="Times New Roman" panose="02020603050405020304" pitchFamily="18" charset="0"/>
              </a:rPr>
              <a:t> qua </a:t>
            </a:r>
            <a:r>
              <a:rPr lang="en-US" sz="2200" dirty="0" err="1" smtClean="0">
                <a:solidFill>
                  <a:srgbClr val="00B050"/>
                </a:solidFill>
                <a:latin typeface="Times New Roman" panose="02020603050405020304" pitchFamily="18" charset="0"/>
                <a:cs typeface="Times New Roman" panose="02020603050405020304" pitchFamily="18" charset="0"/>
              </a:rPr>
              <a:t>lớp</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AnimationDrawable</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đại</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diện</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cho</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tập</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các</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hình</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ảnh</a:t>
            </a:r>
            <a:r>
              <a:rPr lang="en-US" sz="2200" dirty="0" smtClean="0">
                <a:solidFill>
                  <a:srgbClr val="00B050"/>
                </a:solidFill>
                <a:latin typeface="Times New Roman" panose="02020603050405020304" pitchFamily="18" charset="0"/>
                <a:cs typeface="Times New Roman" panose="02020603050405020304" pitchFamily="18" charset="0"/>
              </a:rPr>
              <a:t>. </a:t>
            </a:r>
          </a:p>
          <a:p>
            <a:r>
              <a:rPr lang="vi-VN" sz="2200" dirty="0" smtClean="0">
                <a:solidFill>
                  <a:srgbClr val="00B050"/>
                </a:solidFill>
                <a:latin typeface="Times New Roman" panose="02020603050405020304" pitchFamily="18" charset="0"/>
                <a:cs typeface="Times New Roman" panose="02020603050405020304" pitchFamily="18" charset="0"/>
              </a:rPr>
              <a:t>Trong</a:t>
            </a:r>
            <a:r>
              <a:rPr lang="en-US" sz="2200" dirty="0" smtClean="0">
                <a:solidFill>
                  <a:srgbClr val="00B050"/>
                </a:solidFill>
                <a:latin typeface="Times New Roman" panose="02020603050405020304" pitchFamily="18" charset="0"/>
                <a:cs typeface="Times New Roman" panose="02020603050405020304" pitchFamily="18" charset="0"/>
              </a:rPr>
              <a:t> </a:t>
            </a:r>
            <a:r>
              <a:rPr lang="vi-VN" sz="2200" dirty="0" smtClean="0">
                <a:solidFill>
                  <a:srgbClr val="00B050"/>
                </a:solidFill>
                <a:latin typeface="Times New Roman" panose="02020603050405020304" pitchFamily="18" charset="0"/>
                <a:cs typeface="Times New Roman" panose="02020603050405020304" pitchFamily="18" charset="0"/>
              </a:rPr>
              <a:t>game</a:t>
            </a:r>
            <a:r>
              <a:rPr lang="vi-VN" sz="2200" dirty="0">
                <a:solidFill>
                  <a:srgbClr val="00B050"/>
                </a:solidFill>
                <a:latin typeface="Times New Roman" panose="02020603050405020304" pitchFamily="18" charset="0"/>
                <a:cs typeface="Times New Roman" panose="02020603050405020304" pitchFamily="18" charset="0"/>
              </a:rPr>
              <a:t>, Animation-list được sử dụng để thay đổi hình ảnh liên </a:t>
            </a:r>
            <a:r>
              <a:rPr lang="vi-VN" sz="2200" dirty="0" smtClean="0">
                <a:solidFill>
                  <a:srgbClr val="00B050"/>
                </a:solidFill>
                <a:latin typeface="Times New Roman" panose="02020603050405020304" pitchFamily="18" charset="0"/>
                <a:cs typeface="Times New Roman" panose="02020603050405020304" pitchFamily="18" charset="0"/>
              </a:rPr>
              <a:t>tục</a:t>
            </a:r>
            <a:r>
              <a:rPr lang="en-US" sz="2200" dirty="0" smtClean="0">
                <a:solidFill>
                  <a:srgbClr val="00B050"/>
                </a:solidFill>
                <a:latin typeface="Times New Roman" panose="02020603050405020304" pitchFamily="18" charset="0"/>
                <a:cs typeface="Times New Roman" panose="02020603050405020304" pitchFamily="18" charset="0"/>
              </a:rPr>
              <a:t> </a:t>
            </a:r>
            <a:r>
              <a:rPr lang="vi-VN" sz="2200" dirty="0">
                <a:solidFill>
                  <a:srgbClr val="00B050"/>
                </a:solidFill>
                <a:latin typeface="Times New Roman" panose="02020603050405020304" pitchFamily="18" charset="0"/>
                <a:cs typeface="Times New Roman" panose="02020603050405020304" pitchFamily="18" charset="0"/>
              </a:rPr>
              <a:t>cho 3 viên</a:t>
            </a:r>
            <a:r>
              <a:rPr lang="en-US" sz="2200" dirty="0">
                <a:solidFill>
                  <a:srgbClr val="00B050"/>
                </a:solidFill>
                <a:latin typeface="Times New Roman" panose="02020603050405020304" pitchFamily="18" charset="0"/>
                <a:cs typeface="Times New Roman" panose="02020603050405020304" pitchFamily="18" charset="0"/>
              </a:rPr>
              <a:t> </a:t>
            </a:r>
            <a:r>
              <a:rPr lang="vi-VN" sz="2200" dirty="0">
                <a:solidFill>
                  <a:srgbClr val="00B050"/>
                </a:solidFill>
                <a:latin typeface="Times New Roman" panose="02020603050405020304" pitchFamily="18" charset="0"/>
                <a:cs typeface="Times New Roman" panose="02020603050405020304" pitchFamily="18" charset="0"/>
              </a:rPr>
              <a:t>xúc xắc, để tạo hiệu ứng xúc xắc cho </a:t>
            </a:r>
            <a:r>
              <a:rPr lang="vi-VN" sz="2200" dirty="0" smtClean="0">
                <a:solidFill>
                  <a:srgbClr val="00B050"/>
                </a:solidFill>
                <a:latin typeface="Times New Roman" panose="02020603050405020304" pitchFamily="18" charset="0"/>
                <a:cs typeface="Times New Roman" panose="02020603050405020304" pitchFamily="18" charset="0"/>
              </a:rPr>
              <a:t>chúng.</a:t>
            </a:r>
            <a:endParaRPr lang="en-US" sz="2200" dirty="0" smtClean="0">
              <a:solidFill>
                <a:srgbClr val="00B050"/>
              </a:solidFill>
              <a:latin typeface="Times New Roman" panose="02020603050405020304" pitchFamily="18" charset="0"/>
              <a:cs typeface="Times New Roman" panose="02020603050405020304" pitchFamily="18" charset="0"/>
            </a:endParaRPr>
          </a:p>
          <a:p>
            <a:endParaRPr lang="en-US" sz="2200" dirty="0" smtClean="0">
              <a:solidFill>
                <a:srgbClr val="00B050"/>
              </a:solidFill>
              <a:latin typeface="Times New Roman" panose="02020603050405020304" pitchFamily="18" charset="0"/>
              <a:cs typeface="Times New Roman" panose="02020603050405020304" pitchFamily="18" charset="0"/>
            </a:endParaRPr>
          </a:p>
          <a:p>
            <a:pPr marL="285750" indent="-285750">
              <a:buFontTx/>
              <a:buChar char="-"/>
            </a:pPr>
            <a:r>
              <a:rPr lang="en-US" sz="2200" i="1" dirty="0" err="1">
                <a:latin typeface="Times New Roman" panose="02020603050405020304" pitchFamily="18" charset="0"/>
                <a:cs typeface="Times New Roman" panose="02020603050405020304" pitchFamily="18" charset="0"/>
              </a:rPr>
              <a:t>Giải</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pháo</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kỹ</a:t>
            </a:r>
            <a:r>
              <a:rPr lang="en-US" sz="2200" i="1"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dụng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CountDownTimer</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CountDownTimer</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cung</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cấp</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chức</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năng</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giúp</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người</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lập</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trình</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tạo</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bộ</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đếm</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a:solidFill>
                  <a:srgbClr val="00B050"/>
                </a:solidFill>
                <a:latin typeface="Times New Roman" panose="02020603050405020304" pitchFamily="18" charset="0"/>
                <a:cs typeface="Times New Roman" panose="02020603050405020304" pitchFamily="18" charset="0"/>
              </a:rPr>
              <a:t>ngược</a:t>
            </a:r>
            <a:r>
              <a:rPr lang="en-US" sz="2200" dirty="0">
                <a:solidFill>
                  <a:srgbClr val="00B050"/>
                </a:solidFill>
                <a:latin typeface="Times New Roman" panose="02020603050405020304" pitchFamily="18" charset="0"/>
                <a:cs typeface="Times New Roman" panose="02020603050405020304" pitchFamily="18" charset="0"/>
              </a:rPr>
              <a:t> </a:t>
            </a:r>
            <a:r>
              <a:rPr lang="en-US" sz="2200" dirty="0" err="1" smtClean="0">
                <a:solidFill>
                  <a:srgbClr val="00B050"/>
                </a:solidFill>
                <a:latin typeface="Times New Roman" panose="02020603050405020304" pitchFamily="18" charset="0"/>
                <a:cs typeface="Times New Roman" panose="02020603050405020304" pitchFamily="18" charset="0"/>
              </a:rPr>
              <a:t>trong</a:t>
            </a:r>
            <a:r>
              <a:rPr lang="en-US" sz="2200" dirty="0" smtClean="0">
                <a:solidFill>
                  <a:srgbClr val="00B050"/>
                </a:solidFill>
                <a:latin typeface="Times New Roman" panose="02020603050405020304" pitchFamily="18" charset="0"/>
                <a:cs typeface="Times New Roman" panose="02020603050405020304" pitchFamily="18" charset="0"/>
              </a:rPr>
              <a:t> </a:t>
            </a:r>
            <a:r>
              <a:rPr lang="en-US" sz="2200" dirty="0">
                <a:solidFill>
                  <a:srgbClr val="00B050"/>
                </a:solidFill>
                <a:latin typeface="Times New Roman" panose="02020603050405020304" pitchFamily="18" charset="0"/>
                <a:cs typeface="Times New Roman" panose="02020603050405020304" pitchFamily="18" charset="0"/>
              </a:rPr>
              <a:t>Android. </a:t>
            </a:r>
          </a:p>
          <a:p>
            <a:endParaRPr lang="en-US" sz="2400" dirty="0">
              <a:solidFill>
                <a:srgbClr val="00B050"/>
              </a:solidFill>
            </a:endParaRPr>
          </a:p>
          <a:p>
            <a:endParaRPr lang="vi-VN" sz="2400" dirty="0">
              <a:solidFill>
                <a:srgbClr val="00B05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89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5657" y="2351314"/>
            <a:ext cx="10049692" cy="3416320"/>
          </a:xfrm>
          <a:prstGeom prst="rect">
            <a:avLst/>
          </a:prstGeom>
          <a:no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Lưu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trữ</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với</a:t>
            </a:r>
            <a:r>
              <a:rPr lang="en-US" sz="2400" b="1" dirty="0" smtClean="0">
                <a:latin typeface="Times New Roman" panose="02020603050405020304" pitchFamily="18" charset="0"/>
                <a:cs typeface="Times New Roman" panose="02020603050405020304" pitchFamily="18" charset="0"/>
              </a:rPr>
              <a:t> Shared Preferences:</a:t>
            </a:r>
          </a:p>
          <a:p>
            <a:pPr marL="285750" indent="-285750">
              <a:buFontTx/>
              <a:buChar char="-"/>
            </a:pPr>
            <a:r>
              <a:rPr lang="en-US" sz="2400" dirty="0" err="1" smtClean="0">
                <a:solidFill>
                  <a:srgbClr val="00B0F0"/>
                </a:solidFill>
                <a:latin typeface="Times New Roman" panose="02020603050405020304" pitchFamily="18" charset="0"/>
                <a:cs typeface="Times New Roman" panose="02020603050405020304" pitchFamily="18" charset="0"/>
              </a:rPr>
              <a:t>Bầu</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Cua</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Tôm</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Cá</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là</a:t>
            </a:r>
            <a:r>
              <a:rPr lang="en-US" sz="2400" dirty="0" smtClean="0">
                <a:solidFill>
                  <a:srgbClr val="00B0F0"/>
                </a:solidFill>
                <a:latin typeface="Times New Roman" panose="02020603050405020304" pitchFamily="18" charset="0"/>
                <a:cs typeface="Times New Roman" panose="02020603050405020304" pitchFamily="18" charset="0"/>
              </a:rPr>
              <a:t> 1 game </a:t>
            </a:r>
            <a:r>
              <a:rPr lang="en-US" sz="2400" dirty="0" err="1" smtClean="0">
                <a:solidFill>
                  <a:srgbClr val="00B0F0"/>
                </a:solidFill>
                <a:latin typeface="Times New Roman" panose="02020603050405020304" pitchFamily="18" charset="0"/>
                <a:cs typeface="Times New Roman" panose="02020603050405020304" pitchFamily="18" charset="0"/>
              </a:rPr>
              <a:t>nhỏ</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không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sử</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dụng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nhiều</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đến</a:t>
            </a:r>
            <a:r>
              <a:rPr lang="en-US" sz="2400" dirty="0" smtClean="0">
                <a:solidFill>
                  <a:srgbClr val="00B0F0"/>
                </a:solidFill>
                <a:latin typeface="Times New Roman" panose="02020603050405020304" pitchFamily="18" charset="0"/>
                <a:cs typeface="Times New Roman" panose="02020603050405020304" pitchFamily="18" charset="0"/>
              </a:rPr>
              <a:t> CSDL. </a:t>
            </a:r>
            <a:r>
              <a:rPr lang="en-US" sz="2400" dirty="0" err="1" smtClean="0">
                <a:solidFill>
                  <a:srgbClr val="00B0F0"/>
                </a:solidFill>
                <a:latin typeface="Times New Roman" panose="02020603050405020304" pitchFamily="18" charset="0"/>
                <a:cs typeface="Times New Roman" panose="02020603050405020304" pitchFamily="18" charset="0"/>
              </a:rPr>
              <a:t>Việc</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lưu</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trữ</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đơn</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giản</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là</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lưu</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tiền</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của</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người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chơi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khi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người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chơi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thoát</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ra</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khỏi</a:t>
            </a:r>
            <a:r>
              <a:rPr lang="en-US" sz="2400" dirty="0" smtClean="0">
                <a:solidFill>
                  <a:srgbClr val="00B0F0"/>
                </a:solidFill>
                <a:latin typeface="Times New Roman" panose="02020603050405020304" pitchFamily="18" charset="0"/>
                <a:cs typeface="Times New Roman" panose="02020603050405020304" pitchFamily="18" charset="0"/>
              </a:rPr>
              <a:t> game. </a:t>
            </a:r>
            <a:r>
              <a:rPr lang="en-US" sz="2400" dirty="0" err="1" smtClean="0">
                <a:solidFill>
                  <a:srgbClr val="00B0F0"/>
                </a:solidFill>
                <a:latin typeface="Times New Roman" panose="02020603050405020304" pitchFamily="18" charset="0"/>
                <a:cs typeface="Times New Roman" panose="02020603050405020304" pitchFamily="18" charset="0"/>
              </a:rPr>
              <a:t>Vì</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vậy</a:t>
            </a:r>
            <a:r>
              <a:rPr lang="en-US" sz="2400" dirty="0" smtClean="0">
                <a:solidFill>
                  <a:srgbClr val="00B0F0"/>
                </a:solidFill>
                <a:latin typeface="Times New Roman" panose="02020603050405020304" pitchFamily="18" charset="0"/>
                <a:cs typeface="Times New Roman" panose="02020603050405020304" pitchFamily="18" charset="0"/>
              </a:rPr>
              <a:t> game </a:t>
            </a:r>
            <a:r>
              <a:rPr lang="en-US" sz="2400" dirty="0" err="1" smtClean="0">
                <a:solidFill>
                  <a:srgbClr val="00B0F0"/>
                </a:solidFill>
                <a:latin typeface="Times New Roman" panose="02020603050405020304" pitchFamily="18" charset="0"/>
                <a:cs typeface="Times New Roman" panose="02020603050405020304" pitchFamily="18" charset="0"/>
              </a:rPr>
              <a:t>không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sử</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dụng</a:t>
            </a:r>
            <a:r>
              <a:rPr lang="en-US" sz="2400" dirty="0" smtClean="0">
                <a:solidFill>
                  <a:srgbClr val="00B0F0"/>
                </a:solidFill>
                <a:latin typeface="Times New Roman" panose="02020603050405020304" pitchFamily="18" charset="0"/>
                <a:cs typeface="Times New Roman" panose="02020603050405020304" pitchFamily="18" charset="0"/>
              </a:rPr>
              <a:t> CSDL SQLite, </a:t>
            </a:r>
            <a:r>
              <a:rPr lang="en-US" sz="2400" dirty="0" err="1" smtClean="0">
                <a:solidFill>
                  <a:srgbClr val="00B0F0"/>
                </a:solidFill>
                <a:latin typeface="Times New Roman" panose="02020603050405020304" pitchFamily="18" charset="0"/>
                <a:cs typeface="Times New Roman" panose="02020603050405020304" pitchFamily="18" charset="0"/>
              </a:rPr>
              <a:t>mà</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sẽ</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sử</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dụng</a:t>
            </a:r>
            <a:r>
              <a:rPr lang="en-US" sz="2400" dirty="0" smtClean="0">
                <a:solidFill>
                  <a:srgbClr val="00B0F0"/>
                </a:solidFill>
                <a:latin typeface="Times New Roman" panose="02020603050405020304" pitchFamily="18" charset="0"/>
                <a:cs typeface="Times New Roman" panose="02020603050405020304" pitchFamily="18" charset="0"/>
              </a:rPr>
              <a:t> Shared Preferences </a:t>
            </a:r>
            <a:r>
              <a:rPr lang="en-US" sz="2400" dirty="0" err="1" smtClean="0">
                <a:solidFill>
                  <a:srgbClr val="00B0F0"/>
                </a:solidFill>
                <a:latin typeface="Times New Roman" panose="02020603050405020304" pitchFamily="18" charset="0"/>
                <a:cs typeface="Times New Roman" panose="02020603050405020304" pitchFamily="18" charset="0"/>
              </a:rPr>
              <a:t>để</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lưu</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thông</a:t>
            </a:r>
            <a:r>
              <a:rPr lang="en-US" sz="2400" dirty="0" smtClean="0">
                <a:solidFill>
                  <a:srgbClr val="00B0F0"/>
                </a:solidFill>
                <a:latin typeface="Times New Roman" panose="02020603050405020304" pitchFamily="18" charset="0"/>
                <a:cs typeface="Times New Roman" panose="02020603050405020304" pitchFamily="18" charset="0"/>
              </a:rPr>
              <a:t> tin</a:t>
            </a:r>
          </a:p>
          <a:p>
            <a:pPr marL="285750" indent="-285750">
              <a:buFontTx/>
              <a:buChar char="-"/>
            </a:pPr>
            <a:r>
              <a:rPr lang="en-US" sz="2400" dirty="0" smtClean="0">
                <a:solidFill>
                  <a:srgbClr val="00B0F0"/>
                </a:solidFill>
                <a:latin typeface="Times New Roman" panose="02020603050405020304" pitchFamily="18" charset="0"/>
                <a:cs typeface="Times New Roman" panose="02020603050405020304" pitchFamily="18" charset="0"/>
              </a:rPr>
              <a:t>Shared </a:t>
            </a:r>
            <a:r>
              <a:rPr lang="en-US" sz="2400" dirty="0">
                <a:solidFill>
                  <a:srgbClr val="00B0F0"/>
                </a:solidFill>
                <a:latin typeface="Times New Roman" panose="02020603050405020304" pitchFamily="18" charset="0"/>
                <a:cs typeface="Times New Roman" panose="02020603050405020304" pitchFamily="18" charset="0"/>
              </a:rPr>
              <a:t>Preferences </a:t>
            </a:r>
            <a:r>
              <a:rPr lang="en-US" sz="2400" dirty="0" err="1" smtClean="0">
                <a:solidFill>
                  <a:srgbClr val="00B0F0"/>
                </a:solidFill>
                <a:latin typeface="Times New Roman" panose="02020603050405020304" pitchFamily="18" charset="0"/>
                <a:cs typeface="Times New Roman" panose="02020603050405020304" pitchFamily="18" charset="0"/>
              </a:rPr>
              <a:t>cho</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phép</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lưu</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trữ</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các</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thông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số</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đã</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thiết</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lập</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trước</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đó</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chẳng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hạn</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như</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độ</a:t>
            </a:r>
            <a:r>
              <a:rPr lang="en-US" sz="2400" dirty="0" smtClean="0">
                <a:solidFill>
                  <a:srgbClr val="00B0F0"/>
                </a:solidFill>
                <a:latin typeface="Times New Roman" panose="02020603050405020304" pitchFamily="18" charset="0"/>
                <a:cs typeface="Times New Roman" panose="02020603050405020304" pitchFamily="18" charset="0"/>
              </a:rPr>
              <a:t> sang </a:t>
            </a:r>
            <a:r>
              <a:rPr lang="en-US" sz="2400" dirty="0" err="1" smtClean="0">
                <a:solidFill>
                  <a:srgbClr val="00B0F0"/>
                </a:solidFill>
                <a:latin typeface="Times New Roman" panose="02020603050405020304" pitchFamily="18" charset="0"/>
                <a:cs typeface="Times New Roman" panose="02020603050405020304" pitchFamily="18" charset="0"/>
              </a:rPr>
              <a:t>trò</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chơi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mức</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độ</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âm</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lượng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độ</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khó</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mà</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mỗi</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lần</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vào</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gaem</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không</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cần</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thiết</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lập</a:t>
            </a:r>
            <a:r>
              <a:rPr lang="en-US" sz="2400" dirty="0" smtClean="0">
                <a:solidFill>
                  <a:srgbClr val="00B0F0"/>
                </a:solidFill>
                <a:latin typeface="Times New Roman" panose="02020603050405020304" pitchFamily="18" charset="0"/>
                <a:cs typeface="Times New Roman" panose="02020603050405020304" pitchFamily="18" charset="0"/>
              </a:rPr>
              <a:t> </a:t>
            </a:r>
            <a:r>
              <a:rPr lang="en-US" sz="2400" dirty="0" err="1" smtClean="0">
                <a:solidFill>
                  <a:srgbClr val="00B0F0"/>
                </a:solidFill>
                <a:latin typeface="Times New Roman" panose="02020603050405020304" pitchFamily="18" charset="0"/>
                <a:cs typeface="Times New Roman" panose="02020603050405020304" pitchFamily="18" charset="0"/>
              </a:rPr>
              <a:t>lại</a:t>
            </a:r>
            <a:r>
              <a:rPr lang="en-US" sz="2400" dirty="0" smtClean="0">
                <a:solidFill>
                  <a:srgbClr val="00B0F0"/>
                </a:solidFill>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54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12" y="476572"/>
            <a:ext cx="5668021" cy="60655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0832" y="476572"/>
            <a:ext cx="5573487" cy="6065519"/>
          </a:xfrm>
          <a:prstGeom prst="rect">
            <a:avLst/>
          </a:prstGeom>
        </p:spPr>
      </p:pic>
      <p:sp>
        <p:nvSpPr>
          <p:cNvPr id="6" name="TextBox 5"/>
          <p:cNvSpPr txBox="1"/>
          <p:nvPr/>
        </p:nvSpPr>
        <p:spPr>
          <a:xfrm>
            <a:off x="3378926" y="-46648"/>
            <a:ext cx="5172891" cy="523220"/>
          </a:xfrm>
          <a:prstGeom prst="rect">
            <a:avLst/>
          </a:prstGeom>
          <a:noFill/>
        </p:spPr>
        <p:txBody>
          <a:bodyPr wrap="square" rtlCol="0">
            <a:sp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GIAO DIỆN( </a:t>
            </a:r>
            <a:r>
              <a:rPr lang="en-US" sz="2800" b="1" dirty="0" err="1" smtClean="0">
                <a:solidFill>
                  <a:srgbClr val="FF0000"/>
                </a:solidFill>
                <a:latin typeface="Times New Roman" panose="02020603050405020304" pitchFamily="18" charset="0"/>
                <a:cs typeface="Times New Roman" panose="02020603050405020304" pitchFamily="18" charset="0"/>
              </a:rPr>
              <a:t>Bản</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phác</a:t>
            </a:r>
            <a:r>
              <a:rPr lang="en-US" sz="2800" b="1" dirty="0" smtClean="0">
                <a:solidFill>
                  <a:srgbClr val="FF0000"/>
                </a:solidFill>
                <a:latin typeface="Times New Roman" panose="02020603050405020304" pitchFamily="18" charset="0"/>
                <a:cs typeface="Times New Roman" panose="02020603050405020304" pitchFamily="18" charset="0"/>
              </a:rPr>
              <a:t> </a:t>
            </a:r>
            <a:r>
              <a:rPr lang="en-US" sz="2800" b="1" dirty="0" err="1" smtClean="0">
                <a:solidFill>
                  <a:srgbClr val="FF0000"/>
                </a:solidFill>
                <a:latin typeface="Times New Roman" panose="02020603050405020304" pitchFamily="18" charset="0"/>
                <a:cs typeface="Times New Roman" panose="02020603050405020304" pitchFamily="18" charset="0"/>
              </a:rPr>
              <a:t>thảo</a:t>
            </a:r>
            <a:r>
              <a:rPr lang="en-US" sz="2800" b="1" dirty="0" smtClean="0">
                <a:solidFill>
                  <a:srgbClr val="FF0000"/>
                </a:solidFill>
                <a:latin typeface="Times New Roman" panose="02020603050405020304" pitchFamily="18" charset="0"/>
                <a:cs typeface="Times New Roman" panose="02020603050405020304" pitchFamily="18" charset="0"/>
              </a:rPr>
              <a:t> )</a:t>
            </a:r>
            <a:endParaRPr lang="en-US"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25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908835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384</TotalTime>
  <Words>494</Words>
  <Application>Microsoft Office PowerPoint</Application>
  <PresentationFormat>Custom</PresentationFormat>
  <Paragraphs>33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Ion Boardroom</vt:lpstr>
      <vt:lpstr>Xây dựng trò chơi  Bầu Cua Tôm Cá</vt:lpstr>
      <vt:lpstr>1. Giới thiệu đề tài </vt:lpstr>
      <vt:lpstr>  1.2.Phân tích trò chơi</vt:lpstr>
      <vt:lpstr>2.Giải pháp thực hiện đề tài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trò chơi  Bầu Cua Tôm Cá</dc:title>
  <dc:creator>Thao Chi</dc:creator>
  <cp:lastModifiedBy>PHAM XUAN TU</cp:lastModifiedBy>
  <cp:revision>16</cp:revision>
  <dcterms:created xsi:type="dcterms:W3CDTF">2019-01-15T15:55:32Z</dcterms:created>
  <dcterms:modified xsi:type="dcterms:W3CDTF">2019-01-17T03:43:28Z</dcterms:modified>
</cp:coreProperties>
</file>