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99" r:id="rId3"/>
    <p:sldId id="315" r:id="rId5"/>
    <p:sldId id="30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</p:sldIdLst>
  <p:sldSz cx="12192000" cy="6858000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1T17:58:22.095" idx="1">
    <p:pos x="5439" y="2786"/>
    <p:text>去掉描述 改为红色的表格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36463A4-E2FF-447B-8B1C-44D7D0F0E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FA6C385-7942-460F-9619-E14E075BDE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5F01D75-FC71-4938-910E-87791E7C5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6A7522D-86A9-45AD-93E5-45F67F78C8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19" y="1142988"/>
            <a:ext cx="10943167" cy="3143269"/>
          </a:xfrm>
        </p:spPr>
        <p:txBody>
          <a:bodyPr/>
          <a:lstStyle>
            <a:lvl1pPr marL="4572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665" b="1" kern="1200" dirty="0" smtClean="0">
                <a:solidFill>
                  <a:schemeClr val="tx1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  <a:cs typeface="华文细黑" pitchFamily="2" charset="-122"/>
              </a:defRPr>
            </a:lvl2pPr>
            <a:lvl3pPr>
              <a:defRPr b="1" i="1">
                <a:ea typeface="Adobe 黑体 Std R" panose="020B0400000000000000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990600" lvl="1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5240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0461" y="199640"/>
            <a:ext cx="6462183" cy="547687"/>
          </a:xfrm>
        </p:spPr>
        <p:txBody>
          <a:bodyPr/>
          <a:lstStyle>
            <a:lvl1pPr>
              <a:defRPr kumimoji="0" lang="zh-CN" altLang="en-US" sz="3735" b="1" kern="1200" baseline="0" dirty="0">
                <a:solidFill>
                  <a:schemeClr val="tx1"/>
                </a:solidFill>
                <a:latin typeface="Adobe 黑体 Std R" panose="020B0400000000000000" charset="-122"/>
                <a:ea typeface="Adobe 黑体 Std R" panose="020B0400000000000000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762501"/>
            <a:ext cx="8477275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2135" i="0" kern="1200" baseline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7330" y="1505778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image" Target="../media/image3.pn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/>
              <a:t>第一章</a:t>
            </a:r>
            <a:br>
              <a:rPr lang="en-US" altLang="zh-CN" sz="4800" dirty="0"/>
            </a:br>
            <a:r>
              <a:rPr lang="zh-CN" altLang="en-US" sz="4800" dirty="0"/>
              <a:t> </a:t>
            </a:r>
            <a:r>
              <a:rPr lang="en-US" altLang="en-US" sz="4800" dirty="0"/>
              <a:t>Android</a:t>
            </a:r>
            <a:r>
              <a:rPr altLang="en-US" sz="4800" dirty="0"/>
              <a:t>概述</a:t>
            </a:r>
            <a:endParaRPr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42" y="3737422"/>
            <a:ext cx="1340610" cy="1340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1" y="666731"/>
            <a:ext cx="10997147" cy="1735032"/>
          </a:xfrm>
        </p:spPr>
        <p:txBody>
          <a:bodyPr/>
          <a:lstStyle/>
          <a:p>
            <a:pPr latinLnBrk="0"/>
            <a:r>
              <a:rPr lang="zh-CN" dirty="0"/>
              <a:t>创建</a:t>
            </a:r>
            <a:r>
              <a:rPr dirty="0"/>
              <a:t>Android Studio project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3106" y="199333"/>
            <a:ext cx="7753773" cy="743373"/>
          </a:xfrm>
        </p:spPr>
        <p:txBody>
          <a:bodyPr/>
          <a:lstStyle/>
          <a:p>
            <a:r>
              <a:rPr dirty="0" err="1"/>
              <a:t>第一个</a:t>
            </a:r>
            <a:r>
              <a:rPr lang="en-US" dirty="0" err="1"/>
              <a:t>Android</a:t>
            </a:r>
            <a:r>
              <a:rPr dirty="0" err="1"/>
              <a:t>项目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66712" y="5372199"/>
            <a:ext cx="10001320" cy="1416157"/>
            <a:chOff x="721020" y="4261426"/>
            <a:chExt cx="7500990" cy="1062118"/>
          </a:xfrm>
        </p:grpSpPr>
        <p:grpSp>
          <p:nvGrpSpPr>
            <p:cNvPr id="16" name="组合 7"/>
            <p:cNvGrpSpPr/>
            <p:nvPr/>
          </p:nvGrpSpPr>
          <p:grpSpPr>
            <a:xfrm>
              <a:off x="721020" y="4432370"/>
              <a:ext cx="636270" cy="759507"/>
              <a:chOff x="645787" y="4558863"/>
              <a:chExt cx="636270" cy="7595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5588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9" name="文本框 7"/>
              <p:cNvSpPr txBox="1"/>
              <p:nvPr/>
            </p:nvSpPr>
            <p:spPr>
              <a:xfrm rot="21540000">
                <a:off x="645787" y="5002947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5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anose="02020400000000000000" pitchFamily="18" charset="-122"/>
                    <a:ea typeface="Adobe 仿宋 Std R" panose="02020400000000000000" pitchFamily="18" charset="-122"/>
                  </a:rPr>
                  <a:t>注意</a:t>
                </a:r>
                <a:endParaRPr lang="zh-CN" altLang="en-US" sz="213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dobe 仿宋 Std R" panose="02020400000000000000" pitchFamily="18" charset="-122"/>
                  <a:ea typeface="Adobe 仿宋 Std R" panose="02020400000000000000" pitchFamily="18" charset="-122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 bwMode="auto">
            <a:xfrm>
              <a:off x="1435400" y="4261426"/>
              <a:ext cx="6786610" cy="10621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Android Studio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中的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Project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项目与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Eclipse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中的工作空间（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Workspace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）类似，在一个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Project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项目中可以创建多个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Module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模块，每个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Module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模块对应一个独立的可执行的应用程序或公共类库，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Module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模块与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Eclipse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中的项目（</a:t>
              </a:r>
              <a:r>
                <a:rPr kumimoji="1" lang="en-US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Project</a:t>
              </a:r>
              <a:r>
                <a:rPr kumimoji="1" lang="zh-CN" altLang="en-US" sz="186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）类似。</a:t>
              </a:r>
              <a:endParaRPr kumimoji="1" lang="zh-CN" altLang="en-US" sz="186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 descr="启动页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2723315" y="1333485"/>
            <a:ext cx="5753952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457203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创建</a:t>
            </a:r>
            <a:r>
              <a:rPr sz="2400" dirty="0">
                <a:latin typeface="+mn-lt"/>
                <a:ea typeface="+mn-ea"/>
                <a:cs typeface="+mn-cs"/>
              </a:rPr>
              <a:t>Android</a:t>
            </a:r>
            <a:r>
              <a:rPr lang="zh-CN" sz="2400" dirty="0">
                <a:latin typeface="+mn-lt"/>
                <a:ea typeface="+mn-ea"/>
                <a:cs typeface="+mn-cs"/>
              </a:rPr>
              <a:t>项目</a:t>
            </a:r>
            <a:endParaRPr sz="2400" dirty="0">
              <a:latin typeface="+mn-lt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选择</a:t>
            </a:r>
            <a:r>
              <a:rPr sz="2400" dirty="0">
                <a:latin typeface="+mn-lt"/>
                <a:ea typeface="+mn-ea"/>
                <a:cs typeface="+mn-cs"/>
              </a:rPr>
              <a:t>Activity</a:t>
            </a:r>
            <a:r>
              <a:rPr lang="zh-CN" sz="2400" dirty="0">
                <a:latin typeface="+mn-lt"/>
                <a:ea typeface="+mn-ea"/>
                <a:cs typeface="+mn-cs"/>
              </a:rPr>
              <a:t>样式模板</a:t>
            </a:r>
            <a:endParaRPr sz="2400" dirty="0">
              <a:latin typeface="+mn-lt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创建</a:t>
            </a:r>
            <a:r>
              <a:rPr sz="2400" dirty="0">
                <a:latin typeface="+mn-lt"/>
                <a:ea typeface="+mn-ea"/>
                <a:cs typeface="+mn-cs"/>
              </a:rPr>
              <a:t>Activity</a:t>
            </a:r>
            <a:endParaRPr sz="2400" dirty="0">
              <a:latin typeface="+mn-lt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运行项目</a:t>
            </a:r>
            <a:endParaRPr lang="zh-C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3688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第一个</a:t>
            </a:r>
            <a:r>
              <a:rPr lang="en-US" dirty="0"/>
              <a:t>Android</a:t>
            </a:r>
            <a:r>
              <a:rPr dirty="0"/>
              <a:t>项目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20" tIns="60960" rIns="121920" bIns="60960" numCol="1" anchor="ctr" anchorCtr="0" compatLnSpc="1">
            <a:spAutoFit/>
          </a:bodyPr>
          <a:lstStyle/>
          <a:p>
            <a:endParaRPr lang="zh-CN" altLang="en-US" sz="2400"/>
          </a:p>
        </p:txBody>
      </p:sp>
      <p:pic>
        <p:nvPicPr>
          <p:cNvPr id="9" name="图片 8" descr="显示.tif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63019" y="761981"/>
            <a:ext cx="3048021" cy="5418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2965" y="4381507"/>
            <a:ext cx="645352" cy="645352"/>
          </a:xfrm>
          <a:prstGeom prst="rect">
            <a:avLst/>
          </a:prstGeom>
        </p:spPr>
      </p:pic>
      <p:sp>
        <p:nvSpPr>
          <p:cNvPr id="14" name="文本框 7"/>
          <p:cNvSpPr txBox="1"/>
          <p:nvPr/>
        </p:nvSpPr>
        <p:spPr>
          <a:xfrm rot="21540000">
            <a:off x="1051551" y="4973619"/>
            <a:ext cx="84836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135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注意</a:t>
            </a:r>
            <a:endParaRPr lang="zh-CN" altLang="en-US" sz="2135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10" name="图片 9" descr="C:\Users\Administrator\AppData\Roaming\feiq\RichOle\750787939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4" y="761982"/>
            <a:ext cx="2952771" cy="533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 bwMode="auto">
          <a:xfrm>
            <a:off x="1896075" y="4056552"/>
            <a:ext cx="8676707" cy="16002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测试应用程序时，除了能够使用真实的</a:t>
            </a:r>
            <a:r>
              <a:rPr kumimoji="1" lang="en-US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Android</a:t>
            </a:r>
            <a:r>
              <a:rPr kumimoji="1" lang="zh-C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设备外，还可以使用</a:t>
            </a:r>
            <a:r>
              <a:rPr kumimoji="1" lang="en-US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Android Studio</a:t>
            </a:r>
            <a:r>
              <a:rPr kumimoji="1" lang="zh-C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提供的模拟器。模拟器是一种运行在操作系统上的</a:t>
            </a:r>
            <a:r>
              <a:rPr kumimoji="1" lang="en-US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Android</a:t>
            </a:r>
            <a:r>
              <a:rPr kumimoji="1" lang="zh-C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环境模拟软件，可以直接运行</a:t>
            </a:r>
            <a:r>
              <a:rPr kumimoji="1" lang="en-US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Android</a:t>
            </a:r>
            <a:r>
              <a:rPr kumimoji="1" lang="zh-CN" altLang="en-US" sz="2135" dirty="0">
                <a:solidFill>
                  <a:srgbClr val="000000"/>
                </a:solidFill>
                <a:latin typeface="Times New Roman" panose="02020603050405020304" pitchFamily="18" charset="0"/>
                <a:ea typeface="Adobe 仿宋 Std R" panose="02020400000000000000" pitchFamily="18" charset="-122"/>
                <a:cs typeface="Times New Roman" panose="02020603050405020304" pitchFamily="18" charset="0"/>
              </a:rPr>
              <a:t>应用程序。</a:t>
            </a:r>
            <a:endParaRPr kumimoji="1" lang="zh-CN" altLang="en-US" sz="2135" dirty="0">
              <a:solidFill>
                <a:srgbClr val="000000"/>
              </a:solidFill>
              <a:latin typeface="Times New Roman" panose="02020603050405020304" pitchFamily="18" charset="0"/>
              <a:ea typeface="Adobe 仿宋 Std R" panose="02020400000000000000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2571767"/>
          </a:xfrm>
        </p:spPr>
        <p:txBody>
          <a:bodyPr/>
          <a:lstStyle/>
          <a:p>
            <a:pPr>
              <a:buNone/>
            </a:pPr>
            <a:r>
              <a:rPr dirty="0"/>
              <a:t>Android Studio</a:t>
            </a:r>
            <a:r>
              <a:rPr lang="zh-CN" altLang="en-US" dirty="0"/>
              <a:t>中常用的两种项目结构类型：</a:t>
            </a:r>
            <a:endParaRPr lang="zh-CN" dirty="0"/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dirty="0"/>
              <a:t>Project</a:t>
            </a:r>
            <a:r>
              <a:rPr lang="zh-CN" dirty="0"/>
              <a:t>项目结构类型；</a:t>
            </a:r>
            <a:endParaRPr lang="zh-CN" dirty="0"/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dirty="0"/>
              <a:t>Android</a:t>
            </a:r>
            <a:r>
              <a:rPr lang="zh-CN" dirty="0"/>
              <a:t>项目结构类型。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</a:t>
            </a:r>
            <a:r>
              <a:rPr dirty="0"/>
              <a:t>程序结构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20" tIns="60960" rIns="121920" bIns="60960" numCol="1" anchor="ctr" anchorCtr="0" compatLnSpc="1">
            <a:spAutoFit/>
          </a:bodyPr>
          <a:lstStyle/>
          <a:p>
            <a:endParaRPr lang="zh-CN" altLang="en-US" sz="2400"/>
          </a:p>
        </p:txBody>
      </p:sp>
      <p:pic>
        <p:nvPicPr>
          <p:cNvPr id="6" name="图片 5" descr="C:\Users\Administrator\AppData\Roaming\feiq\RichOle\4052775243.bmp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00750" y="1428737"/>
            <a:ext cx="2480349" cy="5244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图片 6" descr="C:\Users\Administrator\AppData\Roaming\feiq\RichOle\750787939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17" y="1428736"/>
            <a:ext cx="2976931" cy="523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2057" y="1416526"/>
            <a:ext cx="11248307" cy="5715013"/>
          </a:xfrm>
        </p:spPr>
        <p:txBody>
          <a:bodyPr>
            <a:normAutofit/>
          </a:bodyPr>
          <a:lstStyle/>
          <a:p>
            <a:pPr lvl="0"/>
            <a:r>
              <a:rPr dirty="0"/>
              <a:t>Android</a:t>
            </a:r>
            <a:r>
              <a:rPr lang="zh-CN" altLang="en-US" dirty="0"/>
              <a:t>是一个以</a:t>
            </a:r>
            <a:r>
              <a:rPr dirty="0"/>
              <a:t>Linux</a:t>
            </a:r>
            <a:r>
              <a:rPr lang="zh-CN" altLang="en-US" dirty="0"/>
              <a:t>为基础的</a:t>
            </a:r>
            <a:r>
              <a:rPr dirty="0"/>
              <a:t>开源</a:t>
            </a:r>
            <a:r>
              <a:rPr lang="zh-CN" altLang="en-US" dirty="0"/>
              <a:t>操作系统，用于智能手机和平板电脑等移动设备</a:t>
            </a:r>
            <a:endParaRPr lang="zh-CN" altLang="en-US" dirty="0"/>
          </a:p>
          <a:p>
            <a:pPr lvl="0"/>
            <a:r>
              <a:rPr dirty="0"/>
              <a:t>Android</a:t>
            </a:r>
            <a:r>
              <a:rPr lang="zh-CN" altLang="en-US" dirty="0"/>
              <a:t>系统分为四层，从高层到低层分别是应用程序层、应用程序框架层、系统运行库层和</a:t>
            </a:r>
            <a:r>
              <a:rPr dirty="0"/>
              <a:t>Linux</a:t>
            </a:r>
            <a:r>
              <a:rPr lang="zh-CN" altLang="en-US" dirty="0"/>
              <a:t>核心层</a:t>
            </a:r>
            <a:endParaRPr lang="zh-CN" altLang="en-US" dirty="0"/>
          </a:p>
          <a:p>
            <a:pPr lvl="0"/>
            <a:r>
              <a:rPr dirty="0"/>
              <a:t>Android</a:t>
            </a:r>
            <a:r>
              <a:rPr lang="zh-CN" altLang="en-US" dirty="0"/>
              <a:t>应用程序主要包含</a:t>
            </a:r>
            <a:r>
              <a:rPr dirty="0"/>
              <a:t>4</a:t>
            </a:r>
            <a:r>
              <a:rPr lang="zh-CN" altLang="en-US" dirty="0"/>
              <a:t>种组件：</a:t>
            </a:r>
            <a:r>
              <a:rPr dirty="0"/>
              <a:t>Activity</a:t>
            </a:r>
            <a:r>
              <a:rPr lang="zh-CN" altLang="en-US" dirty="0"/>
              <a:t>、</a:t>
            </a:r>
            <a:r>
              <a:rPr dirty="0"/>
              <a:t>Service</a:t>
            </a:r>
            <a:r>
              <a:rPr lang="zh-CN" altLang="en-US" dirty="0"/>
              <a:t>、</a:t>
            </a:r>
            <a:r>
              <a:rPr dirty="0"/>
              <a:t>Broadcast Receiver</a:t>
            </a:r>
            <a:r>
              <a:rPr lang="zh-CN" altLang="en-US" dirty="0"/>
              <a:t>和</a:t>
            </a:r>
            <a:r>
              <a:rPr dirty="0"/>
              <a:t>Content Provider</a:t>
            </a:r>
            <a:endParaRPr lang="zh-CN" altLang="en-US" dirty="0"/>
          </a:p>
          <a:p>
            <a:pPr lvl="0"/>
            <a:r>
              <a:rPr dirty="0"/>
              <a:t>Activity</a:t>
            </a:r>
            <a:r>
              <a:rPr lang="zh-CN" altLang="en-US" dirty="0"/>
              <a:t>是最基本的</a:t>
            </a:r>
            <a:r>
              <a:rPr dirty="0"/>
              <a:t>Android</a:t>
            </a:r>
            <a:r>
              <a:rPr lang="zh-CN" altLang="en-US" dirty="0"/>
              <a:t>应用程序组件，一个</a:t>
            </a:r>
            <a:r>
              <a:rPr dirty="0"/>
              <a:t>Activity</a:t>
            </a:r>
            <a:r>
              <a:rPr lang="zh-CN" altLang="en-US" dirty="0"/>
              <a:t>表示一个可视化的用户界面</a:t>
            </a:r>
            <a:endParaRPr lang="zh-CN" altLang="en-US" dirty="0"/>
          </a:p>
          <a:p>
            <a:pPr lvl="0"/>
            <a:r>
              <a:rPr dirty="0"/>
              <a:t>Service</a:t>
            </a:r>
            <a:r>
              <a:rPr lang="zh-CN" altLang="en-US" dirty="0"/>
              <a:t>组件用于提供服务，专门用于执行一些持续性的、耗时的并且无需用户界面交互的操作</a:t>
            </a:r>
            <a:endParaRPr lang="en-US" altLang="zh-CN" dirty="0"/>
          </a:p>
          <a:p>
            <a:pPr lvl="0"/>
            <a:r>
              <a:rPr lang="en-US" altLang="zh-CN" dirty="0"/>
              <a:t>Broadcast Receiver</a:t>
            </a:r>
            <a:r>
              <a:rPr lang="zh-CN" altLang="en-US" dirty="0"/>
              <a:t>用于使应用程序监听到匹配指定标准的广播信息</a:t>
            </a:r>
            <a:endParaRPr lang="zh-CN" altLang="en-US" dirty="0"/>
          </a:p>
          <a:p>
            <a:pPr lvl="0"/>
            <a:r>
              <a:rPr lang="en-US" altLang="zh-CN" dirty="0"/>
              <a:t>Content Provider</a:t>
            </a:r>
            <a:r>
              <a:rPr lang="zh-CN" altLang="en-US" dirty="0"/>
              <a:t>组件是一种共享的持久数据存储机制，是在应用程序之间共享数据的首选方案</a:t>
            </a:r>
            <a:endParaRPr lang="zh-CN" altLang="en-US" dirty="0"/>
          </a:p>
          <a:p>
            <a:pPr lvl="0"/>
            <a:r>
              <a:rPr lang="en-US" altLang="zh-CN" dirty="0"/>
              <a:t>Android Studio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开发的一款面向</a:t>
            </a:r>
            <a:r>
              <a:rPr lang="en-US" altLang="zh-CN" dirty="0"/>
              <a:t>Android</a:t>
            </a:r>
            <a:r>
              <a:rPr lang="zh-CN" altLang="en-US" dirty="0"/>
              <a:t>开发者的</a:t>
            </a:r>
            <a:r>
              <a:rPr lang="en-US" altLang="zh-CN" dirty="0"/>
              <a:t>IDE</a:t>
            </a:r>
            <a:endParaRPr lang="en-US" altLang="zh-CN" dirty="0"/>
          </a:p>
          <a:p>
            <a:pPr lvl="0"/>
            <a:r>
              <a:rPr lang="en-US" altLang="zh-CN" dirty="0"/>
              <a:t>Android</a:t>
            </a:r>
            <a:r>
              <a:rPr lang="zh-CN" altLang="en-US" dirty="0"/>
              <a:t>程序在</a:t>
            </a:r>
            <a:r>
              <a:rPr lang="en-US" altLang="zh-CN" dirty="0"/>
              <a:t>AVD</a:t>
            </a:r>
            <a:r>
              <a:rPr lang="zh-CN" altLang="en-US" dirty="0"/>
              <a:t>虚拟机上运行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0698" y="635056"/>
            <a:ext cx="9603275" cy="1049235"/>
          </a:xfrm>
        </p:spPr>
        <p:txBody>
          <a:bodyPr/>
          <a:lstStyle/>
          <a:p>
            <a:r>
              <a:rPr lang="zh-CN" altLang="en-US" b="1" dirty="0"/>
              <a:t>本章总结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新建一个工程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7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5" name="RemarkBack"/>
            <p:cNvSpPr/>
            <p:nvPr>
              <p:custDataLst>
                <p:tags r:id="rId14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5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 descr="tmpA77F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Android</a:t>
            </a:r>
            <a:r>
              <a:rPr lang="zh-CN" altLang="zh-CN" dirty="0"/>
              <a:t>历史发展</a:t>
            </a:r>
            <a:endParaRPr lang="zh-CN" altLang="zh-CN" dirty="0"/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Android</a:t>
            </a:r>
            <a:r>
              <a:rPr lang="zh-CN" altLang="zh-CN" dirty="0"/>
              <a:t>的系统架构</a:t>
            </a:r>
            <a:endParaRPr lang="zh-CN" altLang="zh-CN" dirty="0"/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Android</a:t>
            </a:r>
            <a:r>
              <a:rPr lang="zh-CN" altLang="zh-CN" dirty="0"/>
              <a:t>的应用程序组件</a:t>
            </a:r>
            <a:endParaRPr lang="zh-CN" altLang="zh-CN" dirty="0"/>
          </a:p>
          <a:p>
            <a:pPr lvl="0"/>
            <a:r>
              <a:rPr lang="zh-CN" altLang="zh-CN" dirty="0"/>
              <a:t>能够安装</a:t>
            </a:r>
            <a:r>
              <a:rPr lang="en-US" altLang="zh-CN" dirty="0"/>
              <a:t>Android Studio</a:t>
            </a:r>
            <a:r>
              <a:rPr lang="zh-CN" altLang="zh-CN" dirty="0"/>
              <a:t>环境</a:t>
            </a:r>
            <a:endParaRPr lang="zh-CN" altLang="zh-CN" dirty="0"/>
          </a:p>
          <a:p>
            <a:pPr lvl="0"/>
            <a:r>
              <a:rPr lang="zh-CN" altLang="zh-CN" dirty="0"/>
              <a:t>能够创建并运行第一个</a:t>
            </a:r>
            <a:r>
              <a:rPr lang="en-US" altLang="zh-CN" dirty="0"/>
              <a:t>Android</a:t>
            </a:r>
            <a:r>
              <a:rPr lang="zh-CN" altLang="zh-CN" dirty="0"/>
              <a:t>项目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47329" y="590668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1465722"/>
            <a:ext cx="10943167" cy="4381531"/>
          </a:xfrm>
        </p:spPr>
        <p:txBody>
          <a:bodyPr/>
          <a:lstStyle/>
          <a:p>
            <a:r>
              <a:rPr dirty="0"/>
              <a:t>Android</a:t>
            </a:r>
            <a:r>
              <a:rPr lang="zh-CN" dirty="0"/>
              <a:t>是一个以</a:t>
            </a:r>
            <a:r>
              <a:rPr dirty="0"/>
              <a:t>Linux</a:t>
            </a:r>
            <a:r>
              <a:rPr lang="zh-CN" dirty="0"/>
              <a:t>为基础的</a:t>
            </a:r>
            <a:r>
              <a:rPr lang="zh-CN" altLang="en-US" dirty="0"/>
              <a:t>开源操作系统</a:t>
            </a:r>
            <a:endParaRPr lang="en-US" altLang="zh-CN" dirty="0"/>
          </a:p>
          <a:p>
            <a:r>
              <a:rPr lang="zh-CN" dirty="0"/>
              <a:t>主要用于智能手机和平板电脑等移动设备</a:t>
            </a:r>
            <a:endParaRPr lang="en-US" altLang="zh-CN" dirty="0"/>
          </a:p>
          <a:p>
            <a:r>
              <a:rPr lang="zh-CN" altLang="zh-CN" dirty="0"/>
              <a:t>由</a:t>
            </a:r>
            <a:r>
              <a:rPr lang="en-US" altLang="zh-CN" dirty="0"/>
              <a:t>Google</a:t>
            </a:r>
            <a:r>
              <a:rPr lang="zh-CN" altLang="zh-CN" dirty="0"/>
              <a:t>领导的</a:t>
            </a:r>
            <a:r>
              <a:rPr lang="en-US" altLang="zh-CN" dirty="0"/>
              <a:t>OHA</a:t>
            </a:r>
            <a:r>
              <a:rPr lang="zh-CN" altLang="zh-CN" dirty="0"/>
              <a:t>（</a:t>
            </a:r>
            <a:r>
              <a:rPr lang="en-US" altLang="zh-CN" dirty="0"/>
              <a:t>Open Handset Alliance</a:t>
            </a:r>
            <a:r>
              <a:rPr lang="zh-CN" altLang="zh-CN" dirty="0"/>
              <a:t>，开放手机联盟）持续维护与更新</a:t>
            </a:r>
            <a:endParaRPr 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10347" y="664407"/>
            <a:ext cx="8351899" cy="547687"/>
          </a:xfrm>
        </p:spPr>
        <p:txBody>
          <a:bodyPr/>
          <a:lstStyle/>
          <a:p>
            <a:r>
              <a:rPr lang="en-US" altLang="en-US" dirty="0" err="1"/>
              <a:t>A</a:t>
            </a:r>
            <a:r>
              <a:rPr lang="en-US" altLang="zh-CN" dirty="0" err="1"/>
              <a:t>ndroid</a:t>
            </a:r>
            <a:r>
              <a:rPr dirty="0" err="1"/>
              <a:t>简史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66712" y="4286287"/>
            <a:ext cx="11049077" cy="697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3735" b="1" dirty="0">
              <a:solidFill>
                <a:schemeClr val="accent6"/>
              </a:solidFill>
              <a:latin typeface="Adobe 黑体 Std R" panose="020B0400000000000000" charset="-122"/>
              <a:ea typeface="Adobe 黑体 Std R" panose="020B0400000000000000" charset="-122"/>
              <a:cs typeface="华文细黑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36459" y="2368081"/>
          <a:ext cx="7383274" cy="438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100"/>
                <a:gridCol w="3698511"/>
                <a:gridCol w="1628663"/>
              </a:tblGrid>
              <a:tr h="365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 本</a:t>
                      </a:r>
                      <a:endParaRPr lang="zh-CN" sz="19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 号</a:t>
                      </a:r>
                      <a:endParaRPr lang="zh-CN" sz="19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 期</a:t>
                      </a:r>
                      <a:endParaRPr lang="zh-CN" sz="19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1.0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Astro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（铁臂阿童木）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2008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2.0/2.1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Éclair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（闪电泡芙）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2009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2.2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Froyo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（冻酸奶）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2.3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Gingerbread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（姜饼）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3.0/3.1/3.2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Honeycomb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（蜂巢）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4.0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Ice Cream Sandwich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（冰激凌三明治）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4.1/4.2/4.3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Jelly Bean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（果冻豆）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4.4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KitKat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（奇巧巧克力棒）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5.0/5.1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Lollipop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（棒棒糖）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6.0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Marshmallow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（棉花糖）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651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Android 7.0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Nougat(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牛轧糖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 panose="02020400000000000000" pitchFamily="18" charset="-122"/>
                          <a:cs typeface="Times New Roman" panose="02020603050405020304" pitchFamily="18" charset="0"/>
                        </a:rPr>
                        <a:t>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obe 仿宋 Std R" panose="020204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28079" y="1410051"/>
            <a:ext cx="10943167" cy="5143536"/>
          </a:xfrm>
        </p:spPr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系统分为四层</a:t>
            </a:r>
            <a:r>
              <a:rPr lang="zh-CN" altLang="en-US" dirty="0"/>
              <a:t>：</a:t>
            </a:r>
            <a:endParaRPr dirty="0"/>
          </a:p>
          <a:p>
            <a:r>
              <a:rPr dirty="0"/>
              <a:t>Linux</a:t>
            </a:r>
            <a:r>
              <a:rPr lang="zh-CN" dirty="0"/>
              <a:t>内核</a:t>
            </a:r>
            <a:r>
              <a:rPr lang="zh-CN" altLang="en-US" dirty="0"/>
              <a:t>层</a:t>
            </a:r>
            <a:endParaRPr dirty="0"/>
          </a:p>
          <a:p>
            <a:r>
              <a:rPr lang="zh-CN" dirty="0"/>
              <a:t>系统运行库</a:t>
            </a:r>
            <a:r>
              <a:rPr lang="zh-CN" altLang="en-US" dirty="0"/>
              <a:t>层</a:t>
            </a:r>
            <a:endParaRPr dirty="0"/>
          </a:p>
          <a:p>
            <a:r>
              <a:rPr lang="zh-CN" dirty="0"/>
              <a:t>应用程序框架</a:t>
            </a:r>
            <a:r>
              <a:rPr lang="zh-CN" altLang="en-US" dirty="0"/>
              <a:t>层</a:t>
            </a:r>
            <a:endParaRPr dirty="0"/>
          </a:p>
          <a:p>
            <a:r>
              <a:rPr lang="zh-CN" dirty="0"/>
              <a:t>应用程序层</a:t>
            </a:r>
            <a:endParaRPr dirty="0"/>
          </a:p>
          <a:p>
            <a:pPr marL="609600" indent="-60960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3816" y="702131"/>
            <a:ext cx="8351899" cy="547687"/>
          </a:xfrm>
        </p:spPr>
        <p:txBody>
          <a:bodyPr/>
          <a:lstStyle/>
          <a:p>
            <a:r>
              <a:rPr lang="en-US" dirty="0" err="1"/>
              <a:t>Android</a:t>
            </a:r>
            <a:r>
              <a:rPr dirty="0" err="1"/>
              <a:t>系统架构</a:t>
            </a:r>
            <a:endParaRPr dirty="0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20" tIns="60960" rIns="121920" bIns="60960" numCol="1" anchor="ctr" anchorCtr="0" compatLnSpc="1">
            <a:spAutoFit/>
          </a:bodyPr>
          <a:lstStyle/>
          <a:p>
            <a:endParaRPr lang="zh-CN" altLang="en-US" sz="24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40466" y="1322773"/>
            <a:ext cx="6654276" cy="548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94853" y="1445562"/>
            <a:ext cx="10997147" cy="5238787"/>
          </a:xfrm>
        </p:spPr>
        <p:txBody>
          <a:bodyPr/>
          <a:lstStyle/>
          <a:p>
            <a:pPr latinLnBrk="0">
              <a:buNone/>
            </a:pPr>
            <a:r>
              <a:rPr dirty="0"/>
              <a:t>Android</a:t>
            </a:r>
            <a:r>
              <a:rPr lang="zh-CN" dirty="0"/>
              <a:t>应用程序主要包含</a:t>
            </a:r>
            <a:r>
              <a:rPr dirty="0"/>
              <a:t>4</a:t>
            </a:r>
            <a:r>
              <a:rPr lang="zh-CN" dirty="0"/>
              <a:t>种组件：</a:t>
            </a:r>
            <a:endParaRPr dirty="0"/>
          </a:p>
          <a:p>
            <a:pPr lvl="0"/>
            <a:r>
              <a:rPr dirty="0"/>
              <a:t>Activity</a:t>
            </a:r>
            <a:r>
              <a:rPr lang="zh-CN" dirty="0"/>
              <a:t>（活动）</a:t>
            </a:r>
            <a:r>
              <a:rPr lang="zh-CN" altLang="en-US" dirty="0"/>
              <a:t>：</a:t>
            </a:r>
            <a:r>
              <a:rPr lang="zh-CN" dirty="0"/>
              <a:t>负责用户交互</a:t>
            </a:r>
            <a:r>
              <a:rPr lang="zh-CN" altLang="en-US" dirty="0"/>
              <a:t>；</a:t>
            </a:r>
            <a:endParaRPr lang="zh-CN" dirty="0"/>
          </a:p>
          <a:p>
            <a:pPr lvl="0"/>
            <a:r>
              <a:rPr dirty="0"/>
              <a:t>Service</a:t>
            </a:r>
            <a:r>
              <a:rPr lang="zh-CN" dirty="0"/>
              <a:t>（服务）</a:t>
            </a:r>
            <a:r>
              <a:rPr lang="zh-CN" altLang="en-US" dirty="0"/>
              <a:t>：</a:t>
            </a:r>
            <a:r>
              <a:rPr lang="zh-CN" dirty="0"/>
              <a:t>执行持续性的、耗时的且无需用户界面交互的操作</a:t>
            </a:r>
            <a:r>
              <a:rPr lang="zh-CN" altLang="en-US" dirty="0"/>
              <a:t>；</a:t>
            </a:r>
            <a:endParaRPr lang="zh-CN" dirty="0"/>
          </a:p>
          <a:p>
            <a:pPr lvl="0"/>
            <a:r>
              <a:rPr dirty="0"/>
              <a:t>Broadcast Receiver</a:t>
            </a:r>
            <a:r>
              <a:rPr lang="zh-CN" dirty="0"/>
              <a:t>（广播接收器）</a:t>
            </a:r>
            <a:r>
              <a:rPr lang="zh-CN" altLang="en-US" dirty="0"/>
              <a:t>：</a:t>
            </a:r>
            <a:r>
              <a:rPr lang="zh-CN" dirty="0"/>
              <a:t>接收来自系统和应用程序的广播</a:t>
            </a:r>
            <a:r>
              <a:rPr lang="zh-CN" altLang="en-US" dirty="0"/>
              <a:t>；</a:t>
            </a:r>
            <a:endParaRPr lang="zh-CN" dirty="0"/>
          </a:p>
          <a:p>
            <a:pPr lvl="0"/>
            <a:r>
              <a:rPr dirty="0"/>
              <a:t>Content Provider</a:t>
            </a:r>
            <a:r>
              <a:rPr lang="zh-CN" dirty="0"/>
              <a:t>（内容提供器）</a:t>
            </a:r>
            <a:r>
              <a:rPr lang="zh-CN" altLang="en-US" dirty="0"/>
              <a:t>：</a:t>
            </a:r>
            <a:r>
              <a:rPr lang="zh-CN" dirty="0"/>
              <a:t>共享</a:t>
            </a:r>
            <a:r>
              <a:rPr lang="zh-CN" altLang="en-US" dirty="0"/>
              <a:t>的</a:t>
            </a:r>
            <a:r>
              <a:rPr lang="zh-CN" dirty="0"/>
              <a:t>持久数据存储机制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59847" y="702189"/>
            <a:ext cx="7753773" cy="743373"/>
          </a:xfrm>
        </p:spPr>
        <p:txBody>
          <a:bodyPr/>
          <a:lstStyle/>
          <a:p>
            <a:r>
              <a:rPr lang="en-US" dirty="0" err="1"/>
              <a:t>Android</a:t>
            </a:r>
            <a:r>
              <a:rPr dirty="0" err="1"/>
              <a:t>应用程序组件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94853" y="1510274"/>
            <a:ext cx="10997147" cy="5238787"/>
          </a:xfrm>
        </p:spPr>
        <p:txBody>
          <a:bodyPr/>
          <a:lstStyle/>
          <a:p>
            <a:r>
              <a:rPr dirty="0"/>
              <a:t>Android</a:t>
            </a:r>
            <a:r>
              <a:rPr lang="zh-CN" dirty="0"/>
              <a:t>环境</a:t>
            </a:r>
            <a:r>
              <a:rPr lang="zh-CN" altLang="en-US" dirty="0"/>
              <a:t>搭建步骤如下：</a:t>
            </a:r>
            <a:endParaRPr dirty="0"/>
          </a:p>
          <a:p>
            <a:pPr marL="1066800" lvl="1" indent="-457200">
              <a:buFont typeface="+mj-ea"/>
              <a:buAutoNum type="circleNumDbPlain"/>
            </a:pPr>
            <a:r>
              <a:rPr lang="zh-CN" i="0" dirty="0"/>
              <a:t>安装</a:t>
            </a:r>
            <a:r>
              <a:rPr i="0" dirty="0"/>
              <a:t>JDK；</a:t>
            </a:r>
            <a:endParaRPr lang="en-US" i="0" dirty="0"/>
          </a:p>
          <a:p>
            <a:pPr marL="1066800" lvl="1" indent="-457200">
              <a:buFont typeface="+mj-ea"/>
              <a:buAutoNum type="circleNumDbPlain"/>
            </a:pPr>
            <a:r>
              <a:rPr i="0" dirty="0"/>
              <a:t>安装Android Studio。</a:t>
            </a:r>
            <a:endParaRPr lang="en-US" alt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94853" y="766901"/>
            <a:ext cx="7753773" cy="743373"/>
          </a:xfrm>
        </p:spPr>
        <p:txBody>
          <a:bodyPr/>
          <a:lstStyle/>
          <a:p>
            <a:r>
              <a:rPr lang="en-US" dirty="0" err="1"/>
              <a:t>Android</a:t>
            </a:r>
            <a:r>
              <a:rPr dirty="0" err="1"/>
              <a:t>开发环境搭建</a:t>
            </a:r>
            <a:endParaRPr dirty="0"/>
          </a:p>
        </p:txBody>
      </p:sp>
      <p:pic>
        <p:nvPicPr>
          <p:cNvPr id="452613" name="Picture 5" descr="C:\Users\Administrator\Desktop\56cbb9866f8c2.jp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30971" y="2859634"/>
            <a:ext cx="4381531" cy="2373329"/>
          </a:xfrm>
          <a:prstGeom prst="rect">
            <a:avLst/>
          </a:prstGeom>
          <a:noFill/>
        </p:spPr>
      </p:pic>
      <p:pic>
        <p:nvPicPr>
          <p:cNvPr id="452611" name="Picture 3" descr="C:\Users\Administrator\Desktop\28befe2fd424be0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83029" y="2859634"/>
            <a:ext cx="2882127" cy="2290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784763"/>
            <a:ext cx="8818880" cy="547793"/>
          </a:xfrm>
        </p:spPr>
        <p:txBody>
          <a:bodyPr/>
          <a:lstStyle/>
          <a:p>
            <a:r>
              <a:rPr dirty="0" err="1"/>
              <a:t>下载并安装</a:t>
            </a:r>
            <a:r>
              <a:rPr lang="en-US" dirty="0" err="1"/>
              <a:t>JDK</a:t>
            </a:r>
            <a:endParaRPr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5687" y="1332556"/>
            <a:ext cx="10997147" cy="571504"/>
          </a:xfrm>
        </p:spPr>
        <p:txBody>
          <a:bodyPr/>
          <a:lstStyle/>
          <a:p>
            <a:pPr latinLnBrk="0"/>
            <a:r>
              <a:rPr dirty="0"/>
              <a:t>Android 5.0</a:t>
            </a:r>
            <a:r>
              <a:rPr lang="zh-CN" dirty="0"/>
              <a:t>需要</a:t>
            </a:r>
            <a:r>
              <a:rPr dirty="0"/>
              <a:t>JDK 7</a:t>
            </a:r>
            <a:r>
              <a:rPr lang="zh-CN" dirty="0"/>
              <a:t>或更高版本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 descr="C:\Users\ADMINI~1\AppData\Local\Temp\SNAGHTML1c0ef37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7" y="1996909"/>
            <a:ext cx="5524539" cy="466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ADMINI~1\AppData\Local\Temp\SNAGHTML1c2a5a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26" y="2085683"/>
            <a:ext cx="5713512" cy="46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3238523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dirty="0"/>
              <a:t>Android Studio</a:t>
            </a:r>
            <a:r>
              <a:rPr lang="zh-CN" dirty="0"/>
              <a:t>提供了集成的</a:t>
            </a:r>
            <a:r>
              <a:rPr dirty="0"/>
              <a:t>Android</a:t>
            </a:r>
            <a:r>
              <a:rPr lang="zh-CN" dirty="0"/>
              <a:t>开发和调试环境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8708836" cy="547793"/>
          </a:xfrm>
        </p:spPr>
        <p:txBody>
          <a:bodyPr>
            <a:normAutofit fontScale="90000"/>
          </a:bodyPr>
          <a:lstStyle/>
          <a:p>
            <a:r>
              <a:rPr dirty="0"/>
              <a:t>下载并安装</a:t>
            </a:r>
            <a:r>
              <a:rPr lang="en-US" dirty="0"/>
              <a:t>Android Studio</a:t>
            </a:r>
            <a:endParaRPr dirty="0"/>
          </a:p>
        </p:txBody>
      </p:sp>
      <p:grpSp>
        <p:nvGrpSpPr>
          <p:cNvPr id="7" name="组合 6"/>
          <p:cNvGrpSpPr/>
          <p:nvPr/>
        </p:nvGrpSpPr>
        <p:grpSpPr>
          <a:xfrm>
            <a:off x="857213" y="5323024"/>
            <a:ext cx="9967120" cy="1107867"/>
            <a:chOff x="721020" y="3990115"/>
            <a:chExt cx="7475340" cy="775587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4008449"/>
              <a:ext cx="636270" cy="749008"/>
              <a:chOff x="645787" y="4134942"/>
              <a:chExt cx="636270" cy="749008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4942"/>
                <a:ext cx="484014" cy="484015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589525"/>
                <a:ext cx="636270" cy="294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5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anose="02020400000000000000" pitchFamily="18" charset="-122"/>
                    <a:ea typeface="Adobe 仿宋 Std R" panose="02020400000000000000" pitchFamily="18" charset="-122"/>
                  </a:rPr>
                  <a:t>注意</a:t>
                </a:r>
                <a:endParaRPr lang="zh-CN" altLang="en-US" sz="213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dobe 仿宋 Std R" panose="02020400000000000000" pitchFamily="18" charset="-122"/>
                  <a:ea typeface="Adobe 仿宋 Std R" panose="02020400000000000000" pitchFamily="18" charset="-122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409750" y="3990115"/>
              <a:ext cx="6786610" cy="7755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Android Studio</a:t>
              </a:r>
              <a:r>
                <a:rPr kumimoji="1" lang="zh-CN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需要至少</a:t>
              </a:r>
              <a:r>
                <a:rPr kumimoji="1" lang="en-US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500MB</a:t>
              </a:r>
              <a:r>
                <a:rPr kumimoji="1" lang="zh-CN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空间，</a:t>
              </a:r>
              <a:r>
                <a:rPr kumimoji="1" lang="en-US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Android SDK</a:t>
              </a:r>
              <a:r>
                <a:rPr kumimoji="1" lang="zh-CN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需要至少</a:t>
              </a:r>
              <a:r>
                <a:rPr kumimoji="1" lang="en-US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3.2GB</a:t>
              </a:r>
              <a:r>
                <a:rPr kumimoji="1" lang="zh-CN" altLang="en-US" sz="2135" dirty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anose="02020400000000000000" pitchFamily="18" charset="-122"/>
                  <a:cs typeface="Times New Roman" panose="02020603050405020304" pitchFamily="18" charset="0"/>
                </a:rPr>
                <a:t>空间，因此在指定安装路径时要确保该路径下的磁盘有足够大的空间。</a:t>
              </a:r>
              <a:endParaRPr lang="zh-CN" altLang="en-US" sz="2135" dirty="0">
                <a:ea typeface="Adobe 仿宋 Std R" panose="02020400000000000000" pitchFamily="18" charset="-122"/>
              </a:endParaRPr>
            </a:p>
          </p:txBody>
        </p:sp>
      </p:grpSp>
      <p:pic>
        <p:nvPicPr>
          <p:cNvPr id="12" name="图片 11" descr="安装界面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3714733" y="1523987"/>
            <a:ext cx="4560571" cy="3547111"/>
          </a:xfrm>
          <a:prstGeom prst="rect">
            <a:avLst/>
          </a:prstGeom>
        </p:spPr>
      </p:pic>
      <p:pic>
        <p:nvPicPr>
          <p:cNvPr id="13" name="图片 12" descr="安装和存放路径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3714733" y="1523987"/>
            <a:ext cx="4560571" cy="3547111"/>
          </a:xfrm>
          <a:prstGeom prst="rect">
            <a:avLst/>
          </a:prstGeom>
        </p:spPr>
      </p:pic>
      <p:pic>
        <p:nvPicPr>
          <p:cNvPr id="14" name="图片 13" descr="设置类型向导页.t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33" y="1523988"/>
            <a:ext cx="4572032" cy="3523125"/>
          </a:xfrm>
          <a:prstGeom prst="rect">
            <a:avLst/>
          </a:prstGeom>
        </p:spPr>
      </p:pic>
      <p:pic>
        <p:nvPicPr>
          <p:cNvPr id="16" name="图片 15" descr="安装成功.tif"/>
          <p:cNvPicPr/>
          <p:nvPr/>
        </p:nvPicPr>
        <p:blipFill>
          <a:blip r:embed="rId5"/>
          <a:stretch>
            <a:fillRect/>
          </a:stretch>
        </p:blipFill>
        <p:spPr>
          <a:xfrm>
            <a:off x="3590250" y="1525801"/>
            <a:ext cx="4696516" cy="3567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RAINPROBLEM" val="ProblemSetting"/>
  <p:tag name="RAINPROBLEMTYPE" val="FillBlank"/>
</p:tagLst>
</file>

<file path=ppt/tags/tag18.xml><?xml version="1.0" encoding="utf-8"?>
<p:tagLst xmlns:p="http://schemas.openxmlformats.org/presentationml/2006/main">
  <p:tag name="RAINPROBLEM" val="FillBlank"/>
  <p:tag name="PROBLEMSCORE" val="0.0"/>
  <p:tag name="PROBLEMBLANK" val="[]"/>
  <p:tag name="PROBLEMBLANKORDER" val="true"/>
  <p:tag name="PROBLEMHASREMARK" val="True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3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" val="ProblemWarning"/>
</p:tagLst>
</file>

<file path=ppt/tags/tag5.xml><?xml version="1.0" encoding="utf-8"?>
<p:tagLst xmlns:p="http://schemas.openxmlformats.org/presentationml/2006/main">
  <p:tag name="RAINPROBLEM" val="ProblemRemarkBoard"/>
</p:tagLst>
</file>

<file path=ppt/tags/tag6.xml><?xml version="1.0" encoding="utf-8"?>
<p:tagLst xmlns:p="http://schemas.openxmlformats.org/presentationml/2006/main">
  <p:tag name="PROBLEMREMARKTITLE" val="ProblemRemarkBoardTip"/>
</p:tagLst>
</file>

<file path=ppt/tags/tag7.xml><?xml version="1.0" encoding="utf-8"?>
<p:tagLst xmlns:p="http://schemas.openxmlformats.org/presentationml/2006/main">
  <p:tag name="RAINPROBLEM" val="ProblemRemark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1961</Words>
  <Application>WPS 演示</Application>
  <PresentationFormat>宽屏</PresentationFormat>
  <Paragraphs>182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Adobe 宋体 Std L</vt:lpstr>
      <vt:lpstr>华文细黑</vt:lpstr>
      <vt:lpstr>Adobe 黑体 Std R</vt:lpstr>
      <vt:lpstr>华文细黑</vt:lpstr>
      <vt:lpstr>Adobe 仿宋 Std R</vt:lpstr>
      <vt:lpstr>Times New Roman</vt:lpstr>
      <vt:lpstr>等线 Light</vt:lpstr>
      <vt:lpstr>Gill Sans MT</vt:lpstr>
      <vt:lpstr>等线</vt:lpstr>
      <vt:lpstr>微软雅黑</vt:lpstr>
      <vt:lpstr>Arial Unicode MS</vt:lpstr>
      <vt:lpstr>画廊</vt:lpstr>
      <vt:lpstr>第一章  Android概述</vt:lpstr>
      <vt:lpstr>PowerPoint 演示文稿</vt:lpstr>
      <vt:lpstr>本章目标</vt:lpstr>
      <vt:lpstr>Android简史</vt:lpstr>
      <vt:lpstr>Android系统架构</vt:lpstr>
      <vt:lpstr>Android应用程序组件</vt:lpstr>
      <vt:lpstr>Android开发环境搭建</vt:lpstr>
      <vt:lpstr>下载并安装JDK</vt:lpstr>
      <vt:lpstr>下载并安装Android Studio</vt:lpstr>
      <vt:lpstr>第一个Android项目</vt:lpstr>
      <vt:lpstr>第一个Android项目</vt:lpstr>
      <vt:lpstr>Android程序结构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jessi</cp:lastModifiedBy>
  <cp:revision>76</cp:revision>
  <cp:lastPrinted>2018-07-27T08:26:00Z</cp:lastPrinted>
  <dcterms:created xsi:type="dcterms:W3CDTF">2017-12-12T07:08:00Z</dcterms:created>
  <dcterms:modified xsi:type="dcterms:W3CDTF">2020-02-09T11:44:16Z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