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81" r:id="rId3"/>
    <p:sldId id="257" r:id="rId4"/>
    <p:sldId id="282" r:id="rId5"/>
    <p:sldId id="265" r:id="rId6"/>
    <p:sldId id="259" r:id="rId7"/>
    <p:sldId id="260" r:id="rId8"/>
    <p:sldId id="267" r:id="rId9"/>
    <p:sldId id="269" r:id="rId10"/>
    <p:sldId id="271" r:id="rId11"/>
    <p:sldId id="262" r:id="rId12"/>
    <p:sldId id="275" r:id="rId13"/>
    <p:sldId id="276" r:id="rId14"/>
    <p:sldId id="277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4"/>
    <p:restoredTop sz="94666"/>
  </p:normalViewPr>
  <p:slideViewPr>
    <p:cSldViewPr snapToGrid="0" snapToObjects="1">
      <p:cViewPr>
        <p:scale>
          <a:sx n="100" d="100"/>
          <a:sy n="100" d="100"/>
        </p:scale>
        <p:origin x="6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896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580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49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39158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57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6123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225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1781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232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580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5189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6280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670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62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17807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1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948C-5ADD-544C-A2A1-7EE850797315}" type="datetimeFigureOut">
              <a:rPr lang="en-FR" smtClean="0"/>
              <a:t>08/06/2022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F06AE0-AD66-DC4B-8AAF-6C983B98F2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305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B9FC-D778-3CCE-2414-74434CB95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570" y="925611"/>
            <a:ext cx="12192000" cy="250338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Projet 2 : Analyser des données de systèmes éducatifs</a:t>
            </a:r>
            <a:br>
              <a:rPr lang="en-GB" b="1" dirty="0"/>
            </a:br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F58F9-CC61-10FE-D203-62DCDFB5CF92}"/>
              </a:ext>
            </a:extLst>
          </p:cNvPr>
          <p:cNvSpPr txBox="1"/>
          <p:nvPr/>
        </p:nvSpPr>
        <p:spPr>
          <a:xfrm>
            <a:off x="6308430" y="4453556"/>
            <a:ext cx="333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Yixuan ZHAO</a:t>
            </a:r>
          </a:p>
          <a:p>
            <a:r>
              <a:rPr lang="en-FR" dirty="0"/>
              <a:t>Date :</a:t>
            </a:r>
            <a:r>
              <a:rPr lang="en-GB" dirty="0"/>
              <a:t> 14 </a:t>
            </a:r>
            <a:r>
              <a:rPr lang="en-GB" dirty="0" err="1"/>
              <a:t>Juin</a:t>
            </a:r>
            <a:r>
              <a:rPr lang="en-GB" dirty="0"/>
              <a:t> 2022</a:t>
            </a:r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B56C8-9B49-9590-AF9D-759782A31FF1}"/>
              </a:ext>
            </a:extLst>
          </p:cNvPr>
          <p:cNvSpPr txBox="1"/>
          <p:nvPr/>
        </p:nvSpPr>
        <p:spPr>
          <a:xfrm>
            <a:off x="3094892" y="3244334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Formation “Data Scientist”, OPENCLASSROOMS</a:t>
            </a:r>
          </a:p>
        </p:txBody>
      </p:sp>
    </p:spTree>
    <p:extLst>
      <p:ext uri="{BB962C8B-B14F-4D97-AF65-F5344CB8AC3E}">
        <p14:creationId xmlns:p14="http://schemas.microsoft.com/office/powerpoint/2010/main" val="421538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ADE4-22B2-BF15-4BB3-9E9E404A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1"/>
                </a:solidFill>
              </a:rPr>
              <a:t>Les indicateurs pertinents (classement selon les indicateurs)</a:t>
            </a:r>
            <a:endParaRPr lang="en-F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B0F0-9A75-CCA9-E99D-3885CF50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3" y="660400"/>
            <a:ext cx="5683355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Dépenses liées à l’enseignement supérieur (</a:t>
            </a:r>
            <a:r>
              <a:rPr lang="en-GB" dirty="0"/>
              <a:t>% du PIB)</a:t>
            </a:r>
            <a:endParaRPr lang="en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143199-76A3-69CF-A297-95C793B86DB1}"/>
              </a:ext>
            </a:extLst>
          </p:cNvPr>
          <p:cNvSpPr txBox="1">
            <a:spLocks/>
          </p:cNvSpPr>
          <p:nvPr/>
        </p:nvSpPr>
        <p:spPr>
          <a:xfrm>
            <a:off x="6358103" y="635000"/>
            <a:ext cx="568335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Dépenses liées à l’éducation secondaire (</a:t>
            </a:r>
            <a:r>
              <a:rPr lang="en-GB" dirty="0"/>
              <a:t>% du PIB)</a:t>
            </a:r>
            <a:endParaRPr lang="en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7BBC1-ED5C-238D-DADA-BE64DB82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3" y="1270000"/>
            <a:ext cx="4411206" cy="5530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4F089-0284-CC18-D785-C881CD35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05" y="1168400"/>
            <a:ext cx="4838549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9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78DC-DF8F-3F88-6B06-8AA9237B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886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en-FR" sz="3200" b="1" dirty="0">
                <a:solidFill>
                  <a:schemeClr val="tx1"/>
                </a:solidFill>
              </a:rPr>
              <a:t>Normalisation par Z</a:t>
            </a:r>
            <a:r>
              <a:rPr lang="fr-FR" sz="3200" b="1" dirty="0">
                <a:solidFill>
                  <a:schemeClr val="tx1"/>
                </a:solidFill>
              </a:rPr>
              <a:t>-score (classer le potentiel de client)</a:t>
            </a:r>
            <a:endParaRPr lang="en-FR" sz="32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755AA-4BB1-69A1-2C4C-3DB42E6F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6085"/>
            <a:ext cx="12192000" cy="1320799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/>
              <a:t>P</a:t>
            </a:r>
            <a:r>
              <a:rPr lang="en-FR" sz="2400" b="1" dirty="0"/>
              <a:t>ourquoi ? Echelles très différentes (ex. </a:t>
            </a:r>
            <a:r>
              <a:rPr lang="fr-FR" sz="2400" b="1" dirty="0"/>
              <a:t>Nombre</a:t>
            </a:r>
            <a:r>
              <a:rPr lang="en-FR" sz="2400" b="1" dirty="0"/>
              <a:t>, %)</a:t>
            </a:r>
          </a:p>
          <a:p>
            <a:r>
              <a:rPr lang="en-GB" sz="2400" b="1" dirty="0"/>
              <a:t>O</a:t>
            </a:r>
            <a:r>
              <a:rPr lang="en-FR" sz="2400" b="1" dirty="0"/>
              <a:t>bjectif : rendre les valeurs dans les mêmes échelles</a:t>
            </a:r>
          </a:p>
          <a:p>
            <a:r>
              <a:rPr lang="en-GB" sz="2400" b="1" dirty="0"/>
              <a:t>M</a:t>
            </a:r>
            <a:r>
              <a:rPr lang="en-FR" sz="2400" b="1" dirty="0"/>
              <a:t>ethode classique et très utilisé</a:t>
            </a:r>
          </a:p>
          <a:p>
            <a:endParaRPr lang="en-FR" sz="2400" b="1" dirty="0"/>
          </a:p>
          <a:p>
            <a:endParaRPr lang="en-FR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DB5B3-9339-E77E-D722-37553C78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3738"/>
            <a:ext cx="12192000" cy="3693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B2115-A099-9BAB-A0AE-5E3A7311A8C9}"/>
                  </a:ext>
                </a:extLst>
              </p:cNvPr>
              <p:cNvSpPr txBox="1"/>
              <p:nvPr/>
            </p:nvSpPr>
            <p:spPr>
              <a:xfrm>
                <a:off x="8953500" y="698676"/>
                <a:ext cx="2311400" cy="693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FR" sz="4000" dirty="0"/>
                  <a:t>   </a:t>
                </a:r>
                <a:r>
                  <a:rPr lang="en-FR" sz="3200" dirty="0">
                    <a:solidFill>
                      <a:srgbClr val="FF0000"/>
                    </a:solidFill>
                    <a:latin typeface="Times" pitchFamily="2" charset="0"/>
                  </a:rPr>
                  <a:t>Z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F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FR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3200" i="1">
                                <a:solidFill>
                                  <a:srgbClr val="FF0000"/>
                                </a:solidFill>
                                <a:latin typeface="Times" pitchFamily="2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sz="3200" i="1">
                                <a:solidFill>
                                  <a:srgbClr val="FF0000"/>
                                </a:solidFill>
                                <a:latin typeface="Times" pitchFamily="2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sz="3200">
                                <a:solidFill>
                                  <a:srgbClr val="FF0000"/>
                                </a:solidFill>
                                <a:latin typeface="Times" pitchFamily="2" charset="0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endParaRPr lang="en-FR" sz="32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B2115-A099-9BAB-A0AE-5E3A7311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0" y="698676"/>
                <a:ext cx="2311400" cy="693010"/>
              </a:xfrm>
              <a:prstGeom prst="rect">
                <a:avLst/>
              </a:prstGeom>
              <a:blipFill>
                <a:blip r:embed="rId3"/>
                <a:stretch>
                  <a:fillRect t="-3636" b="-2181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6282F3D-E0E0-1AA5-A24A-6DAF0A6CA2AC}"/>
              </a:ext>
            </a:extLst>
          </p:cNvPr>
          <p:cNvSpPr txBox="1">
            <a:spLocks/>
          </p:cNvSpPr>
          <p:nvPr/>
        </p:nvSpPr>
        <p:spPr>
          <a:xfrm>
            <a:off x="9296400" y="1496994"/>
            <a:ext cx="1968500" cy="169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Z = Z-score</a:t>
            </a:r>
          </a:p>
          <a:p>
            <a:pPr marL="0" indent="0">
              <a:buNone/>
            </a:pPr>
            <a:r>
              <a:rPr lang="el-GR" b="1" dirty="0">
                <a:solidFill>
                  <a:srgbClr val="FF0000"/>
                </a:solidFill>
              </a:rPr>
              <a:t>μ</a:t>
            </a:r>
            <a:r>
              <a:rPr lang="fr-FR" b="1" dirty="0">
                <a:solidFill>
                  <a:srgbClr val="FF0000"/>
                </a:solidFill>
              </a:rPr>
              <a:t> = moyen</a:t>
            </a:r>
          </a:p>
          <a:p>
            <a:pPr marL="0" indent="0">
              <a:buNone/>
            </a:pP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fr-FR" b="1" dirty="0">
                <a:solidFill>
                  <a:srgbClr val="FF0000"/>
                </a:solidFill>
              </a:rPr>
              <a:t> = écart-type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6782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65410-D833-6089-F24D-117FD667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L’évolution du potentiel de clients pour chaque pays 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E80165-61C9-380B-8853-E6BB181B59F3}"/>
              </a:ext>
            </a:extLst>
          </p:cNvPr>
          <p:cNvSpPr txBox="1">
            <a:spLocks/>
          </p:cNvSpPr>
          <p:nvPr/>
        </p:nvSpPr>
        <p:spPr>
          <a:xfrm>
            <a:off x="0" y="1067799"/>
            <a:ext cx="2211572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R" sz="2400" dirty="0"/>
              <a:t>Finland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C1C1E-25E5-D374-B140-BBF2FDBD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40" y="660400"/>
            <a:ext cx="9457660" cy="61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2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77BB8D-3CAE-F2ED-1B02-5E777618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L’évolution du potentiel de clients pour chaque pays 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E5E552-9C1F-46B2-BEF7-6DC978D67800}"/>
              </a:ext>
            </a:extLst>
          </p:cNvPr>
          <p:cNvSpPr txBox="1">
            <a:spLocks/>
          </p:cNvSpPr>
          <p:nvPr/>
        </p:nvSpPr>
        <p:spPr>
          <a:xfrm>
            <a:off x="95693" y="1320800"/>
            <a:ext cx="2211572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R" sz="2400" dirty="0"/>
              <a:t>Australia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52A2C-CD51-C963-283B-F25622EE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65" y="795965"/>
            <a:ext cx="9229061" cy="5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9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75121-D008-238F-1D8E-29981A38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L’évolution du potentiel de clients pour chaque pays 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45B9-DD39-0BC4-8214-E08B2B560552}"/>
              </a:ext>
            </a:extLst>
          </p:cNvPr>
          <p:cNvSpPr txBox="1">
            <a:spLocks/>
          </p:cNvSpPr>
          <p:nvPr/>
        </p:nvSpPr>
        <p:spPr>
          <a:xfrm>
            <a:off x="-1" y="1320800"/>
            <a:ext cx="2381693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R" sz="2400" dirty="0"/>
              <a:t>United States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AD001-92DB-393B-CC7E-B7E452DD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38" y="663072"/>
            <a:ext cx="8692485" cy="58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9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62430-996D-A72F-DABC-3E09108B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L’évolution du potentiel de clients pour chaque pays 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3F3FBA-BC93-BC5F-48B2-90D53212CD31}"/>
              </a:ext>
            </a:extLst>
          </p:cNvPr>
          <p:cNvSpPr txBox="1">
            <a:spLocks/>
          </p:cNvSpPr>
          <p:nvPr/>
        </p:nvSpPr>
        <p:spPr>
          <a:xfrm>
            <a:off x="0" y="906130"/>
            <a:ext cx="2211572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R" sz="2400" dirty="0"/>
              <a:t>Netherlands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8DE87-22FA-9842-01FD-2431C424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82" y="762295"/>
            <a:ext cx="8890408" cy="57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8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F90A-E4BF-15AC-166C-C5B7D28B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12192000" cy="1320800"/>
          </a:xfrm>
        </p:spPr>
        <p:txBody>
          <a:bodyPr/>
          <a:lstStyle/>
          <a:p>
            <a:pPr algn="ctr"/>
            <a:r>
              <a:rPr lang="en-FR" b="1" dirty="0">
                <a:solidFill>
                  <a:schemeClr val="tx1"/>
                </a:solidFill>
              </a:rPr>
              <a:t>Conclusions et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E1F2-D61B-4FE8-36EE-961C54FB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5664"/>
            <a:ext cx="12192000" cy="5922336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b="1" u="sng" dirty="0"/>
              <a:t>Conclusions</a:t>
            </a:r>
          </a:p>
          <a:p>
            <a:r>
              <a:rPr lang="fr-FR" b="1" dirty="0"/>
              <a:t>Dans quels pays l'entreprise doit-elle opérer en priorité ?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Finland, United States, Australia, Netherlands</a:t>
            </a:r>
            <a:endParaRPr lang="fr-FR" b="1" dirty="0"/>
          </a:p>
          <a:p>
            <a:r>
              <a:rPr lang="fr-FR" b="1" dirty="0"/>
              <a:t>Pourquoi? </a:t>
            </a:r>
          </a:p>
          <a:p>
            <a:pPr marL="0" indent="0">
              <a:buNone/>
            </a:pPr>
            <a:r>
              <a:rPr lang="fr-FR" dirty="0"/>
              <a:t>1. Grand population</a:t>
            </a:r>
          </a:p>
          <a:p>
            <a:pPr marL="0" indent="0">
              <a:buNone/>
            </a:pPr>
            <a:r>
              <a:rPr lang="fr-FR" dirty="0"/>
              <a:t>2. L’évolution plutôt positif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en-FR" sz="2800" b="1" u="sng" dirty="0">
                <a:solidFill>
                  <a:schemeClr val="tx1"/>
                </a:solidFill>
              </a:rPr>
              <a:t>Observations</a:t>
            </a:r>
            <a:endParaRPr lang="en-FR" sz="2800" u="sng" dirty="0"/>
          </a:p>
          <a:p>
            <a:pPr marL="0" indent="0">
              <a:buNone/>
            </a:pPr>
            <a:r>
              <a:rPr lang="en-FR" dirty="0"/>
              <a:t>1. </a:t>
            </a:r>
            <a:r>
              <a:rPr lang="en-GB" dirty="0"/>
              <a:t>P</a:t>
            </a:r>
            <a:r>
              <a:rPr lang="en-FR" dirty="0"/>
              <a:t>lusieur indicateurs pour déterminer les pays</a:t>
            </a:r>
          </a:p>
          <a:p>
            <a:pPr marL="0" indent="0">
              <a:buNone/>
            </a:pPr>
            <a:r>
              <a:rPr lang="en-FR" dirty="0"/>
              <a:t>2. </a:t>
            </a:r>
            <a:r>
              <a:rPr lang="en-GB" dirty="0"/>
              <a:t>L</a:t>
            </a:r>
            <a:r>
              <a:rPr lang="en-FR" dirty="0"/>
              <a:t>es pays développés semblent plus prioritaire que les pays en développement</a:t>
            </a:r>
          </a:p>
          <a:p>
            <a:pPr marL="0" indent="0">
              <a:buNone/>
            </a:pPr>
            <a:r>
              <a:rPr lang="en-FR" dirty="0"/>
              <a:t>3. </a:t>
            </a:r>
            <a:r>
              <a:rPr lang="en-GB" dirty="0"/>
              <a:t>L</a:t>
            </a:r>
            <a:r>
              <a:rPr lang="en-FR" dirty="0"/>
              <a:t>a plupart des pays (</a:t>
            </a:r>
            <a:r>
              <a:rPr lang="en-FR"/>
              <a:t>parmi les top-20) </a:t>
            </a:r>
            <a:r>
              <a:rPr lang="en-FR" dirty="0"/>
              <a:t>sont des pays enropéens et Amériques du Nord</a:t>
            </a:r>
          </a:p>
        </p:txBody>
      </p:sp>
    </p:spTree>
    <p:extLst>
      <p:ext uri="{BB962C8B-B14F-4D97-AF65-F5344CB8AC3E}">
        <p14:creationId xmlns:p14="http://schemas.microsoft.com/office/powerpoint/2010/main" val="119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73FD-A8E7-271E-81B9-5D788ACC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Analyser les données de systèmes éducatifs</a:t>
            </a:r>
            <a:br>
              <a:rPr lang="en-GB" b="1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C6FB-BFC9-8C27-8E9D-51F05D6D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5738"/>
            <a:ext cx="12192000" cy="523415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chemeClr val="tx1"/>
                </a:solidFill>
              </a:rPr>
              <a:t>Contexte et problématique</a:t>
            </a:r>
          </a:p>
          <a:p>
            <a:pPr marL="457200" indent="-457200">
              <a:buFont typeface="+mj-lt"/>
              <a:buAutoNum type="arabicPeriod"/>
            </a:pPr>
            <a:endParaRPr lang="fr-FR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FR" sz="2400" b="1" dirty="0">
                <a:solidFill>
                  <a:schemeClr val="tx1"/>
                </a:solidFill>
              </a:rPr>
              <a:t>Traitement et analyse de la donnée</a:t>
            </a:r>
          </a:p>
          <a:p>
            <a:pPr marL="457200" indent="-457200">
              <a:buFont typeface="+mj-lt"/>
              <a:buAutoNum type="arabicPeriod"/>
            </a:pPr>
            <a:endParaRPr lang="en-FR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FR" sz="2400" b="1" dirty="0">
                <a:solidFill>
                  <a:schemeClr val="tx1"/>
                </a:solidFill>
              </a:rPr>
              <a:t>Résultats (top-10 pays et les évolutions des pays en</a:t>
            </a:r>
            <a:r>
              <a:rPr lang="fr-FR" sz="2400" b="1" dirty="0"/>
              <a:t> priorité</a:t>
            </a:r>
            <a:r>
              <a:rPr lang="en-FR" sz="2400" b="1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FR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tx1"/>
                </a:solidFill>
              </a:rPr>
              <a:t>C</a:t>
            </a:r>
            <a:r>
              <a:rPr lang="en-FR" sz="2400" b="1" dirty="0">
                <a:solidFill>
                  <a:schemeClr val="tx1"/>
                </a:solidFill>
              </a:rPr>
              <a:t>onclusion et observation</a:t>
            </a:r>
          </a:p>
          <a:p>
            <a:endParaRPr lang="en-FR" sz="2400" b="1" dirty="0">
              <a:solidFill>
                <a:schemeClr val="tx1"/>
              </a:solidFill>
            </a:endParaRPr>
          </a:p>
          <a:p>
            <a:endParaRPr lang="fr-FR" sz="2400" b="1" dirty="0">
              <a:solidFill>
                <a:schemeClr val="tx1"/>
              </a:solidFill>
            </a:endParaRPr>
          </a:p>
          <a:p>
            <a:endParaRPr lang="fr-FR" sz="2400" b="1" dirty="0">
              <a:solidFill>
                <a:schemeClr val="tx1"/>
              </a:solidFill>
            </a:endParaRPr>
          </a:p>
          <a:p>
            <a:endParaRPr lang="fr-FR" sz="2400" b="1" dirty="0">
              <a:solidFill>
                <a:schemeClr val="tx1"/>
              </a:solidFill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98064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5AA3-BCF4-0CCC-2C67-E77B7598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18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Contexte et problématique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1FE4-C040-8D53-2D7F-B8087611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6000"/>
            <a:ext cx="12192000" cy="5168900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Notre start-up propose des formations en lignes pour un public des niveaux lycée et université en France</a:t>
            </a:r>
            <a:br>
              <a:rPr lang="fr-FR" sz="2400" dirty="0"/>
            </a:br>
            <a:endParaRPr lang="fr-FR" sz="2400" dirty="0"/>
          </a:p>
          <a:p>
            <a:pPr marL="0" indent="0">
              <a:buNone/>
            </a:pPr>
            <a:r>
              <a:rPr lang="fr-FR" sz="2400" u="sng" dirty="0"/>
              <a:t>Dans le but de réaliser le projet d’expansion à l’international, 3 problématiques se posent </a:t>
            </a:r>
            <a:r>
              <a:rPr lang="fr-FR" sz="2400" dirty="0"/>
              <a:t>:</a:t>
            </a:r>
          </a:p>
          <a:p>
            <a:pPr lvl="1"/>
            <a:r>
              <a:rPr lang="fr-FR" sz="2400" dirty="0"/>
              <a:t>Quels sont les pays avec un fort potentiel de clients ?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Pour chacun de ces pays, quelle sera l’évolution de ce potentiel ?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Dans quels pays nous devons opérer en priorité ?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9484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736A-82E9-CE91-AF1E-6D2B25DF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"/>
            <a:ext cx="11853333" cy="13208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Contexte et problématique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80C0-8434-524C-2009-72427F65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4900"/>
            <a:ext cx="12192000" cy="5753099"/>
          </a:xfrm>
        </p:spPr>
        <p:txBody>
          <a:bodyPr>
            <a:normAutofit/>
          </a:bodyPr>
          <a:lstStyle/>
          <a:p>
            <a:r>
              <a:rPr lang="en-FR" sz="2400" dirty="0"/>
              <a:t>Pour déterminer les pays qui ont un potentiel de clients :</a:t>
            </a:r>
          </a:p>
          <a:p>
            <a:endParaRPr lang="en-FR" sz="2400" dirty="0"/>
          </a:p>
          <a:p>
            <a:pPr marL="0" indent="0" algn="ctr">
              <a:buNone/>
            </a:pPr>
            <a:r>
              <a:rPr lang="fr-FR" sz="2400" dirty="0"/>
              <a:t> </a:t>
            </a:r>
            <a:r>
              <a:rPr lang="fr-FR" sz="2400" b="1" dirty="0"/>
              <a:t>Analyse pré-exploratoire des données de la Banque mondiale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fr-FR" sz="2400" dirty="0"/>
              <a:t> - Open-accès pour tous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 - Plus de 3000 indicateurs internationaux pour tous les pays mondiales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 - Toutes les informations relatives aux dépenses liées à l’éducation, à la population des étudiants, etc.</a:t>
            </a:r>
          </a:p>
        </p:txBody>
      </p:sp>
    </p:spTree>
    <p:extLst>
      <p:ext uri="{BB962C8B-B14F-4D97-AF65-F5344CB8AC3E}">
        <p14:creationId xmlns:p14="http://schemas.microsoft.com/office/powerpoint/2010/main" val="366965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55AB-7EAA-2CE7-12FA-230DF377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1476"/>
            <a:ext cx="12191999" cy="1133231"/>
          </a:xfrm>
        </p:spPr>
        <p:txBody>
          <a:bodyPr>
            <a:normAutofit/>
          </a:bodyPr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Pré-traitement et pré-analyse de la donnée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1095-BAEF-EA44-8DB0-8CA66B73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902676"/>
            <a:ext cx="11230708" cy="5533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dirty="0"/>
              <a:t>Données de la Banque mondiale</a:t>
            </a:r>
            <a:endParaRPr lang="fr-FR" sz="2800" dirty="0"/>
          </a:p>
          <a:p>
            <a:endParaRPr lang="fr-FR" sz="2000" dirty="0"/>
          </a:p>
          <a:p>
            <a:r>
              <a:rPr lang="fr-FR" sz="2000" dirty="0"/>
              <a:t>886,930 lignes, 70 colonnes</a:t>
            </a:r>
          </a:p>
          <a:p>
            <a:endParaRPr lang="fr-FR" sz="2400" b="1" dirty="0"/>
          </a:p>
          <a:p>
            <a:r>
              <a:rPr lang="fr-FR" sz="2000" dirty="0"/>
              <a:t>Données manquantes, mais pas de données dupliquées.</a:t>
            </a:r>
          </a:p>
          <a:p>
            <a:endParaRPr lang="en-GB" sz="2400" b="1" dirty="0"/>
          </a:p>
          <a:p>
            <a:r>
              <a:rPr lang="fr-FR" sz="2000" b="1" i="1" u="sng" dirty="0"/>
              <a:t>Sélection des colonnes pertinentes pour mon étude : </a:t>
            </a:r>
          </a:p>
          <a:p>
            <a:pPr lvl="1"/>
            <a:r>
              <a:rPr lang="fr-FR" sz="2000" dirty="0"/>
              <a:t>Pays</a:t>
            </a:r>
          </a:p>
          <a:p>
            <a:pPr lvl="1"/>
            <a:r>
              <a:rPr lang="fr-FR" sz="2000" dirty="0"/>
              <a:t>Indicateurs </a:t>
            </a:r>
          </a:p>
          <a:p>
            <a:pPr lvl="1"/>
            <a:r>
              <a:rPr lang="fr-FR" sz="2000" dirty="0"/>
              <a:t>Codes des indicateurs</a:t>
            </a:r>
          </a:p>
          <a:p>
            <a:pPr lvl="1"/>
            <a:r>
              <a:rPr lang="fr-FR" sz="2000" dirty="0"/>
              <a:t>Années : 1995--2016 (car </a:t>
            </a:r>
            <a:r>
              <a:rPr lang="en-GB" sz="2000" dirty="0"/>
              <a:t>les </a:t>
            </a:r>
            <a:r>
              <a:rPr lang="fr-FR" sz="2000" dirty="0"/>
              <a:t>données avant l’année 1995 sont trop anciennes avec également un taux très élevé des données manquantes)</a:t>
            </a:r>
            <a:endParaRPr lang="fr-FR" sz="2400" dirty="0"/>
          </a:p>
          <a:p>
            <a:pPr marL="0" indent="0">
              <a:buNone/>
            </a:pPr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89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BB6D-826B-09E0-7CB6-DF1F2EB6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Indicateurs pour répondre à la problématique</a:t>
            </a:r>
            <a:br>
              <a:rPr lang="en-GB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DD41-1855-12BA-FBDB-9BB747C1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000"/>
            <a:ext cx="12192000" cy="68032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r>
              <a:rPr lang="fr-FR" sz="2000" i="1" u="sng" dirty="0"/>
              <a:t>1</a:t>
            </a:r>
            <a:r>
              <a:rPr lang="fr-FR" sz="2000" b="1" i="1" u="sng" dirty="0"/>
              <a:t>. Nombre élevé de personnes à l'université et au lycée</a:t>
            </a:r>
          </a:p>
          <a:p>
            <a:pPr lvl="1"/>
            <a:r>
              <a:rPr lang="en-GB" sz="1800" dirty="0"/>
              <a:t>UIS.E.3</a:t>
            </a:r>
            <a:endParaRPr lang="fr-FR" sz="1800" dirty="0"/>
          </a:p>
          <a:p>
            <a:pPr lvl="1"/>
            <a:r>
              <a:rPr lang="en-GB" sz="1800" dirty="0"/>
              <a:t>SE.TER.ENRL</a:t>
            </a:r>
          </a:p>
          <a:p>
            <a:pPr marL="457200" lvl="1" indent="0">
              <a:buNone/>
            </a:pPr>
            <a:endParaRPr lang="en-GB" sz="400" dirty="0"/>
          </a:p>
          <a:p>
            <a:r>
              <a:rPr lang="fr-FR" sz="2000" b="1" i="1" u="sng" dirty="0"/>
              <a:t>2. Taux moyen d'inscription élevé : le degré d'éducation pour un pays candidat</a:t>
            </a:r>
          </a:p>
          <a:p>
            <a:pPr lvl="1"/>
            <a:r>
              <a:rPr lang="en-GB" sz="1800" dirty="0"/>
              <a:t>SE.SEC.ENRR.UP</a:t>
            </a:r>
          </a:p>
          <a:p>
            <a:pPr lvl="1"/>
            <a:r>
              <a:rPr lang="en-GB" sz="1800" dirty="0"/>
              <a:t>SE.TER.ENRR</a:t>
            </a:r>
            <a:endParaRPr lang="fr-FR" sz="1800" b="1" i="1" u="sng" dirty="0"/>
          </a:p>
          <a:p>
            <a:pPr marL="457200" lvl="1" indent="0">
              <a:buNone/>
            </a:pPr>
            <a:endParaRPr lang="fr-FR" sz="400" dirty="0"/>
          </a:p>
          <a:p>
            <a:r>
              <a:rPr lang="fr-FR" sz="2000" dirty="0"/>
              <a:t>3</a:t>
            </a:r>
            <a:r>
              <a:rPr lang="fr-FR" sz="2000" b="1" i="1" dirty="0"/>
              <a:t>. </a:t>
            </a:r>
            <a:r>
              <a:rPr lang="fr-FR" sz="2000" b="1" i="1" u="sng" dirty="0"/>
              <a:t>Nombre élevé d’utilisateurs de l’Internet (formation en ligne)</a:t>
            </a:r>
          </a:p>
          <a:p>
            <a:pPr lvl="1"/>
            <a:r>
              <a:rPr lang="en-GB" sz="1800" dirty="0"/>
              <a:t>IT.NET.USER.P2</a:t>
            </a:r>
          </a:p>
          <a:p>
            <a:pPr marL="457200" lvl="1" indent="0">
              <a:buNone/>
            </a:pPr>
            <a:endParaRPr lang="fr-FR" sz="400" dirty="0"/>
          </a:p>
          <a:p>
            <a:r>
              <a:rPr lang="fr-FR" sz="2000" dirty="0"/>
              <a:t>4. </a:t>
            </a:r>
            <a:r>
              <a:rPr lang="fr-FR" sz="2000" b="1" i="1" u="sng" dirty="0"/>
              <a:t>Nombre élevé de personnes qui disposent des ordinateurs personnels (facilité l’apprentissage)	</a:t>
            </a:r>
          </a:p>
          <a:p>
            <a:pPr lvl="1"/>
            <a:r>
              <a:rPr lang="en-GB" sz="1800" dirty="0"/>
              <a:t>IT.CMP.PCMP.P2</a:t>
            </a:r>
          </a:p>
          <a:p>
            <a:pPr marL="457200" lvl="1" indent="0">
              <a:buNone/>
            </a:pPr>
            <a:endParaRPr lang="fr-FR" sz="400" dirty="0"/>
          </a:p>
          <a:p>
            <a:r>
              <a:rPr lang="fr-FR" sz="2000" dirty="0"/>
              <a:t>5. </a:t>
            </a:r>
            <a:r>
              <a:rPr lang="fr-FR" sz="2000" b="1" i="1" u="sng" dirty="0"/>
              <a:t>Fort soutient financière du gouvernement (facteur économique)</a:t>
            </a:r>
          </a:p>
          <a:p>
            <a:pPr lvl="1"/>
            <a:r>
              <a:rPr lang="en-GB" sz="1800" dirty="0"/>
              <a:t>UIS.XGDP.56.FSGOV</a:t>
            </a:r>
            <a:endParaRPr lang="en-FR" sz="1800" dirty="0"/>
          </a:p>
          <a:p>
            <a:pPr lvl="1"/>
            <a:r>
              <a:rPr lang="en-GB" sz="1800" dirty="0"/>
              <a:t>UIS.XGDP.23.FSGOV</a:t>
            </a:r>
          </a:p>
          <a:p>
            <a:pPr lvl="1"/>
            <a:endParaRPr lang="en-FR" sz="1800" dirty="0"/>
          </a:p>
          <a:p>
            <a:pPr lvl="1"/>
            <a:endParaRPr lang="fr-FR" sz="1800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484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EB53-CEF0-1F39-EE98-E34BC8D2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Les indicateurs pertinents (classement selon les indicateurs)</a:t>
            </a:r>
            <a:r>
              <a:rPr lang="fr-FR" dirty="0">
                <a:solidFill>
                  <a:schemeClr val="tx1"/>
                </a:solidFill>
              </a:rPr>
              <a:t> </a:t>
            </a:r>
            <a:br>
              <a:rPr lang="en-GB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EFB9-E344-75AE-EFAF-831016AA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41" y="625477"/>
            <a:ext cx="3822700" cy="726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</a:t>
            </a:r>
            <a:r>
              <a:rPr lang="en-FR" dirty="0"/>
              <a:t>opulation à l’université (nombre)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A5942-5625-F428-F45B-1103524E3B3E}"/>
              </a:ext>
            </a:extLst>
          </p:cNvPr>
          <p:cNvSpPr txBox="1">
            <a:spLocks/>
          </p:cNvSpPr>
          <p:nvPr/>
        </p:nvSpPr>
        <p:spPr>
          <a:xfrm>
            <a:off x="7607301" y="574677"/>
            <a:ext cx="3390900" cy="61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Population au lycée (</a:t>
            </a:r>
            <a:r>
              <a:rPr lang="en-GB" dirty="0" err="1"/>
              <a:t>nombre</a:t>
            </a:r>
            <a:r>
              <a:rPr lang="en-GB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317B8-3752-1EF0-AAFF-9A2CC3AD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40" y="1185558"/>
            <a:ext cx="6275460" cy="5672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7B8D-CAD9-DBBE-689D-DA8A5AAD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" y="1185558"/>
            <a:ext cx="5729510" cy="56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477A-47D2-8C07-9034-4DA11D01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5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Les indicateurs pertinents (classement selon les indicateurs)</a:t>
            </a:r>
            <a:endParaRPr lang="en-F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E8B9-5B42-BC9C-6D74-43B86FF9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49808"/>
            <a:ext cx="4305300" cy="850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Inscription au lycée </a:t>
            </a:r>
            <a:r>
              <a:rPr lang="en-GB" dirty="0"/>
              <a:t>(%)</a:t>
            </a:r>
            <a:br>
              <a:rPr lang="en-GB" sz="2400" dirty="0"/>
            </a:br>
            <a:endParaRPr lang="en-FR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DBC09A-2F19-D26A-22C8-1C5D023008BB}"/>
              </a:ext>
            </a:extLst>
          </p:cNvPr>
          <p:cNvSpPr txBox="1">
            <a:spLocks/>
          </p:cNvSpPr>
          <p:nvPr/>
        </p:nvSpPr>
        <p:spPr>
          <a:xfrm>
            <a:off x="6456081" y="449808"/>
            <a:ext cx="5189819" cy="52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Inscription à l’enseignement supérieur (%)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FFDDE-75FE-5CAA-5E35-EC4D9BCD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5" y="895350"/>
            <a:ext cx="4876645" cy="596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BCF746-9CB0-C227-B970-B3F6E967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39" y="970508"/>
            <a:ext cx="4876646" cy="58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1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DC4D-0F28-2F17-28A3-BB851FE0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Les indicateurs pertinents (classement selon les indicateurs)</a:t>
            </a:r>
            <a:endParaRPr lang="en-F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5B2B-2BD9-7CB6-B07C-5C00635E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281" y="490773"/>
            <a:ext cx="1757471" cy="563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Internet</a:t>
            </a:r>
            <a:endParaRPr lang="en-FR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9F4AD1-4904-4609-2681-E11856914787}"/>
              </a:ext>
            </a:extLst>
          </p:cNvPr>
          <p:cNvSpPr txBox="1">
            <a:spLocks/>
          </p:cNvSpPr>
          <p:nvPr/>
        </p:nvSpPr>
        <p:spPr>
          <a:xfrm>
            <a:off x="8681261" y="502899"/>
            <a:ext cx="2634439" cy="563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Ordinateur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15671-365E-29FC-44BF-BAEFD12B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2" y="977708"/>
            <a:ext cx="4734249" cy="5880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4408AA-C127-660A-256A-D085ED04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97" y="1038651"/>
            <a:ext cx="4911341" cy="58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25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{7CDA6A3E-0832-7B40-8C18-FEAB4A328558}tf10001060_mac</Template>
  <TotalTime>6192</TotalTime>
  <Words>616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Times</vt:lpstr>
      <vt:lpstr>Trebuchet MS</vt:lpstr>
      <vt:lpstr>Wingdings 3</vt:lpstr>
      <vt:lpstr>Facet</vt:lpstr>
      <vt:lpstr>Projet 2 : Analyser des données de systèmes éducatifs </vt:lpstr>
      <vt:lpstr>Analyser les données de systèmes éducatifs </vt:lpstr>
      <vt:lpstr>Contexte et problématique</vt:lpstr>
      <vt:lpstr>Contexte et problématique</vt:lpstr>
      <vt:lpstr>Pré-traitement et pré-analyse de la donnée</vt:lpstr>
      <vt:lpstr>Indicateurs pour répondre à la problématique </vt:lpstr>
      <vt:lpstr>Les indicateurs pertinents (classement selon les indicateurs)  </vt:lpstr>
      <vt:lpstr>Les indicateurs pertinents (classement selon les indicateurs)</vt:lpstr>
      <vt:lpstr>Les indicateurs pertinents (classement selon les indicateurs)</vt:lpstr>
      <vt:lpstr>Les indicateurs pertinents (classement selon les indicateurs)</vt:lpstr>
      <vt:lpstr>Normalisation par Z-score (classer le potentiel de client)</vt:lpstr>
      <vt:lpstr>L’évolution du potentiel de clients pour chaque pays </vt:lpstr>
      <vt:lpstr>L’évolution du potentiel de clients pour chaque pays </vt:lpstr>
      <vt:lpstr>L’évolution du potentiel de clients pour chaque pays </vt:lpstr>
      <vt:lpstr>L’évolution du potentiel de clients pour chaque pays </vt:lpstr>
      <vt:lpstr>Conclusions et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de systèmes éducatifs </dc:title>
  <dc:creator>Microsoft Office User</dc:creator>
  <cp:lastModifiedBy>Microsoft Office User</cp:lastModifiedBy>
  <cp:revision>158</cp:revision>
  <dcterms:created xsi:type="dcterms:W3CDTF">2022-06-07T11:18:03Z</dcterms:created>
  <dcterms:modified xsi:type="dcterms:W3CDTF">2022-06-11T20:57:39Z</dcterms:modified>
</cp:coreProperties>
</file>