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sldIdLst>
    <p:sldId id="256" r:id="rId2"/>
    <p:sldId id="266" r:id="rId3"/>
    <p:sldId id="260" r:id="rId4"/>
    <p:sldId id="269" r:id="rId5"/>
    <p:sldId id="258" r:id="rId6"/>
    <p:sldId id="267" r:id="rId7"/>
    <p:sldId id="265" r:id="rId8"/>
    <p:sldId id="270" r:id="rId9"/>
    <p:sldId id="271" r:id="rId10"/>
    <p:sldId id="261" r:id="rId11"/>
    <p:sldId id="272" r:id="rId12"/>
    <p:sldId id="273" r:id="rId13"/>
    <p:sldId id="274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274D79C-FCB5-C843-9C62-EFC0A5BB05D7}" type="datetimeFigureOut">
              <a:rPr lang="en-FR" smtClean="0"/>
              <a:t>03/07/2022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AB94286-3BCB-4241-BDBF-5C733642CDF6}" type="slidenum">
              <a:rPr lang="en-FR" smtClean="0"/>
              <a:t>‹#›</a:t>
            </a:fld>
            <a:endParaRPr lang="en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622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D79C-FCB5-C843-9C62-EFC0A5BB05D7}" type="datetimeFigureOut">
              <a:rPr lang="en-FR" smtClean="0"/>
              <a:t>03/07/2022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4286-3BCB-4241-BDBF-5C733642CDF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6775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D79C-FCB5-C843-9C62-EFC0A5BB05D7}" type="datetimeFigureOut">
              <a:rPr lang="en-FR" smtClean="0"/>
              <a:t>03/07/2022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4286-3BCB-4241-BDBF-5C733642CDF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8759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D79C-FCB5-C843-9C62-EFC0A5BB05D7}" type="datetimeFigureOut">
              <a:rPr lang="en-FR" smtClean="0"/>
              <a:t>03/07/2022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4286-3BCB-4241-BDBF-5C733642CDF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4213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274D79C-FCB5-C843-9C62-EFC0A5BB05D7}" type="datetimeFigureOut">
              <a:rPr lang="en-FR" smtClean="0"/>
              <a:t>03/07/2022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AB94286-3BCB-4241-BDBF-5C733642CDF6}" type="slidenum">
              <a:rPr lang="en-FR" smtClean="0"/>
              <a:t>‹#›</a:t>
            </a:fld>
            <a:endParaRPr lang="en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72196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D79C-FCB5-C843-9C62-EFC0A5BB05D7}" type="datetimeFigureOut">
              <a:rPr lang="en-FR" smtClean="0"/>
              <a:t>03/07/2022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4286-3BCB-4241-BDBF-5C733642CDF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223071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D79C-FCB5-C843-9C62-EFC0A5BB05D7}" type="datetimeFigureOut">
              <a:rPr lang="en-FR" smtClean="0"/>
              <a:t>03/07/2022</a:t>
            </a:fld>
            <a:endParaRPr lang="en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4286-3BCB-4241-BDBF-5C733642CDF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564408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D79C-FCB5-C843-9C62-EFC0A5BB05D7}" type="datetimeFigureOut">
              <a:rPr lang="en-FR" smtClean="0"/>
              <a:t>03/07/2022</a:t>
            </a:fld>
            <a:endParaRPr lang="en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4286-3BCB-4241-BDBF-5C733642CDF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8875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D79C-FCB5-C843-9C62-EFC0A5BB05D7}" type="datetimeFigureOut">
              <a:rPr lang="en-FR" smtClean="0"/>
              <a:t>03/07/2022</a:t>
            </a:fld>
            <a:endParaRPr lang="en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4286-3BCB-4241-BDBF-5C733642CDF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9458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274D79C-FCB5-C843-9C62-EFC0A5BB05D7}" type="datetimeFigureOut">
              <a:rPr lang="en-FR" smtClean="0"/>
              <a:t>03/07/2022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AB94286-3BCB-4241-BDBF-5C733642CDF6}" type="slidenum">
              <a:rPr lang="en-FR" smtClean="0"/>
              <a:t>‹#›</a:t>
            </a:fld>
            <a:endParaRPr lang="en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103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274D79C-FCB5-C843-9C62-EFC0A5BB05D7}" type="datetimeFigureOut">
              <a:rPr lang="en-FR" smtClean="0"/>
              <a:t>03/07/2022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AB94286-3BCB-4241-BDBF-5C733642CDF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32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274D79C-FCB5-C843-9C62-EFC0A5BB05D7}" type="datetimeFigureOut">
              <a:rPr lang="en-FR" smtClean="0"/>
              <a:t>03/07/2022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B94286-3BCB-4241-BDBF-5C733642CDF6}" type="slidenum">
              <a:rPr lang="en-FR" smtClean="0"/>
              <a:t>‹#›</a:t>
            </a:fld>
            <a:endParaRPr lang="en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863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5610-C188-CA44-DABD-E08A8889B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08891"/>
            <a:ext cx="12192000" cy="3622431"/>
          </a:xfrm>
        </p:spPr>
        <p:txBody>
          <a:bodyPr>
            <a:normAutofit/>
          </a:bodyPr>
          <a:lstStyle/>
          <a:p>
            <a:pPr algn="ctr"/>
            <a:r>
              <a:rPr lang="fr-FR" sz="5400" b="1" dirty="0"/>
              <a:t>Projet</a:t>
            </a:r>
            <a:r>
              <a:rPr lang="en-GB" sz="5400" b="1" dirty="0"/>
              <a:t> 3</a:t>
            </a:r>
            <a:br>
              <a:rPr lang="en-GB" sz="5400" b="1" dirty="0"/>
            </a:br>
            <a:r>
              <a:rPr lang="fr-FR" sz="5400" b="1" dirty="0"/>
              <a:t>Concevoir</a:t>
            </a:r>
            <a:r>
              <a:rPr lang="en-GB" sz="5400" b="1" dirty="0"/>
              <a:t> </a:t>
            </a:r>
            <a:r>
              <a:rPr lang="fr-FR" sz="5400" b="1" dirty="0"/>
              <a:t>une</a:t>
            </a:r>
            <a:r>
              <a:rPr lang="en-GB" sz="5400" b="1" dirty="0"/>
              <a:t> application au service de la </a:t>
            </a:r>
            <a:r>
              <a:rPr lang="fr-FR" sz="5400" b="1" dirty="0"/>
              <a:t>santé publique</a:t>
            </a:r>
            <a:endParaRPr lang="fr-FR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FA6BB-57C5-8441-7A7B-278A14D4F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678" y="4951827"/>
            <a:ext cx="9422307" cy="1437250"/>
          </a:xfrm>
        </p:spPr>
        <p:txBody>
          <a:bodyPr>
            <a:noAutofit/>
          </a:bodyPr>
          <a:lstStyle/>
          <a:p>
            <a:pPr algn="l"/>
            <a:r>
              <a:rPr lang="en-FR" sz="2000" b="1" dirty="0"/>
              <a:t>Formation “Data Scientist”, OPENCLASSROOMS</a:t>
            </a:r>
          </a:p>
          <a:p>
            <a:pPr algn="l"/>
            <a:r>
              <a:rPr lang="en-FR" sz="2000" b="1" dirty="0"/>
              <a:t>Yixuan ZHAO</a:t>
            </a:r>
          </a:p>
          <a:p>
            <a:pPr algn="l"/>
            <a:r>
              <a:rPr lang="en-FR" sz="2000" b="1" dirty="0"/>
              <a:t>Date :</a:t>
            </a:r>
            <a:r>
              <a:rPr lang="en-GB" sz="2000" b="1" dirty="0"/>
              <a:t>  09 </a:t>
            </a:r>
            <a:r>
              <a:rPr lang="fr-FR" sz="2000" b="1" dirty="0"/>
              <a:t>Juillet</a:t>
            </a:r>
            <a:r>
              <a:rPr lang="en-GB" sz="2000" b="1" dirty="0"/>
              <a:t> 2022</a:t>
            </a:r>
            <a:endParaRPr lang="en-FR" sz="2000" b="1" dirty="0"/>
          </a:p>
        </p:txBody>
      </p:sp>
    </p:spTree>
    <p:extLst>
      <p:ext uri="{BB962C8B-B14F-4D97-AF65-F5344CB8AC3E}">
        <p14:creationId xmlns:p14="http://schemas.microsoft.com/office/powerpoint/2010/main" val="110286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8786-3E0A-83E2-36FC-36AE48514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92132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L’analyse multivariée (</a:t>
            </a:r>
            <a:r>
              <a:rPr lang="en-GB" sz="4800" dirty="0">
                <a:solidFill>
                  <a:srgbClr val="333333"/>
                </a:solidFill>
              </a:rPr>
              <a:t>PCA</a:t>
            </a:r>
            <a:r>
              <a:rPr lang="fr-FR" sz="48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C641-F112-DB58-25C1-527DCC850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825" y="821803"/>
            <a:ext cx="11289175" cy="6036197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1. Normalisation avec </a:t>
            </a:r>
            <a:r>
              <a:rPr lang="en-GB" b="1" dirty="0" err="1"/>
              <a:t>StandardScaler</a:t>
            </a:r>
            <a:r>
              <a:rPr lang="en-GB" b="1" dirty="0"/>
              <a:t>() </a:t>
            </a:r>
          </a:p>
          <a:p>
            <a:pPr marL="0" indent="0">
              <a:buNone/>
            </a:pPr>
            <a:r>
              <a:rPr lang="en-GB" b="1" dirty="0"/>
              <a:t>2. </a:t>
            </a:r>
            <a:r>
              <a:rPr lang="en-GB" b="1" dirty="0" err="1"/>
              <a:t>Matrice</a:t>
            </a:r>
            <a:r>
              <a:rPr lang="en-GB" b="1" dirty="0"/>
              <a:t> de Covariance </a:t>
            </a:r>
          </a:p>
          <a:p>
            <a:pPr marL="0" indent="0">
              <a:buNone/>
            </a:pPr>
            <a:r>
              <a:rPr lang="en-GB" b="1" dirty="0"/>
              <a:t>3. Eigenvectors </a:t>
            </a:r>
            <a:endParaRPr lang="fr-FR" b="1" dirty="0"/>
          </a:p>
          <a:p>
            <a:pPr marL="0" indent="0">
              <a:buNone/>
            </a:pPr>
            <a:r>
              <a:rPr lang="en-GB" b="1" dirty="0"/>
              <a:t>4. </a:t>
            </a:r>
            <a:r>
              <a:rPr lang="fr-FR" b="1" dirty="0"/>
              <a:t>Nombre de composants principales</a:t>
            </a:r>
          </a:p>
          <a:p>
            <a:pPr marL="0" indent="0">
              <a:buNone/>
            </a:pPr>
            <a:endParaRPr lang="en-GB" dirty="0"/>
          </a:p>
          <a:p>
            <a:endParaRPr lang="en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35460F-928F-BC0F-49CA-BBC0DD3D7C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68" b="11500"/>
          <a:stretch/>
        </p:blipFill>
        <p:spPr>
          <a:xfrm>
            <a:off x="2291465" y="2615974"/>
            <a:ext cx="8090146" cy="424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5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20C12-4224-116C-FA0A-F726D6B6A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241" y="4919239"/>
            <a:ext cx="11277759" cy="1938761"/>
          </a:xfrm>
        </p:spPr>
        <p:txBody>
          <a:bodyPr/>
          <a:lstStyle/>
          <a:p>
            <a:r>
              <a:rPr lang="fr-FR" dirty="0"/>
              <a:t>Les aliments énergétiques</a:t>
            </a:r>
          </a:p>
          <a:p>
            <a:r>
              <a:rPr lang="fr-FR" dirty="0"/>
              <a:t>Les aliments bien pour les gens qui sont diabétiques</a:t>
            </a:r>
          </a:p>
          <a:p>
            <a:r>
              <a:rPr lang="fr-FR" dirty="0"/>
              <a:t>Les aliments qui contient trop de sel</a:t>
            </a:r>
          </a:p>
          <a:p>
            <a:r>
              <a:rPr lang="fr-FR" dirty="0"/>
              <a:t>Les aliments bien pour les gens qui font du musculation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84CB96-F946-95B0-DE84-A084D76E142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800" dirty="0"/>
              <a:t>L’analyse multivariée (</a:t>
            </a:r>
            <a:r>
              <a:rPr lang="en-GB" sz="4800" dirty="0">
                <a:solidFill>
                  <a:srgbClr val="333333"/>
                </a:solidFill>
              </a:rPr>
              <a:t>PCA</a:t>
            </a:r>
            <a:r>
              <a:rPr lang="fr-FR" sz="4800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D6F238-03D6-802B-C73B-E2A2268E5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6729"/>
            <a:ext cx="12192000" cy="408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9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0A385-0987-92C3-3066-3C2C3A044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376" y="746066"/>
            <a:ext cx="6157732" cy="359359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fr-FR" i="1" dirty="0" err="1"/>
              <a:t>Elbow</a:t>
            </a:r>
            <a:r>
              <a:rPr lang="fr-FR" i="1" dirty="0"/>
              <a:t> Method pour déterminer n optimale (n = 4)</a:t>
            </a:r>
          </a:p>
          <a:p>
            <a:pPr marL="457200" indent="-457200">
              <a:buAutoNum type="arabicPeriod"/>
            </a:pPr>
            <a:endParaRPr lang="fr-FR" i="1" dirty="0"/>
          </a:p>
          <a:p>
            <a:pPr marL="457200" indent="-457200">
              <a:buAutoNum type="arabicPeriod"/>
            </a:pPr>
            <a:r>
              <a:rPr lang="fr-FR" i="1" dirty="0"/>
              <a:t>Tableau PCA + K-</a:t>
            </a:r>
            <a:r>
              <a:rPr lang="fr-FR" i="1" dirty="0" err="1"/>
              <a:t>means</a:t>
            </a:r>
            <a:endParaRPr lang="fr-FR" i="1" dirty="0"/>
          </a:p>
          <a:p>
            <a:pPr marL="0" indent="0">
              <a:buNone/>
            </a:pPr>
            <a:r>
              <a:rPr lang="fr-FR" i="1" dirty="0"/>
              <a:t>- Regrouper les aliments</a:t>
            </a:r>
          </a:p>
          <a:p>
            <a:pPr marL="0" indent="0">
              <a:buNone/>
            </a:pPr>
            <a:r>
              <a:rPr lang="fr-FR" i="1" dirty="0"/>
              <a:t>- Construction de la graphiques 3D pour la visualisation</a:t>
            </a:r>
          </a:p>
          <a:p>
            <a:pPr marL="457200" indent="-457200">
              <a:buAutoNum type="arabicPeriod"/>
            </a:pPr>
            <a:endParaRPr lang="fr-F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0FAF65-D78E-86F0-232C-5E8B807FAF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800" dirty="0"/>
              <a:t>L’analyse multivariée (</a:t>
            </a:r>
            <a:r>
              <a:rPr lang="en-GB" sz="4800" dirty="0">
                <a:solidFill>
                  <a:srgbClr val="333333"/>
                </a:solidFill>
              </a:rPr>
              <a:t>K-means</a:t>
            </a:r>
            <a:r>
              <a:rPr lang="fr-FR" sz="4800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D31008-E22D-2CFE-EE04-4C09C27B6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4339"/>
            <a:ext cx="12192000" cy="2913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FCEEC9-AEA6-2534-EAA2-046E160CF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763" y="626237"/>
            <a:ext cx="5094815" cy="331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6C46D-C63F-42BF-4DE6-DC20EC2F4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6" y="1006996"/>
            <a:ext cx="5131443" cy="5851003"/>
          </a:xfrm>
        </p:spPr>
        <p:txBody>
          <a:bodyPr/>
          <a:lstStyle/>
          <a:p>
            <a:r>
              <a:rPr lang="fr-FR" dirty="0"/>
              <a:t>La graphique 3D</a:t>
            </a:r>
          </a:p>
          <a:p>
            <a:pPr lvl="1"/>
            <a:r>
              <a:rPr lang="en-US" dirty="0"/>
              <a:t>X : High energy foods</a:t>
            </a:r>
          </a:p>
          <a:p>
            <a:pPr lvl="1"/>
            <a:r>
              <a:rPr lang="en-US" dirty="0"/>
              <a:t>Y :  Low-carb diets, diabetes friendly</a:t>
            </a:r>
          </a:p>
          <a:p>
            <a:pPr lvl="1"/>
            <a:r>
              <a:rPr lang="en-US" dirty="0"/>
              <a:t>Z :  hypertension unfriendly </a:t>
            </a:r>
          </a:p>
          <a:p>
            <a:pPr marL="0" indent="0">
              <a:buNone/>
            </a:pPr>
            <a:endParaRPr lang="fr-FR" dirty="0"/>
          </a:p>
          <a:p>
            <a:r>
              <a:rPr lang="en-GB" dirty="0"/>
              <a:t>Observations</a:t>
            </a:r>
          </a:p>
          <a:p>
            <a:pPr lvl="1"/>
            <a:r>
              <a:rPr lang="fr-FR" dirty="0"/>
              <a:t>4 clusters très bien séparés</a:t>
            </a:r>
          </a:p>
          <a:p>
            <a:pPr lvl="1"/>
            <a:r>
              <a:rPr lang="fr-FR" u="sng" dirty="0"/>
              <a:t>Recherche facile des produits en fonction des caractéristiques et les besoins </a:t>
            </a:r>
            <a:r>
              <a:rPr lang="fr-FR" dirty="0"/>
              <a:t>(ex.)</a:t>
            </a:r>
          </a:p>
          <a:p>
            <a:pPr lvl="1"/>
            <a:r>
              <a:rPr lang="fr-FR" dirty="0"/>
              <a:t>Quelque points mal clustérisé</a:t>
            </a:r>
          </a:p>
          <a:p>
            <a:pPr lvl="1"/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319C5A-FB88-DBA5-534C-E0240B2A317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800" dirty="0"/>
              <a:t>L’analyse multivariée (</a:t>
            </a:r>
            <a:r>
              <a:rPr lang="en-GB" sz="4800" dirty="0">
                <a:solidFill>
                  <a:srgbClr val="333333"/>
                </a:solidFill>
              </a:rPr>
              <a:t>K-means</a:t>
            </a:r>
            <a:r>
              <a:rPr lang="fr-FR" sz="4800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DDC4CB-F684-8348-9901-1C03EFF927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6" t="3854" r="2476"/>
          <a:stretch/>
        </p:blipFill>
        <p:spPr>
          <a:xfrm>
            <a:off x="5964820" y="914400"/>
            <a:ext cx="622718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57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66B3-D427-07DB-B230-F14090E82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85785" cy="1609344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conclusions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15E2C-4765-01E2-15FE-14798C20F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422" y="1053296"/>
            <a:ext cx="10891777" cy="5573209"/>
          </a:xfrm>
        </p:spPr>
        <p:txBody>
          <a:bodyPr/>
          <a:lstStyle/>
          <a:p>
            <a:r>
              <a:rPr lang="fr-FR" sz="2400" dirty="0"/>
              <a:t>Application innovante faisable</a:t>
            </a:r>
          </a:p>
          <a:p>
            <a:endParaRPr lang="fr-FR" sz="2400" dirty="0"/>
          </a:p>
          <a:p>
            <a:r>
              <a:rPr lang="fr-FR" sz="2400" dirty="0"/>
              <a:t>Marché</a:t>
            </a:r>
            <a:r>
              <a:rPr lang="zh-CN" altLang="en-US" sz="2400" dirty="0"/>
              <a:t> </a:t>
            </a:r>
            <a:r>
              <a:rPr lang="fr-FR" altLang="zh-CN" sz="2400" dirty="0"/>
              <a:t>actuel de l</a:t>
            </a:r>
            <a:r>
              <a:rPr lang="fr-FR" sz="2400" dirty="0"/>
              <a:t>’alimentation : produits </a:t>
            </a:r>
            <a:r>
              <a:rPr lang="fr-FR" sz="2400"/>
              <a:t>sains insuffisants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Algorithme K-</a:t>
            </a:r>
            <a:r>
              <a:rPr lang="fr-FR" sz="2400" dirty="0" err="1"/>
              <a:t>means</a:t>
            </a:r>
            <a:r>
              <a:rPr lang="fr-FR" sz="2400" dirty="0"/>
              <a:t> semble pertinent pour bien séparer les aliments</a:t>
            </a:r>
          </a:p>
          <a:p>
            <a:endParaRPr lang="fr-FR" sz="2400" dirty="0"/>
          </a:p>
          <a:p>
            <a:r>
              <a:rPr lang="fr-FR" sz="2400" dirty="0"/>
              <a:t>Mieux de combiner le PCA et K-</a:t>
            </a:r>
            <a:r>
              <a:rPr lang="fr-FR" sz="2400" dirty="0" err="1"/>
              <a:t>means</a:t>
            </a:r>
            <a:r>
              <a:rPr lang="fr-FR" sz="2400" dirty="0"/>
              <a:t> </a:t>
            </a:r>
          </a:p>
          <a:p>
            <a:pPr marL="0" indent="0">
              <a:buNone/>
            </a:pPr>
            <a:endParaRPr lang="en-FR" sz="2400" dirty="0"/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8398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0426-E07A-58B2-607B-86C14A79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342"/>
            <a:ext cx="12192000" cy="1492132"/>
          </a:xfrm>
        </p:spPr>
        <p:txBody>
          <a:bodyPr/>
          <a:lstStyle/>
          <a:p>
            <a:pPr algn="ctr"/>
            <a:r>
              <a:rPr lang="fr-FR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96DF-CCEA-9E76-DA48-0F02E1857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292" y="1242646"/>
            <a:ext cx="11019693" cy="53339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/>
              <a:t>Contexte : Aide à la recherche des produits alimentaires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/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Nettoyage des données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/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Analyses univariées et multivariées 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/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Observations et Conclusions 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10335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7D28-6D75-A75E-7E62-B7424B31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384"/>
            <a:ext cx="12186138" cy="1331958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Mon Application </a:t>
            </a:r>
            <a:r>
              <a:rPr lang="fr-FR" sz="3600" dirty="0"/>
              <a:t>innovante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F2F1-F3C7-4E7F-83F0-19D6AA8E0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786" y="752354"/>
            <a:ext cx="11043138" cy="6105646"/>
          </a:xfrm>
        </p:spPr>
        <p:txBody>
          <a:bodyPr/>
          <a:lstStyle/>
          <a:p>
            <a:pPr marL="0" indent="0" algn="ctr">
              <a:buNone/>
            </a:pPr>
            <a:r>
              <a:rPr lang="fr-FR" sz="2400" b="1" dirty="0"/>
              <a:t>Mon projet</a:t>
            </a:r>
          </a:p>
          <a:p>
            <a:r>
              <a:rPr lang="fr-FR" sz="1800" dirty="0"/>
              <a:t>Trouver des idées innovantes d’applications en lien avec l'alimentation</a:t>
            </a:r>
          </a:p>
          <a:p>
            <a:r>
              <a:rPr lang="fr-FR" sz="1800" dirty="0"/>
              <a:t>La source des données :  </a:t>
            </a:r>
            <a:r>
              <a:rPr lang="en-GB" sz="1800" dirty="0"/>
              <a:t>Open Food Facts</a:t>
            </a:r>
            <a:endParaRPr lang="fr-FR" sz="1800" dirty="0"/>
          </a:p>
          <a:p>
            <a:r>
              <a:rPr lang="en-FR" sz="1800" dirty="0"/>
              <a:t>Nombre de produits : 320,772,  Nombre de variables pour chaque produit : 162</a:t>
            </a:r>
          </a:p>
          <a:p>
            <a:pPr marL="0" indent="0" algn="ctr">
              <a:buNone/>
            </a:pPr>
            <a:endParaRPr lang="fr-FR" sz="1400" dirty="0"/>
          </a:p>
          <a:p>
            <a:pPr marL="0" indent="0" algn="ctr">
              <a:buNone/>
            </a:pPr>
            <a:r>
              <a:rPr lang="fr-FR" sz="2400" b="1" dirty="0"/>
              <a:t>Aide à la recherche des produits alimentaires</a:t>
            </a:r>
            <a:endParaRPr lang="en-FR" sz="2400" b="1" dirty="0"/>
          </a:p>
          <a:p>
            <a:r>
              <a:rPr lang="fr-FR" sz="1800" dirty="0"/>
              <a:t>Regrouper les aliments selon </a:t>
            </a:r>
          </a:p>
          <a:p>
            <a:pPr marL="0" indent="0">
              <a:buNone/>
            </a:pPr>
            <a:r>
              <a:rPr lang="fr-FR" sz="1800" dirty="0"/>
              <a:t>    les informations nutritionnelles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en-FR" dirty="0"/>
          </a:p>
          <a:p>
            <a:pPr marL="0" indent="0">
              <a:buNone/>
            </a:pPr>
            <a:endParaRPr lang="en-FR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73FD5A-69B7-17FA-4442-D5C21EA493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0" t="2770" r="3389" b="3208"/>
          <a:stretch/>
        </p:blipFill>
        <p:spPr>
          <a:xfrm>
            <a:off x="4604840" y="3299861"/>
            <a:ext cx="7251323" cy="354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7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5A936-E4CB-27FB-AD56-1915EF368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07" y="616688"/>
            <a:ext cx="11100391" cy="6241312"/>
          </a:xfrm>
        </p:spPr>
        <p:txBody>
          <a:bodyPr/>
          <a:lstStyle/>
          <a:p>
            <a:pPr marL="0" indent="0" algn="ctr">
              <a:buNone/>
            </a:pPr>
            <a:r>
              <a:rPr lang="en-FR" sz="2800" dirty="0"/>
              <a:t>Variables pertinentes</a:t>
            </a:r>
            <a:endParaRPr lang="en-GB" sz="2800" dirty="0"/>
          </a:p>
          <a:p>
            <a:pPr marL="0" indent="0">
              <a:buNone/>
            </a:pPr>
            <a:r>
              <a:rPr lang="fr-FR" b="1" dirty="0"/>
              <a:t>Selon l’application et taux de remplissage (25%)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/>
              <a:t>Product_name,</a:t>
            </a:r>
          </a:p>
          <a:p>
            <a:pPr marL="0" indent="0">
              <a:buNone/>
            </a:pPr>
            <a:r>
              <a:rPr lang="en-GB" dirty="0"/>
              <a:t>energy_100g,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proteins_100g,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salt_100g (sodium_100g),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sugars_100g,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fat_100g (saturated-fat_100g</a:t>
            </a:r>
            <a:r>
              <a:rPr lang="fr-FR" dirty="0"/>
              <a:t>),</a:t>
            </a:r>
            <a:endParaRPr lang="fr-FR" altLang="zh-CN" dirty="0"/>
          </a:p>
          <a:p>
            <a:pPr marL="0" indent="0">
              <a:buNone/>
            </a:pPr>
            <a:r>
              <a:rPr lang="en-GB" dirty="0"/>
              <a:t>carbohydrates_100g</a:t>
            </a:r>
            <a:r>
              <a:rPr lang="fr-FR" dirty="0"/>
              <a:t>,</a:t>
            </a:r>
            <a:endParaRPr lang="fr-FR" altLang="zh-CN" dirty="0"/>
          </a:p>
          <a:p>
            <a:pPr marL="0" indent="0">
              <a:buNone/>
            </a:pPr>
            <a:r>
              <a:rPr lang="en-GB" dirty="0"/>
              <a:t>fiber_100g,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Nutrition_grade_fr</a:t>
            </a:r>
          </a:p>
          <a:p>
            <a:endParaRPr lang="fr-F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E2EEDB-B1C8-6C6A-187F-E795976A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77685" cy="1331958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Mon Application </a:t>
            </a:r>
            <a:r>
              <a:rPr lang="fr-FR" sz="3600" dirty="0"/>
              <a:t>innovante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2954C6-6CD9-9EAB-EF19-221F199FB7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62"/>
          <a:stretch/>
        </p:blipFill>
        <p:spPr>
          <a:xfrm>
            <a:off x="6282536" y="1233378"/>
            <a:ext cx="5636562" cy="525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6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459F4-9717-6769-D2EC-269F688F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828"/>
            <a:ext cx="12192000" cy="1492132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Nettoyage des données</a:t>
            </a:r>
            <a:br>
              <a:rPr lang="en-GB" dirty="0"/>
            </a:b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1889E-F059-A179-DFB5-854D764A3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973" y="3567224"/>
            <a:ext cx="11352027" cy="312597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fr-FR" altLang="zh-CN" dirty="0"/>
              <a:t>S</a:t>
            </a:r>
            <a:r>
              <a:rPr lang="fr-FR" dirty="0"/>
              <a:t>uppression des lignes qui ne possèdent pas de « </a:t>
            </a:r>
            <a:r>
              <a:rPr lang="fr-FR" i="1" dirty="0" err="1"/>
              <a:t>Product_name</a:t>
            </a:r>
            <a:r>
              <a:rPr lang="fr-FR" dirty="0"/>
              <a:t> »</a:t>
            </a:r>
          </a:p>
          <a:p>
            <a:pPr marL="457200" indent="-457200">
              <a:buAutoNum type="arabicPeriod"/>
            </a:pPr>
            <a:r>
              <a:rPr lang="fr-FR" dirty="0"/>
              <a:t>Suppression des produits qui ne présentent aucunes valeurs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fr-FR" dirty="0"/>
              <a:t>Modification des valeurs aberrantes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fr-FR" dirty="0"/>
              <a:t> - Les compositions nutritionnelles : &lt; 100g  et &gt; 0g</a:t>
            </a:r>
          </a:p>
          <a:p>
            <a:pPr marL="0" indent="0">
              <a:buNone/>
            </a:pPr>
            <a:r>
              <a:rPr lang="fr-FR" i="1" dirty="0"/>
              <a:t> - L’énergie :  valeur max = Energy of Lipides 37 (kJ/g) &lt;= 3700 kg pour 100g</a:t>
            </a:r>
            <a:endParaRPr lang="fr-FR" dirty="0"/>
          </a:p>
          <a:p>
            <a:pPr marL="0" indent="0">
              <a:buNone/>
            </a:pPr>
            <a:r>
              <a:rPr lang="en-GB" i="1" dirty="0"/>
              <a:t>(source : https://</a:t>
            </a:r>
            <a:r>
              <a:rPr lang="en-GB" i="1" dirty="0" err="1"/>
              <a:t>fr.wikipedia.org</a:t>
            </a:r>
            <a:r>
              <a:rPr lang="en-GB" i="1" dirty="0"/>
              <a:t>/wiki/Valeur_%C3%A9nerg%C3%A9tique)</a:t>
            </a:r>
            <a:endParaRPr lang="en-GB" dirty="0"/>
          </a:p>
          <a:p>
            <a:pPr marL="457200" indent="-457200">
              <a:buAutoNum type="arabicPeriod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225D0-9CEE-C322-FEE4-B89635748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603"/>
            <a:ext cx="12192000" cy="25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4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528F9-4982-8563-3DA9-F2A8EDD41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40" y="680484"/>
            <a:ext cx="11362660" cy="6177516"/>
          </a:xfrm>
        </p:spPr>
        <p:txBody>
          <a:bodyPr/>
          <a:lstStyle/>
          <a:p>
            <a:r>
              <a:rPr lang="fr-FR" sz="2400" b="1" dirty="0"/>
              <a:t>Imputation des valeurs manquantes</a:t>
            </a:r>
          </a:p>
          <a:p>
            <a:pPr marL="0" indent="0">
              <a:buNone/>
            </a:pPr>
            <a:r>
              <a:rPr lang="en-GB" i="1" dirty="0"/>
              <a:t>-</a:t>
            </a:r>
            <a:r>
              <a:rPr lang="fr-FR" i="1" dirty="0"/>
              <a:t> Méthode : </a:t>
            </a:r>
            <a:r>
              <a:rPr lang="en-GB" b="1" dirty="0"/>
              <a:t>KNNImputer </a:t>
            </a:r>
            <a:r>
              <a:rPr lang="fr-FR" i="1" dirty="0"/>
              <a:t>pour remplir les valeurs NaN </a:t>
            </a:r>
            <a:endParaRPr lang="fr-FR" dirty="0"/>
          </a:p>
          <a:p>
            <a:endParaRPr lang="fr-F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8BD7B4-AC9C-E761-4715-2FAC05513C09}"/>
              </a:ext>
            </a:extLst>
          </p:cNvPr>
          <p:cNvSpPr txBox="1">
            <a:spLocks/>
          </p:cNvSpPr>
          <p:nvPr/>
        </p:nvSpPr>
        <p:spPr>
          <a:xfrm>
            <a:off x="0" y="-7364"/>
            <a:ext cx="12192000" cy="8561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800" dirty="0"/>
              <a:t>Nettoyage des données</a:t>
            </a:r>
            <a:endParaRPr lang="en-F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84D653-20AC-630D-7686-3D82E0125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307" y="1674639"/>
            <a:ext cx="3607599" cy="25909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5645AD-7CB3-9D84-2A85-40368B7FA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035" y="1674639"/>
            <a:ext cx="3131198" cy="25909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AAFE89-FB9D-647F-5E9D-64FC32C39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52898"/>
            <a:ext cx="12192000" cy="26987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AB87FD-3DE2-86D1-464E-4A900FE44161}"/>
              </a:ext>
            </a:extLst>
          </p:cNvPr>
          <p:cNvSpPr txBox="1"/>
          <p:nvPr/>
        </p:nvSpPr>
        <p:spPr>
          <a:xfrm>
            <a:off x="1435261" y="2604304"/>
            <a:ext cx="766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/>
              <a:t>Avant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C4E9DA-E597-287C-F772-779C791D243B}"/>
              </a:ext>
            </a:extLst>
          </p:cNvPr>
          <p:cNvSpPr txBox="1"/>
          <p:nvPr/>
        </p:nvSpPr>
        <p:spPr>
          <a:xfrm>
            <a:off x="8789513" y="259808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/>
              <a:t>Après</a:t>
            </a:r>
          </a:p>
        </p:txBody>
      </p:sp>
    </p:spTree>
    <p:extLst>
      <p:ext uri="{BB962C8B-B14F-4D97-AF65-F5344CB8AC3E}">
        <p14:creationId xmlns:p14="http://schemas.microsoft.com/office/powerpoint/2010/main" val="317240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7781-A4E2-F213-A7E2-7F5F78CDF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8707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800" dirty="0"/>
              <a:t>analyse univariée (</a:t>
            </a:r>
            <a:r>
              <a:rPr lang="en-GB" sz="4800" b="1" dirty="0" err="1"/>
              <a:t>WordCloud</a:t>
            </a:r>
            <a:r>
              <a:rPr lang="en-GB" sz="4800" b="1" dirty="0"/>
              <a:t>)</a:t>
            </a:r>
            <a:br>
              <a:rPr lang="en-GB" sz="4800" dirty="0"/>
            </a:br>
            <a:endParaRPr lang="fr-FR" sz="4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F220DA9-C70A-A03D-1259-D6F8CB00A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95" y="988827"/>
            <a:ext cx="3504298" cy="264610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325D801-4B64-B04A-BDDA-3C98093EF080}"/>
              </a:ext>
            </a:extLst>
          </p:cNvPr>
          <p:cNvSpPr txBox="1"/>
          <p:nvPr/>
        </p:nvSpPr>
        <p:spPr>
          <a:xfrm>
            <a:off x="1228489" y="619496"/>
            <a:ext cx="160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fat food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4ABDE1B-F298-76CD-3ADB-6A7B24C21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849" y="988827"/>
            <a:ext cx="3504298" cy="264610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A6C43E-2535-087A-7AA4-4845D734D520}"/>
              </a:ext>
            </a:extLst>
          </p:cNvPr>
          <p:cNvSpPr txBox="1"/>
          <p:nvPr/>
        </p:nvSpPr>
        <p:spPr>
          <a:xfrm>
            <a:off x="4676729" y="601035"/>
            <a:ext cx="283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High carbohydrate food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6C9524D-9A60-E82F-9AEC-118D7D261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806" y="988827"/>
            <a:ext cx="3504299" cy="26461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3FF307F-B1E8-0CBD-01CA-2C71490F2814}"/>
              </a:ext>
            </a:extLst>
          </p:cNvPr>
          <p:cNvSpPr txBox="1"/>
          <p:nvPr/>
        </p:nvSpPr>
        <p:spPr>
          <a:xfrm>
            <a:off x="8567685" y="593210"/>
            <a:ext cx="283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High sugar food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C633DFC-9A24-FBA4-F956-C89F5CFDE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9403" y="3913162"/>
            <a:ext cx="3504300" cy="264610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F9F24DD-BCD7-EC10-9FFB-8998A3DC8A72}"/>
              </a:ext>
            </a:extLst>
          </p:cNvPr>
          <p:cNvSpPr txBox="1"/>
          <p:nvPr/>
        </p:nvSpPr>
        <p:spPr>
          <a:xfrm>
            <a:off x="732432" y="5051548"/>
            <a:ext cx="194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High Protein Food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7567313-7668-9A3B-B3AE-38F97B2117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1268" y="3913162"/>
            <a:ext cx="3504300" cy="264610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3C8BD83-8301-7D4F-57FF-D08368DAFFFB}"/>
              </a:ext>
            </a:extLst>
          </p:cNvPr>
          <p:cNvSpPr txBox="1"/>
          <p:nvPr/>
        </p:nvSpPr>
        <p:spPr>
          <a:xfrm>
            <a:off x="9903133" y="5051548"/>
            <a:ext cx="194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High Salt Food</a:t>
            </a:r>
          </a:p>
        </p:txBody>
      </p:sp>
    </p:spTree>
    <p:extLst>
      <p:ext uri="{BB962C8B-B14F-4D97-AF65-F5344CB8AC3E}">
        <p14:creationId xmlns:p14="http://schemas.microsoft.com/office/powerpoint/2010/main" val="36940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1C57B-864F-EC93-0BD0-168C19944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952" y="692699"/>
            <a:ext cx="5190455" cy="6165301"/>
          </a:xfrm>
        </p:spPr>
        <p:txBody>
          <a:bodyPr/>
          <a:lstStyle/>
          <a:p>
            <a:r>
              <a:rPr lang="en-GB" dirty="0"/>
              <a:t>Pics les </a:t>
            </a:r>
            <a:r>
              <a:rPr lang="fr-FR" dirty="0"/>
              <a:t>plus élevés autour de </a:t>
            </a:r>
            <a:r>
              <a:rPr lang="en-GB" dirty="0"/>
              <a:t>0</a:t>
            </a:r>
            <a:endParaRPr lang="fr-FR" dirty="0"/>
          </a:p>
          <a:p>
            <a:r>
              <a:rPr lang="en-GB" dirty="0"/>
              <a:t>La distribution de </a:t>
            </a:r>
            <a:r>
              <a:rPr lang="fr-FR" dirty="0"/>
              <a:t>Glucide</a:t>
            </a:r>
            <a:r>
              <a:rPr lang="en-GB" dirty="0"/>
              <a:t> (carbohydrates) </a:t>
            </a:r>
            <a:r>
              <a:rPr lang="fr-FR" dirty="0"/>
              <a:t>est</a:t>
            </a:r>
            <a:r>
              <a:rPr lang="en-GB" dirty="0"/>
              <a:t> large</a:t>
            </a:r>
            <a:endParaRPr lang="fr-FR" dirty="0"/>
          </a:p>
          <a:p>
            <a:r>
              <a:rPr lang="fr-FR" dirty="0"/>
              <a:t>La distribution de sel présente qu'un seul grand pic autour de 0g (étroite)</a:t>
            </a:r>
          </a:p>
          <a:p>
            <a:r>
              <a:rPr lang="fr-FR" dirty="0"/>
              <a:t>2ème augmentation pour les 3 premiers</a:t>
            </a:r>
          </a:p>
          <a:p>
            <a:r>
              <a:rPr lang="fr-FR" dirty="0"/>
              <a:t>Energie :  </a:t>
            </a:r>
          </a:p>
          <a:p>
            <a:pPr marL="0" indent="0">
              <a:buNone/>
            </a:pPr>
            <a:r>
              <a:rPr lang="fr-FR" dirty="0"/>
              <a:t>    - 2 bosse</a:t>
            </a:r>
          </a:p>
          <a:p>
            <a:pPr marL="0" indent="0">
              <a:buNone/>
            </a:pPr>
            <a:r>
              <a:rPr lang="fr-FR" dirty="0"/>
              <a:t>    - 2 bosse correspond bien aux contribution des autres (elle est calculé à partir du fat, glucide,  sucre,  protéine,  sel,)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3AB107-725E-B353-6092-604FEBE70DD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18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800" dirty="0"/>
              <a:t>analyse univariée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32AB0-B0FD-E458-F55C-D77856E89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407" y="692698"/>
            <a:ext cx="6156593" cy="616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4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209CE37-1C08-7A7B-E2F0-C10AD85014D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18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800" dirty="0"/>
              <a:t>analyse univariée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327ED5-5E73-9D01-DDFF-3ADFE1313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1091"/>
            <a:ext cx="5934505" cy="39176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45FAA9-743A-80DC-6EDF-41C9B196F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504" y="1931091"/>
            <a:ext cx="6257495" cy="39176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DE491D-24C3-78AF-BFCE-F56EE5CEEA96}"/>
              </a:ext>
            </a:extLst>
          </p:cNvPr>
          <p:cNvSpPr txBox="1"/>
          <p:nvPr/>
        </p:nvSpPr>
        <p:spPr>
          <a:xfrm>
            <a:off x="1041722" y="1009306"/>
            <a:ext cx="3889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Boite à moustache (</a:t>
            </a:r>
            <a:r>
              <a:rPr lang="fr-FR" sz="2400" dirty="0" err="1"/>
              <a:t>boxplot</a:t>
            </a:r>
            <a:r>
              <a:rPr lang="fr-FR" sz="24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A68480-CD44-1BD6-4826-1D8CD81C5DBB}"/>
              </a:ext>
            </a:extLst>
          </p:cNvPr>
          <p:cNvSpPr txBox="1"/>
          <p:nvPr/>
        </p:nvSpPr>
        <p:spPr>
          <a:xfrm>
            <a:off x="7386578" y="1009306"/>
            <a:ext cx="3889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Histogramme</a:t>
            </a:r>
          </a:p>
        </p:txBody>
      </p:sp>
    </p:spTree>
    <p:extLst>
      <p:ext uri="{BB962C8B-B14F-4D97-AF65-F5344CB8AC3E}">
        <p14:creationId xmlns:p14="http://schemas.microsoft.com/office/powerpoint/2010/main" val="169599756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{EA8B7A55-836E-4844-B981-418E1256C223}tf10001071_mac</Template>
  <TotalTime>4666</TotalTime>
  <Words>528</Words>
  <Application>Microsoft Macintosh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Impact</vt:lpstr>
      <vt:lpstr>Badge</vt:lpstr>
      <vt:lpstr>Projet 3 Concevoir une application au service de la santé publique</vt:lpstr>
      <vt:lpstr>Plan</vt:lpstr>
      <vt:lpstr>Mon Application innovante</vt:lpstr>
      <vt:lpstr>Mon Application innovante</vt:lpstr>
      <vt:lpstr>Nettoyage des données </vt:lpstr>
      <vt:lpstr>PowerPoint Presentation</vt:lpstr>
      <vt:lpstr>analyse univariée (WordCloud) </vt:lpstr>
      <vt:lpstr>PowerPoint Presentation</vt:lpstr>
      <vt:lpstr>PowerPoint Presentation</vt:lpstr>
      <vt:lpstr>L’analyse multivariée (PCA)</vt:lpstr>
      <vt:lpstr>PowerPoint Presentation</vt:lpstr>
      <vt:lpstr>PowerPoint Presentation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 Concevez une application au service de la santé publique</dc:title>
  <dc:creator>Microsoft Office User</dc:creator>
  <cp:lastModifiedBy>Microsoft Office User</cp:lastModifiedBy>
  <cp:revision>238</cp:revision>
  <dcterms:created xsi:type="dcterms:W3CDTF">2022-07-03T15:11:01Z</dcterms:created>
  <dcterms:modified xsi:type="dcterms:W3CDTF">2022-07-06T20:58:01Z</dcterms:modified>
</cp:coreProperties>
</file>