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4" r:id="rId6"/>
    <p:sldId id="266" r:id="rId7"/>
    <p:sldId id="272" r:id="rId8"/>
    <p:sldId id="274" r:id="rId9"/>
    <p:sldId id="265" r:id="rId10"/>
    <p:sldId id="276" r:id="rId11"/>
    <p:sldId id="267" r:id="rId12"/>
    <p:sldId id="270" r:id="rId13"/>
    <p:sldId id="268" r:id="rId14"/>
    <p:sldId id="278" r:id="rId15"/>
    <p:sldId id="269" r:id="rId16"/>
    <p:sldId id="280" r:id="rId17"/>
    <p:sldId id="28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3"/>
    <p:restoredTop sz="94686"/>
  </p:normalViewPr>
  <p:slideViewPr>
    <p:cSldViewPr snapToGrid="0" snapToObjects="1">
      <p:cViewPr>
        <p:scale>
          <a:sx n="110" d="100"/>
          <a:sy n="11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C166B-DBA5-3748-9CF8-3C598E1B4C69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09CD3-BB7E-D849-AA81-67BB16402F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4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09CD3-BB7E-D849-AA81-67BB16402F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09CD3-BB7E-D849-AA81-67BB16402F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7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5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60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93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2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6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57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4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5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48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1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702437-0491-8A47-BEC3-D8DCB261226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33CF75-EBFE-8340-A027-37DF6564E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2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energystar.gov/buildings/facility-owners-and-managers/existing-buildings/use-portfolio-manager/interpret-your-results/wh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DA0C-214F-BCD8-E684-2209B4C15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4900" b="1" dirty="0"/>
              <a:t>Projet 4 : Anticipez les besoins en consommation de bâtiments</a:t>
            </a:r>
            <a:br>
              <a:rPr lang="en-GB" b="1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663E1-B859-2889-EC9B-7A5884099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4252863"/>
            <a:ext cx="9070848" cy="975629"/>
          </a:xfrm>
        </p:spPr>
        <p:txBody>
          <a:bodyPr>
            <a:normAutofit fontScale="92500" lnSpcReduction="20000"/>
          </a:bodyPr>
          <a:lstStyle/>
          <a:p>
            <a:r>
              <a:rPr lang="en-FR" sz="2500" b="1" dirty="0"/>
              <a:t>Formation “Data Scientist”, OPENCLASSROOMS</a:t>
            </a:r>
          </a:p>
          <a:p>
            <a:r>
              <a:rPr lang="en-FR" sz="2500" b="1" dirty="0"/>
              <a:t>Yixuan ZHAO</a:t>
            </a:r>
          </a:p>
          <a:p>
            <a:r>
              <a:rPr lang="en-FR" sz="2500" b="1" dirty="0"/>
              <a:t>Date :</a:t>
            </a:r>
            <a:r>
              <a:rPr lang="en-GB" sz="2500" b="1" dirty="0"/>
              <a:t>  16 </a:t>
            </a:r>
            <a:r>
              <a:rPr lang="fr-FR" sz="2500" b="1" dirty="0"/>
              <a:t>Août</a:t>
            </a:r>
            <a:r>
              <a:rPr lang="en-GB" sz="2500" b="1" dirty="0"/>
              <a:t> 2022</a:t>
            </a:r>
            <a:endParaRPr lang="en-FR" sz="25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01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DBDB-9269-7608-35B7-2D72AADA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1" y="267456"/>
            <a:ext cx="11723077" cy="657577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SVR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4A0E8-2025-985C-253A-AA0C9C96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1066800"/>
            <a:ext cx="11723077" cy="552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i="1" u="sng" dirty="0">
                <a:latin typeface="Times" pitchFamily="2" charset="0"/>
              </a:rPr>
              <a:t>La Consommation d’énergie Totale</a:t>
            </a:r>
            <a:endParaRPr lang="en-GB" sz="2000" b="1" i="1" u="sng" dirty="0">
              <a:latin typeface="Times" pitchFamily="2" charset="0"/>
            </a:endParaRP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GB" sz="2000" dirty="0" err="1">
                <a:latin typeface="Times" pitchFamily="2" charset="0"/>
              </a:rPr>
              <a:t>svm.SVR</a:t>
            </a:r>
            <a:r>
              <a:rPr lang="en-GB" sz="2000" dirty="0">
                <a:latin typeface="Times" pitchFamily="2" charset="0"/>
              </a:rPr>
              <a:t> (kernel='</a:t>
            </a:r>
            <a:r>
              <a:rPr lang="en-GB" sz="2000" dirty="0" err="1">
                <a:latin typeface="Times" pitchFamily="2" charset="0"/>
              </a:rPr>
              <a:t>rbf</a:t>
            </a:r>
            <a:r>
              <a:rPr lang="en-GB" sz="2000" dirty="0">
                <a:latin typeface="Times" pitchFamily="2" charset="0"/>
              </a:rPr>
              <a:t>', gamma= 0.1)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GB" sz="2000" dirty="0">
                <a:latin typeface="Times" pitchFamily="2" charset="0"/>
              </a:rPr>
              <a:t>Grid</a:t>
            </a:r>
            <a:r>
              <a:rPr lang="fr-FR" sz="2000" dirty="0">
                <a:latin typeface="Times" pitchFamily="2" charset="0"/>
              </a:rPr>
              <a:t>Search</a:t>
            </a:r>
          </a:p>
          <a:p>
            <a:pPr marL="0" indent="0">
              <a:buNone/>
            </a:pPr>
            <a:r>
              <a:rPr lang="en-GB" dirty="0"/>
              <a:t>{'C': 1000000.0, 'gamma': 0.01}</a:t>
            </a: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3</a:t>
            </a:r>
            <a:r>
              <a:rPr lang="fr-FR" sz="2000" dirty="0">
                <a:latin typeface="Times" pitchFamily="2" charset="0"/>
              </a:rPr>
              <a:t>. Résultat : </a:t>
            </a:r>
          </a:p>
          <a:p>
            <a:pPr marL="0" indent="0" algn="ctr">
              <a:buNone/>
            </a:pPr>
            <a:endParaRPr lang="fr-FR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8CA0-4644-5B62-ECCD-47969C18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49" y="447388"/>
            <a:ext cx="5645889" cy="626175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C4C1F4-6577-F915-E2E8-CA91DC02A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02475"/>
              </p:ext>
            </p:extLst>
          </p:nvPr>
        </p:nvGraphicFramePr>
        <p:xfrm>
          <a:off x="309810" y="3657599"/>
          <a:ext cx="5645889" cy="2819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963">
                  <a:extLst>
                    <a:ext uri="{9D8B030D-6E8A-4147-A177-3AD203B41FA5}">
                      <a16:colId xmlns:a16="http://schemas.microsoft.com/office/drawing/2014/main" val="351001198"/>
                    </a:ext>
                  </a:extLst>
                </a:gridCol>
                <a:gridCol w="1583058">
                  <a:extLst>
                    <a:ext uri="{9D8B030D-6E8A-4147-A177-3AD203B41FA5}">
                      <a16:colId xmlns:a16="http://schemas.microsoft.com/office/drawing/2014/main" val="3840198865"/>
                    </a:ext>
                  </a:extLst>
                </a:gridCol>
                <a:gridCol w="2180868">
                  <a:extLst>
                    <a:ext uri="{9D8B030D-6E8A-4147-A177-3AD203B41FA5}">
                      <a16:colId xmlns:a16="http://schemas.microsoft.com/office/drawing/2014/main" val="2311258522"/>
                    </a:ext>
                  </a:extLst>
                </a:gridCol>
              </a:tblGrid>
              <a:tr h="375726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Avec les meilleurs hyperparamètres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0569"/>
                  </a:ext>
                </a:extLst>
              </a:tr>
              <a:tr h="789025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5,565*10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</a:t>
                      </a:r>
                      <a:endParaRPr lang="en-FR" sz="2000" b="0" i="0" kern="1200" dirty="0">
                        <a:solidFill>
                          <a:schemeClr val="dk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4,07*10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</a:t>
                      </a:r>
                      <a:endParaRPr lang="en-FR" sz="2000" b="0" i="0" kern="1200" dirty="0">
                        <a:solidFill>
                          <a:schemeClr val="dk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131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r</a:t>
                      </a:r>
                      <a:r>
                        <a:rPr lang="fr-FR" sz="2000" baseline="30000" noProof="0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- 0,11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0,24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6689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1,67* 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14</a:t>
                      </a:r>
                      <a:endParaRPr lang="fr-FR" sz="20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1,15*10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14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90323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kern="1200" noProof="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  <a:endParaRPr lang="fr-FR" sz="2000" noProof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8,43* 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19</a:t>
                      </a:r>
                      <a:endParaRPr lang="fr-FR" sz="20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6,06</a:t>
                      </a:r>
                      <a:r>
                        <a:rPr lang="fr-FR" sz="2000" baseline="0" dirty="0">
                          <a:latin typeface="Times" pitchFamily="2" charset="0"/>
                        </a:rPr>
                        <a:t>*</a:t>
                      </a: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19</a:t>
                      </a:r>
                      <a:endParaRPr lang="fr-FR" sz="2000" baseline="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7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6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9B7965-0633-134E-1FB0-09BF314F510E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58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b="1" dirty="0">
                <a:latin typeface="Times" pitchFamily="2" charset="0"/>
              </a:rPr>
              <a:t>Randomforest</a:t>
            </a:r>
            <a:endParaRPr lang="fr-FR" sz="3600" b="1" i="1" dirty="0">
              <a:latin typeface="Times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63719A-A931-2CEB-E1CB-2FFFD978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953729"/>
            <a:ext cx="11723077" cy="5636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u="sng" dirty="0">
                <a:latin typeface="Times" pitchFamily="2" charset="0"/>
              </a:rPr>
              <a:t>Total GHG Emissions (les </a:t>
            </a:r>
            <a:r>
              <a:rPr lang="fr-FR" sz="2000" b="1" i="1" u="sng" dirty="0">
                <a:latin typeface="Times" pitchFamily="2" charset="0"/>
              </a:rPr>
              <a:t>émissions</a:t>
            </a:r>
            <a:r>
              <a:rPr lang="en-GB" sz="2000" b="1" i="1" u="sng" dirty="0">
                <a:latin typeface="Times" pitchFamily="2" charset="0"/>
              </a:rPr>
              <a:t> CO</a:t>
            </a:r>
            <a:r>
              <a:rPr lang="en-GB" sz="2000" b="1" i="1" u="sng" baseline="-25000" dirty="0">
                <a:latin typeface="Times" pitchFamily="2" charset="0"/>
              </a:rPr>
              <a:t>2</a:t>
            </a:r>
            <a:r>
              <a:rPr lang="en-GB" sz="2000" b="1" i="1" u="sng" dirty="0">
                <a:latin typeface="Times" pitchFamily="2" charset="0"/>
              </a:rPr>
              <a:t>) </a:t>
            </a:r>
          </a:p>
          <a:p>
            <a:pPr marL="0" indent="0">
              <a:buNone/>
            </a:pPr>
            <a:r>
              <a:rPr lang="en-GB" sz="1600" b="1" dirty="0">
                <a:latin typeface="Times" pitchFamily="2" charset="0"/>
              </a:rPr>
              <a:t>1. </a:t>
            </a:r>
            <a:r>
              <a:rPr lang="en-GB" sz="1600" b="1" dirty="0" err="1">
                <a:latin typeface="Times" pitchFamily="2" charset="0"/>
              </a:rPr>
              <a:t>RandomForestRegressor</a:t>
            </a:r>
            <a:r>
              <a:rPr lang="en-GB" sz="1600" b="1" dirty="0">
                <a:latin typeface="Times" pitchFamily="2" charset="0"/>
              </a:rPr>
              <a:t> : </a:t>
            </a:r>
            <a:r>
              <a:rPr lang="en-GB" sz="1600" dirty="0">
                <a:latin typeface="Times" pitchFamily="2" charset="0"/>
              </a:rPr>
              <a:t>criterion='</a:t>
            </a:r>
            <a:r>
              <a:rPr lang="en-GB" sz="1600" dirty="0" err="1">
                <a:latin typeface="Times" pitchFamily="2" charset="0"/>
              </a:rPr>
              <a:t>absolute_error</a:t>
            </a:r>
            <a:r>
              <a:rPr lang="en-GB" sz="1600" dirty="0">
                <a:latin typeface="Times" pitchFamily="2" charset="0"/>
              </a:rPr>
              <a:t>’,  </a:t>
            </a:r>
            <a:r>
              <a:rPr lang="en-GB" sz="1600" dirty="0" err="1">
                <a:latin typeface="Times" pitchFamily="2" charset="0"/>
              </a:rPr>
              <a:t>n_estimators</a:t>
            </a:r>
            <a:r>
              <a:rPr lang="en-GB" sz="1600" dirty="0">
                <a:latin typeface="Times" pitchFamily="2" charset="0"/>
              </a:rPr>
              <a:t>=150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2. Grid</a:t>
            </a:r>
            <a:r>
              <a:rPr lang="fr-FR" sz="1600" dirty="0">
                <a:latin typeface="Times" pitchFamily="2" charset="0"/>
              </a:rPr>
              <a:t>Search: </a:t>
            </a: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3</a:t>
            </a:r>
            <a:r>
              <a:rPr lang="fr-FR" sz="1600" dirty="0">
                <a:latin typeface="Times" pitchFamily="2" charset="0"/>
              </a:rPr>
              <a:t>. Résultat : </a:t>
            </a: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00" dirty="0">
              <a:latin typeface="Times" pitchFamily="2" charset="0"/>
            </a:endParaRPr>
          </a:p>
          <a:p>
            <a:pPr marL="0" indent="0">
              <a:buNone/>
            </a:pPr>
            <a:endParaRPr lang="fr-FR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C6913F-DD5F-90F4-898D-35F50F64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64680"/>
              </p:ext>
            </p:extLst>
          </p:nvPr>
        </p:nvGraphicFramePr>
        <p:xfrm>
          <a:off x="628561" y="4408167"/>
          <a:ext cx="4972902" cy="201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34">
                  <a:extLst>
                    <a:ext uri="{9D8B030D-6E8A-4147-A177-3AD203B41FA5}">
                      <a16:colId xmlns:a16="http://schemas.microsoft.com/office/drawing/2014/main" val="351001198"/>
                    </a:ext>
                  </a:extLst>
                </a:gridCol>
                <a:gridCol w="1148667">
                  <a:extLst>
                    <a:ext uri="{9D8B030D-6E8A-4147-A177-3AD203B41FA5}">
                      <a16:colId xmlns:a16="http://schemas.microsoft.com/office/drawing/2014/main" val="3840198865"/>
                    </a:ext>
                  </a:extLst>
                </a:gridCol>
                <a:gridCol w="2166601">
                  <a:extLst>
                    <a:ext uri="{9D8B030D-6E8A-4147-A177-3AD203B41FA5}">
                      <a16:colId xmlns:a16="http://schemas.microsoft.com/office/drawing/2014/main" val="2311258522"/>
                    </a:ext>
                  </a:extLst>
                </a:gridCol>
              </a:tblGrid>
              <a:tr h="324348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" pitchFamily="2" charset="0"/>
                        </a:rPr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" pitchFamily="2" charset="0"/>
                        </a:rPr>
                        <a:t>Avec les meilleurs hyperparamètres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0569"/>
                  </a:ext>
                </a:extLst>
              </a:tr>
              <a:tr h="373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140.83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104.34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131"/>
                  </a:ext>
                </a:extLst>
              </a:tr>
              <a:tr h="373000"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>
                          <a:latin typeface="Times" pitchFamily="2" charset="0"/>
                        </a:rPr>
                        <a:t>r</a:t>
                      </a:r>
                      <a:r>
                        <a:rPr lang="fr-FR" sz="1400" baseline="30000" noProof="0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0.92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0.53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6689"/>
                  </a:ext>
                </a:extLst>
              </a:tr>
              <a:tr h="373000"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>
                          <a:latin typeface="Times" pitchFamily="2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1,71*10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endParaRPr lang="fr-FR" sz="14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7,20*10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</a:t>
                      </a:r>
                      <a:endParaRPr lang="fr-FR" sz="1400" baseline="30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90323"/>
                  </a:ext>
                </a:extLst>
              </a:tr>
              <a:tr h="37300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noProof="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  <a:endParaRPr lang="fr-FR" sz="1400" noProof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1,22*10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16</a:t>
                      </a:r>
                      <a:endParaRPr lang="fr-FR" sz="14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1,38*10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16</a:t>
                      </a:r>
                      <a:endParaRPr lang="fr-FR" sz="1400" baseline="30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7187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C9F44E7-98A9-6C86-B5BC-A7C95020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25" y="850606"/>
            <a:ext cx="6356075" cy="5886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F9FF3-E37E-4594-15C5-4F19DAA29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23"/>
          <a:stretch/>
        </p:blipFill>
        <p:spPr>
          <a:xfrm>
            <a:off x="1770925" y="1955211"/>
            <a:ext cx="3445005" cy="19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8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25F410-497A-E1EA-EC42-5140370C1612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64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b="1" dirty="0">
                <a:latin typeface="Times" pitchFamily="2" charset="0"/>
              </a:rPr>
              <a:t>Randomforest</a:t>
            </a:r>
            <a:endParaRPr lang="fr-FR" sz="3600" b="1" i="1" dirty="0">
              <a:latin typeface="Times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C5B1E1-B442-CF91-D4E0-A565DFF0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2" y="798653"/>
            <a:ext cx="11723076" cy="57918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100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000" b="1" i="1" u="sng" dirty="0">
                <a:latin typeface="Times" pitchFamily="2" charset="0"/>
              </a:rPr>
              <a:t>La Consommation d’énergie Totale </a:t>
            </a:r>
          </a:p>
          <a:p>
            <a:pPr marL="0" indent="0">
              <a:buNone/>
            </a:pPr>
            <a:r>
              <a:rPr lang="en-GB" sz="1600" b="1" dirty="0">
                <a:latin typeface="Times" pitchFamily="2" charset="0"/>
              </a:rPr>
              <a:t>1. </a:t>
            </a:r>
            <a:r>
              <a:rPr lang="en-GB" sz="1600" b="1" dirty="0" err="1">
                <a:latin typeface="Times" pitchFamily="2" charset="0"/>
              </a:rPr>
              <a:t>RandomForestRegressor</a:t>
            </a:r>
            <a:r>
              <a:rPr lang="en-GB" sz="1600" b="1" dirty="0">
                <a:latin typeface="Times" pitchFamily="2" charset="0"/>
              </a:rPr>
              <a:t> (</a:t>
            </a:r>
            <a:r>
              <a:rPr lang="en-GB" sz="1600" dirty="0">
                <a:latin typeface="Times" pitchFamily="2" charset="0"/>
              </a:rPr>
              <a:t>criterion='</a:t>
            </a:r>
            <a:r>
              <a:rPr lang="en-GB" sz="1600" dirty="0" err="1">
                <a:latin typeface="Times" pitchFamily="2" charset="0"/>
              </a:rPr>
              <a:t>absolute_error</a:t>
            </a:r>
            <a:r>
              <a:rPr lang="en-GB" sz="1600" dirty="0">
                <a:latin typeface="Times" pitchFamily="2" charset="0"/>
              </a:rPr>
              <a:t>’)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2. Grid</a:t>
            </a:r>
            <a:r>
              <a:rPr lang="fr-FR" sz="1600" dirty="0">
                <a:latin typeface="Times" pitchFamily="2" charset="0"/>
              </a:rPr>
              <a:t>Search:</a:t>
            </a: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endParaRPr lang="fr-FR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1600" dirty="0">
                <a:latin typeface="Times" pitchFamily="2" charset="0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3</a:t>
            </a:r>
            <a:r>
              <a:rPr lang="fr-FR" sz="1600" dirty="0">
                <a:latin typeface="Times" pitchFamily="2" charset="0"/>
              </a:rPr>
              <a:t>. Résultat : </a:t>
            </a:r>
          </a:p>
          <a:p>
            <a:pPr marL="0" indent="0">
              <a:buNone/>
            </a:pPr>
            <a:endParaRPr lang="fr-FR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CAC14A-FE84-BE9A-86A0-297CA4A3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14336"/>
              </p:ext>
            </p:extLst>
          </p:nvPr>
        </p:nvGraphicFramePr>
        <p:xfrm>
          <a:off x="553815" y="4414226"/>
          <a:ext cx="4876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1001198"/>
                    </a:ext>
                  </a:extLst>
                </a:gridCol>
                <a:gridCol w="1126493">
                  <a:extLst>
                    <a:ext uri="{9D8B030D-6E8A-4147-A177-3AD203B41FA5}">
                      <a16:colId xmlns:a16="http://schemas.microsoft.com/office/drawing/2014/main" val="3840198865"/>
                    </a:ext>
                  </a:extLst>
                </a:gridCol>
                <a:gridCol w="2124707">
                  <a:extLst>
                    <a:ext uri="{9D8B030D-6E8A-4147-A177-3AD203B41FA5}">
                      <a16:colId xmlns:a16="http://schemas.microsoft.com/office/drawing/2014/main" val="231125852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" pitchFamily="2" charset="0"/>
                        </a:rPr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Times" pitchFamily="2" charset="0"/>
                        </a:rPr>
                        <a:t>Avec les meilleurs hyperparamètres </a:t>
                      </a:r>
                    </a:p>
                    <a:p>
                      <a:pPr algn="ctr"/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056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3,94*</a:t>
                      </a:r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2,99*</a:t>
                      </a:r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1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>
                          <a:latin typeface="Times" pitchFamily="2" charset="0"/>
                        </a:rPr>
                        <a:t>r</a:t>
                      </a:r>
                      <a:r>
                        <a:rPr lang="fr-FR" sz="1400" baseline="30000" noProof="0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0.91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0.64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668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>
                          <a:latin typeface="Times" pitchFamily="2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1,44*</a:t>
                      </a:r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14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4,17*</a:t>
                      </a:r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13</a:t>
                      </a:r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9032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noProof="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  <a:endParaRPr lang="fr-FR" sz="1400" noProof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2,11*10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20</a:t>
                      </a:r>
                      <a:endParaRPr lang="fr-FR" sz="14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4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1,19*10</a:t>
                      </a:r>
                      <a:r>
                        <a:rPr lang="en-FR" sz="14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20</a:t>
                      </a:r>
                      <a:endParaRPr lang="fr-FR" sz="1400" baseline="30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7187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962488A-4D9E-33D9-71F9-FB233270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36" y="798653"/>
            <a:ext cx="6243164" cy="6059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C744C-766F-4AA1-EBAF-DA031CF39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1"/>
          <a:stretch/>
        </p:blipFill>
        <p:spPr>
          <a:xfrm>
            <a:off x="1747375" y="1903412"/>
            <a:ext cx="3187700" cy="20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2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9F8BFC-BAAD-676B-5CF4-C083F79956CE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710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b="1" dirty="0" err="1">
                <a:latin typeface="Times" pitchFamily="2" charset="0"/>
              </a:rPr>
              <a:t>XGBoost</a:t>
            </a:r>
            <a:endParaRPr lang="fr-FR" sz="3600" b="1" dirty="0">
              <a:latin typeface="Times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E1C180-9E1F-DD53-9B97-5897D7EA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1066800"/>
            <a:ext cx="11723077" cy="552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u="sng" dirty="0">
                <a:latin typeface="Times" pitchFamily="2" charset="0"/>
              </a:rPr>
              <a:t>Total GHG Emissions (les </a:t>
            </a:r>
            <a:r>
              <a:rPr lang="fr-FR" sz="2000" b="1" i="1" u="sng" dirty="0">
                <a:latin typeface="Times" pitchFamily="2" charset="0"/>
              </a:rPr>
              <a:t>émissions</a:t>
            </a:r>
            <a:r>
              <a:rPr lang="en-GB" sz="2000" b="1" i="1" u="sng" dirty="0">
                <a:latin typeface="Times" pitchFamily="2" charset="0"/>
              </a:rPr>
              <a:t> CO</a:t>
            </a:r>
            <a:r>
              <a:rPr lang="en-GB" sz="2000" b="1" i="1" u="sng" baseline="-25000" dirty="0">
                <a:latin typeface="Times" pitchFamily="2" charset="0"/>
              </a:rPr>
              <a:t>2</a:t>
            </a:r>
            <a:r>
              <a:rPr lang="en-GB" sz="2000" b="1" i="1" u="sng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1. </a:t>
            </a:r>
            <a:r>
              <a:rPr lang="en-GB" sz="2000" dirty="0" err="1">
                <a:latin typeface="Times" pitchFamily="2" charset="0"/>
              </a:rPr>
              <a:t>XGBRegressor</a:t>
            </a:r>
            <a:r>
              <a:rPr lang="en-GB" sz="2000" dirty="0">
                <a:latin typeface="Times" pitchFamily="2" charset="0"/>
              </a:rPr>
              <a:t> (</a:t>
            </a:r>
            <a:r>
              <a:rPr lang="en-GB" sz="1400" dirty="0">
                <a:latin typeface="Times" pitchFamily="2" charset="0"/>
              </a:rPr>
              <a:t>verbosity=1, </a:t>
            </a:r>
            <a:r>
              <a:rPr lang="en-GB" sz="1400" dirty="0" err="1">
                <a:latin typeface="Times" pitchFamily="2" charset="0"/>
              </a:rPr>
              <a:t>n_estimators</a:t>
            </a:r>
            <a:r>
              <a:rPr lang="en-GB" sz="1400" dirty="0">
                <a:latin typeface="Times" pitchFamily="2" charset="0"/>
              </a:rPr>
              <a:t>=1000, </a:t>
            </a:r>
            <a:r>
              <a:rPr lang="en-GB" sz="1400" dirty="0" err="1">
                <a:latin typeface="Times" pitchFamily="2" charset="0"/>
              </a:rPr>
              <a:t>max_depth</a:t>
            </a:r>
            <a:r>
              <a:rPr lang="en-GB" sz="1400" dirty="0">
                <a:latin typeface="Times" pitchFamily="2" charset="0"/>
              </a:rPr>
              <a:t>=30, </a:t>
            </a:r>
          </a:p>
          <a:p>
            <a:pPr marL="274320" lvl="1" indent="0">
              <a:buNone/>
            </a:pPr>
            <a:r>
              <a:rPr lang="zh-CN" altLang="en-US" sz="1400" dirty="0">
                <a:latin typeface="Times" pitchFamily="2" charset="0"/>
              </a:rPr>
              <a:t>                                 </a:t>
            </a:r>
            <a:r>
              <a:rPr lang="en-GB" sz="1400" dirty="0">
                <a:latin typeface="Times" pitchFamily="2" charset="0"/>
              </a:rPr>
              <a:t>gamma=0.20, </a:t>
            </a:r>
            <a:r>
              <a:rPr lang="en-GB" sz="1400" dirty="0" err="1">
                <a:latin typeface="Times" pitchFamily="2" charset="0"/>
              </a:rPr>
              <a:t>eval_metric</a:t>
            </a:r>
            <a:r>
              <a:rPr lang="en-GB" sz="1400" dirty="0">
                <a:latin typeface="Times" pitchFamily="2" charset="0"/>
              </a:rPr>
              <a:t> = '</a:t>
            </a:r>
            <a:r>
              <a:rPr lang="en-GB" sz="1400" dirty="0" err="1">
                <a:latin typeface="Times" pitchFamily="2" charset="0"/>
              </a:rPr>
              <a:t>mae</a:t>
            </a:r>
            <a:r>
              <a:rPr lang="en-GB" sz="1400" dirty="0">
                <a:latin typeface="Times" pitchFamily="2" charset="0"/>
              </a:rPr>
              <a:t>’)</a:t>
            </a:r>
          </a:p>
          <a:p>
            <a:pPr marL="274320" lvl="1" indent="0">
              <a:buNone/>
            </a:pPr>
            <a:endParaRPr lang="en-GB" sz="1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2. Grid</a:t>
            </a:r>
            <a:r>
              <a:rPr lang="fr-FR" sz="2000" dirty="0">
                <a:latin typeface="Times" pitchFamily="2" charset="0"/>
              </a:rPr>
              <a:t>Search: </a:t>
            </a: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3</a:t>
            </a:r>
            <a:r>
              <a:rPr lang="fr-FR" sz="2000" dirty="0">
                <a:latin typeface="Times" pitchFamily="2" charset="0"/>
              </a:rPr>
              <a:t>. Résultat : </a:t>
            </a:r>
          </a:p>
          <a:p>
            <a:pPr marL="0" indent="0" algn="ctr">
              <a:buNone/>
            </a:pPr>
            <a:endParaRPr lang="fr-FR" sz="20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70CD8-7EC8-DFE9-311F-60980B02D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1" t="-172" r="2697" b="63834"/>
          <a:stretch/>
        </p:blipFill>
        <p:spPr>
          <a:xfrm>
            <a:off x="7037014" y="555893"/>
            <a:ext cx="5154986" cy="3324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C4918-2A31-9B9A-3F1B-04A09DD2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4" y="4740007"/>
            <a:ext cx="3191532" cy="156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27DB54-610E-2AE6-F5BF-F33A7A6E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4" y="2984493"/>
            <a:ext cx="6570921" cy="630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D2287C-2AB3-6EFD-CBC3-FFF645F7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474" y="4740007"/>
            <a:ext cx="3670300" cy="1562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AD908-7F66-70D1-C71A-3C75554F0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374" y="4866166"/>
            <a:ext cx="3670300" cy="1309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DAFD5-C322-582B-6222-BCA1B316F5EC}"/>
              </a:ext>
            </a:extLst>
          </p:cNvPr>
          <p:cNvSpPr txBox="1"/>
          <p:nvPr/>
        </p:nvSpPr>
        <p:spPr>
          <a:xfrm>
            <a:off x="3624612" y="4276784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Times" pitchFamily="2" charset="0"/>
              </a:rPr>
              <a:t>Avec les meilleurs hyperparamètres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3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9F8BFC-BAAD-676B-5CF4-C083F79956CE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67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b="1" dirty="0" err="1">
                <a:latin typeface="Times" pitchFamily="2" charset="0"/>
              </a:rPr>
              <a:t>XGBoost</a:t>
            </a:r>
            <a:endParaRPr lang="fr-FR" sz="3600" b="1" dirty="0">
              <a:latin typeface="Times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E1C180-9E1F-DD53-9B97-5897D7EA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1066800"/>
            <a:ext cx="11723077" cy="552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i="1" u="sng" dirty="0">
                <a:latin typeface="Times" pitchFamily="2" charset="0"/>
              </a:rPr>
              <a:t>La Consommation d’énergie Totale</a:t>
            </a:r>
          </a:p>
          <a:p>
            <a:pPr marL="0" indent="0">
              <a:buNone/>
            </a:pPr>
            <a:r>
              <a:rPr lang="en-US" altLang="zh-CN" sz="2000" dirty="0">
                <a:latin typeface="Times" pitchFamily="2" charset="0"/>
              </a:rPr>
              <a:t>1.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GB" sz="2000" dirty="0" err="1">
                <a:latin typeface="Times" pitchFamily="2" charset="0"/>
              </a:rPr>
              <a:t>XGBRegressor</a:t>
            </a:r>
            <a:r>
              <a:rPr lang="en-GB" sz="2000" dirty="0">
                <a:latin typeface="Times" pitchFamily="2" charset="0"/>
              </a:rPr>
              <a:t> (</a:t>
            </a:r>
            <a:r>
              <a:rPr lang="en-GB" sz="1400" dirty="0">
                <a:latin typeface="Times" pitchFamily="2" charset="0"/>
              </a:rPr>
              <a:t>verbosity=1, </a:t>
            </a:r>
            <a:r>
              <a:rPr lang="en-GB" sz="1400" dirty="0" err="1">
                <a:latin typeface="Times" pitchFamily="2" charset="0"/>
              </a:rPr>
              <a:t>n_estimators</a:t>
            </a:r>
            <a:r>
              <a:rPr lang="en-GB" sz="1400" dirty="0">
                <a:latin typeface="Times" pitchFamily="2" charset="0"/>
              </a:rPr>
              <a:t>=1000, </a:t>
            </a:r>
            <a:r>
              <a:rPr lang="en-GB" sz="1400" dirty="0" err="1">
                <a:latin typeface="Times" pitchFamily="2" charset="0"/>
              </a:rPr>
              <a:t>max_depth</a:t>
            </a:r>
            <a:r>
              <a:rPr lang="en-GB" sz="1400" dirty="0">
                <a:latin typeface="Times" pitchFamily="2" charset="0"/>
              </a:rPr>
              <a:t>=20,</a:t>
            </a:r>
          </a:p>
          <a:p>
            <a:pPr marL="0" indent="0">
              <a:buNone/>
            </a:pPr>
            <a:r>
              <a:rPr lang="zh-CN" altLang="en-US" sz="1400" dirty="0">
                <a:latin typeface="Times" pitchFamily="2" charset="0"/>
              </a:rPr>
              <a:t>                                             </a:t>
            </a:r>
            <a:r>
              <a:rPr lang="en-GB" sz="1400" dirty="0">
                <a:latin typeface="Times" pitchFamily="2" charset="0"/>
              </a:rPr>
              <a:t>gamma=0.20, 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GB" sz="1400" dirty="0" err="1">
                <a:latin typeface="Times" pitchFamily="2" charset="0"/>
              </a:rPr>
              <a:t>eval_metric</a:t>
            </a:r>
            <a:r>
              <a:rPr lang="en-GB" sz="1400" dirty="0">
                <a:latin typeface="Times" pitchFamily="2" charset="0"/>
              </a:rPr>
              <a:t> = '</a:t>
            </a:r>
            <a:r>
              <a:rPr lang="en-GB" sz="1400" dirty="0" err="1">
                <a:latin typeface="Times" pitchFamily="2" charset="0"/>
              </a:rPr>
              <a:t>mae</a:t>
            </a:r>
            <a:r>
              <a:rPr lang="en-GB" sz="1400" dirty="0">
                <a:latin typeface="Times" pitchFamily="2" charset="0"/>
              </a:rPr>
              <a:t>’)</a:t>
            </a:r>
          </a:p>
          <a:p>
            <a:pPr marL="0" indent="0">
              <a:buNone/>
            </a:pPr>
            <a:endParaRPr lang="en-GB" sz="1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2. Grid</a:t>
            </a:r>
            <a:r>
              <a:rPr lang="fr-FR" sz="2000" dirty="0">
                <a:latin typeface="Times" pitchFamily="2" charset="0"/>
              </a:rPr>
              <a:t>Search:</a:t>
            </a: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3</a:t>
            </a:r>
            <a:r>
              <a:rPr lang="fr-FR" sz="2000" dirty="0">
                <a:latin typeface="Times" pitchFamily="2" charset="0"/>
              </a:rPr>
              <a:t>. Résultat : </a:t>
            </a:r>
          </a:p>
          <a:p>
            <a:pPr marL="0" indent="0" algn="ctr">
              <a:buNone/>
            </a:pPr>
            <a:endParaRPr lang="fr-FR" sz="20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4D380-10DB-FEC1-C0D6-066512BC6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3" b="63445"/>
          <a:stretch/>
        </p:blipFill>
        <p:spPr>
          <a:xfrm>
            <a:off x="6335131" y="936617"/>
            <a:ext cx="5673696" cy="2892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2E755-0963-C6FD-59B3-3581723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98" y="4825409"/>
            <a:ext cx="35941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ED0EF-4E8C-5C3F-D806-47CECADD6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684" y="4812709"/>
            <a:ext cx="3911600" cy="153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7BC0C-72EA-B225-AEC9-9F23A7F4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9" y="3143250"/>
            <a:ext cx="5998093" cy="571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5BA62-6CCC-4599-6930-BE5A9E54955B}"/>
              </a:ext>
            </a:extLst>
          </p:cNvPr>
          <p:cNvSpPr txBox="1"/>
          <p:nvPr/>
        </p:nvSpPr>
        <p:spPr>
          <a:xfrm>
            <a:off x="5003369" y="4357341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Times" pitchFamily="2" charset="0"/>
              </a:rPr>
              <a:t>Avec les meilleurs hyperparamètres </a:t>
            </a:r>
          </a:p>
        </p:txBody>
      </p:sp>
    </p:spTree>
    <p:extLst>
      <p:ext uri="{BB962C8B-B14F-4D97-AF65-F5344CB8AC3E}">
        <p14:creationId xmlns:p14="http://schemas.microsoft.com/office/powerpoint/2010/main" val="99808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15CB97-49FB-188D-EC68-FE24597B1AA3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67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GB" sz="3600" b="1" dirty="0">
                <a:latin typeface="Times" pitchFamily="2" charset="0"/>
              </a:rPr>
              <a:t>Perceptron multi-couches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F9E816-E223-BFAE-8083-4CF7DD32AF24}"/>
              </a:ext>
            </a:extLst>
          </p:cNvPr>
          <p:cNvSpPr txBox="1">
            <a:spLocks/>
          </p:cNvSpPr>
          <p:nvPr/>
        </p:nvSpPr>
        <p:spPr>
          <a:xfrm>
            <a:off x="234461" y="946298"/>
            <a:ext cx="11723077" cy="5644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fr-FR" sz="2000" b="1" u="sng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3024C-4966-CFF6-B74D-208829B8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1066800"/>
            <a:ext cx="11723077" cy="552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u="sng" dirty="0">
                <a:latin typeface="Times" pitchFamily="2" charset="0"/>
              </a:rPr>
              <a:t>Total GHG Emissions (les </a:t>
            </a:r>
            <a:r>
              <a:rPr lang="fr-FR" sz="2000" b="1" i="1" u="sng" dirty="0">
                <a:latin typeface="Times" pitchFamily="2" charset="0"/>
              </a:rPr>
              <a:t>émissions</a:t>
            </a:r>
            <a:r>
              <a:rPr lang="en-GB" sz="2000" b="1" i="1" u="sng" dirty="0">
                <a:latin typeface="Times" pitchFamily="2" charset="0"/>
              </a:rPr>
              <a:t> CO</a:t>
            </a:r>
            <a:r>
              <a:rPr lang="en-GB" sz="2000" b="1" i="1" u="sng" baseline="-25000" dirty="0">
                <a:latin typeface="Times" pitchFamily="2" charset="0"/>
              </a:rPr>
              <a:t>2</a:t>
            </a:r>
            <a:r>
              <a:rPr lang="en-GB" sz="2000" b="1" i="1" u="sng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Times" pitchFamily="2" charset="0"/>
              </a:rPr>
              <a:t>1. </a:t>
            </a:r>
            <a:r>
              <a:rPr lang="en-GB" sz="2000" dirty="0">
                <a:latin typeface="Times" pitchFamily="2" charset="0"/>
              </a:rPr>
              <a:t>model = </a:t>
            </a:r>
            <a:r>
              <a:rPr lang="en-GB" sz="2000" b="1" dirty="0">
                <a:latin typeface="Times" pitchFamily="2" charset="0"/>
              </a:rPr>
              <a:t>Sequential</a:t>
            </a:r>
            <a:r>
              <a:rPr lang="en-GB" sz="2000" dirty="0">
                <a:latin typeface="Times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activation= "</a:t>
            </a:r>
            <a:r>
              <a:rPr lang="en-GB" sz="1600" dirty="0" err="1">
                <a:latin typeface="Times" pitchFamily="2" charset="0"/>
              </a:rPr>
              <a:t>relu</a:t>
            </a:r>
            <a:r>
              <a:rPr lang="en-GB" sz="1600" dirty="0">
                <a:latin typeface="Times" pitchFamily="2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loss= "</a:t>
            </a:r>
            <a:r>
              <a:rPr lang="en-GB" sz="1600" dirty="0" err="1">
                <a:latin typeface="Times" pitchFamily="2" charset="0"/>
              </a:rPr>
              <a:t>mae</a:t>
            </a:r>
            <a:r>
              <a:rPr lang="en-GB" sz="1600" dirty="0">
                <a:latin typeface="Times" pitchFamily="2" charset="0"/>
              </a:rPr>
              <a:t>”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[2000, 600, 400]</a:t>
            </a:r>
          </a:p>
          <a:p>
            <a:pPr marL="0" indent="0">
              <a:buNone/>
            </a:pPr>
            <a:r>
              <a:rPr lang="en-GB" sz="2000" b="1" dirty="0">
                <a:latin typeface="Times" pitchFamily="2" charset="0"/>
              </a:rPr>
              <a:t>2. </a:t>
            </a:r>
            <a:r>
              <a:rPr lang="en-GB" sz="2000" dirty="0">
                <a:latin typeface="Times" pitchFamily="2" charset="0"/>
              </a:rPr>
              <a:t>Grid</a:t>
            </a:r>
            <a:r>
              <a:rPr lang="fr-FR" sz="2000" dirty="0">
                <a:latin typeface="Times" pitchFamily="2" charset="0"/>
              </a:rPr>
              <a:t>Search avec </a:t>
            </a:r>
            <a:r>
              <a:rPr lang="en-GB" sz="2000" dirty="0" err="1">
                <a:latin typeface="Times" pitchFamily="2" charset="0"/>
              </a:rPr>
              <a:t>MLPRegressor</a:t>
            </a: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latin typeface="Times" pitchFamily="2" charset="0"/>
              </a:rPr>
              <a:t>3</a:t>
            </a:r>
            <a:r>
              <a:rPr lang="fr-FR" sz="2000" b="1" dirty="0">
                <a:latin typeface="Times" pitchFamily="2" charset="0"/>
              </a:rPr>
              <a:t>. </a:t>
            </a:r>
            <a:r>
              <a:rPr lang="fr-FR" sz="2000" dirty="0">
                <a:latin typeface="Times" pitchFamily="2" charset="0"/>
              </a:rPr>
              <a:t>Résultat : </a:t>
            </a:r>
          </a:p>
          <a:p>
            <a:pPr marL="0" indent="0" algn="ctr">
              <a:buNone/>
            </a:pPr>
            <a:endParaRPr lang="fr-FR" sz="2000" b="1" u="sng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BC0198C3-E0EE-4180-E916-7FA63735A503}"/>
              </a:ext>
            </a:extLst>
          </p:cNvPr>
          <p:cNvSpPr/>
          <p:nvPr/>
        </p:nvSpPr>
        <p:spPr>
          <a:xfrm>
            <a:off x="4408422" y="2934586"/>
            <a:ext cx="1031358" cy="57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8A828-3485-CE26-72E2-F55F318B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1" y="4687452"/>
            <a:ext cx="3503951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470BBC-DBF2-9E24-32C4-C30911AD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74" y="1430825"/>
            <a:ext cx="4254500" cy="255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59372E-D637-7F40-33C6-E2CA3D6A0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732" y="4687452"/>
            <a:ext cx="3530600" cy="167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72ACB-AC07-CE94-ACB5-ADA1753BDA92}"/>
              </a:ext>
            </a:extLst>
          </p:cNvPr>
          <p:cNvSpPr txBox="1"/>
          <p:nvPr/>
        </p:nvSpPr>
        <p:spPr>
          <a:xfrm>
            <a:off x="5185882" y="4217987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Times" pitchFamily="2" charset="0"/>
              </a:rPr>
              <a:t>Avec les meilleurs hyperparamètres </a:t>
            </a:r>
          </a:p>
        </p:txBody>
      </p:sp>
    </p:spTree>
    <p:extLst>
      <p:ext uri="{BB962C8B-B14F-4D97-AF65-F5344CB8AC3E}">
        <p14:creationId xmlns:p14="http://schemas.microsoft.com/office/powerpoint/2010/main" val="117598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15CB97-49FB-188D-EC68-FE24597B1AA3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67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GB" sz="3600" b="1" dirty="0">
                <a:latin typeface="Times" pitchFamily="2" charset="0"/>
              </a:rPr>
              <a:t>Perceptron multi-couches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F9E816-E223-BFAE-8083-4CF7DD32AF24}"/>
              </a:ext>
            </a:extLst>
          </p:cNvPr>
          <p:cNvSpPr txBox="1">
            <a:spLocks/>
          </p:cNvSpPr>
          <p:nvPr/>
        </p:nvSpPr>
        <p:spPr>
          <a:xfrm>
            <a:off x="234461" y="946298"/>
            <a:ext cx="11723077" cy="5644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fr-FR" sz="2000" b="1" u="sng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4B7D99-B7D8-163B-2E1A-ACFFEEAC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1066800"/>
            <a:ext cx="11723077" cy="552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i="1" u="sng" dirty="0">
                <a:latin typeface="Times" pitchFamily="2" charset="0"/>
              </a:rPr>
              <a:t>La Consommation d’énergie Totale</a:t>
            </a:r>
          </a:p>
          <a:p>
            <a:pPr marL="0" indent="0">
              <a:buNone/>
            </a:pPr>
            <a:r>
              <a:rPr lang="en-GB" sz="2000" b="1" dirty="0">
                <a:latin typeface="Times" pitchFamily="2" charset="0"/>
              </a:rPr>
              <a:t>1. </a:t>
            </a:r>
            <a:r>
              <a:rPr lang="en-GB" sz="2000" dirty="0">
                <a:latin typeface="Times" pitchFamily="2" charset="0"/>
              </a:rPr>
              <a:t>model = </a:t>
            </a:r>
            <a:r>
              <a:rPr lang="en-GB" sz="2000" b="1" dirty="0">
                <a:latin typeface="Times" pitchFamily="2" charset="0"/>
              </a:rPr>
              <a:t>Sequential</a:t>
            </a:r>
            <a:r>
              <a:rPr lang="en-GB" sz="2000" dirty="0">
                <a:latin typeface="Times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activation= "</a:t>
            </a:r>
            <a:r>
              <a:rPr lang="en-GB" sz="1600" dirty="0" err="1">
                <a:latin typeface="Times" pitchFamily="2" charset="0"/>
              </a:rPr>
              <a:t>relu</a:t>
            </a:r>
            <a:r>
              <a:rPr lang="en-GB" sz="1600" dirty="0">
                <a:latin typeface="Times" pitchFamily="2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loss= "</a:t>
            </a:r>
            <a:r>
              <a:rPr lang="en-GB" sz="1600" dirty="0" err="1">
                <a:latin typeface="Times" pitchFamily="2" charset="0"/>
              </a:rPr>
              <a:t>mae</a:t>
            </a:r>
            <a:r>
              <a:rPr lang="en-GB" sz="1600" dirty="0">
                <a:latin typeface="Times" pitchFamily="2" charset="0"/>
              </a:rPr>
              <a:t>”</a:t>
            </a:r>
          </a:p>
          <a:p>
            <a:pPr marL="0" indent="0">
              <a:buNone/>
            </a:pPr>
            <a:r>
              <a:rPr lang="en-GB" sz="1600" dirty="0">
                <a:latin typeface="Times" pitchFamily="2" charset="0"/>
              </a:rPr>
              <a:t>[2000, 600, 400]</a:t>
            </a:r>
            <a:endParaRPr lang="en-GB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2000" b="1" dirty="0">
                <a:latin typeface="Times" pitchFamily="2" charset="0"/>
              </a:rPr>
              <a:t>2.</a:t>
            </a:r>
            <a:r>
              <a:rPr lang="en-GB" sz="2000" dirty="0">
                <a:latin typeface="Times" pitchFamily="2" charset="0"/>
              </a:rPr>
              <a:t> Grid</a:t>
            </a:r>
            <a:r>
              <a:rPr lang="fr-FR" sz="2000" dirty="0">
                <a:latin typeface="Times" pitchFamily="2" charset="0"/>
              </a:rPr>
              <a:t>Search avec </a:t>
            </a:r>
            <a:r>
              <a:rPr lang="en-GB" sz="2000" dirty="0" err="1">
                <a:latin typeface="Times" pitchFamily="2" charset="0"/>
              </a:rPr>
              <a:t>MLPRegressor</a:t>
            </a: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latin typeface="Times" pitchFamily="2" charset="0"/>
              </a:rPr>
              <a:t>3</a:t>
            </a:r>
            <a:r>
              <a:rPr lang="fr-FR" sz="2000" b="1" dirty="0">
                <a:latin typeface="Times" pitchFamily="2" charset="0"/>
              </a:rPr>
              <a:t>. </a:t>
            </a:r>
            <a:r>
              <a:rPr lang="fr-FR" sz="2000" dirty="0">
                <a:latin typeface="Times" pitchFamily="2" charset="0"/>
              </a:rPr>
              <a:t>Résultat : </a:t>
            </a:r>
          </a:p>
          <a:p>
            <a:pPr marL="0" indent="0" algn="ctr">
              <a:buNone/>
            </a:pPr>
            <a:endParaRPr lang="fr-FR" sz="20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B648A-E1BF-C261-1B05-33F9E49C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95" y="4559448"/>
            <a:ext cx="3835400" cy="149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EEA12-3DB8-CF16-D3A6-C1DEE98DC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40" b="9348"/>
          <a:stretch/>
        </p:blipFill>
        <p:spPr>
          <a:xfrm>
            <a:off x="6096000" y="1543747"/>
            <a:ext cx="4407206" cy="2273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0D55A-A1B7-FEB9-E90E-67711E63E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943" y="4540398"/>
            <a:ext cx="3454400" cy="15367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8C205AA7-D48A-77DD-0B87-BE90F966B935}"/>
              </a:ext>
            </a:extLst>
          </p:cNvPr>
          <p:cNvSpPr/>
          <p:nvPr/>
        </p:nvSpPr>
        <p:spPr>
          <a:xfrm>
            <a:off x="4280831" y="2923954"/>
            <a:ext cx="1031358" cy="57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B4BD0-783E-645F-F874-6D120D2C561A}"/>
              </a:ext>
            </a:extLst>
          </p:cNvPr>
          <p:cNvSpPr txBox="1"/>
          <p:nvPr/>
        </p:nvSpPr>
        <p:spPr>
          <a:xfrm>
            <a:off x="4927943" y="4096730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Times" pitchFamily="2" charset="0"/>
              </a:rPr>
              <a:t>Avec les meilleurs hyperparamètres </a:t>
            </a:r>
          </a:p>
        </p:txBody>
      </p:sp>
    </p:spTree>
    <p:extLst>
      <p:ext uri="{BB962C8B-B14F-4D97-AF65-F5344CB8AC3E}">
        <p14:creationId xmlns:p14="http://schemas.microsoft.com/office/powerpoint/2010/main" val="221430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67D6-9875-0991-6BD4-5CA0A282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914400"/>
            <a:ext cx="11723077" cy="5676144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Times" pitchFamily="2" charset="0"/>
              </a:rPr>
              <a:t>Energy star score </a:t>
            </a:r>
            <a:r>
              <a:rPr lang="en-GB" sz="2000" dirty="0">
                <a:latin typeface="Times" pitchFamily="2" charset="0"/>
              </a:rPr>
              <a:t>: </a:t>
            </a:r>
            <a:r>
              <a:rPr lang="fr-FR" sz="2000" dirty="0">
                <a:latin typeface="Times" pitchFamily="2" charset="0"/>
              </a:rPr>
              <a:t>plus le score est élevé, meilleure est la performance énergétique du bâtiment</a:t>
            </a:r>
          </a:p>
          <a:p>
            <a:endParaRPr lang="fr-FR" sz="2000" dirty="0">
              <a:latin typeface="Times" pitchFamily="2" charset="0"/>
            </a:endParaRPr>
          </a:p>
          <a:p>
            <a:r>
              <a:rPr lang="fr-FR" sz="2000" b="1" dirty="0">
                <a:latin typeface="Times" pitchFamily="2" charset="0"/>
              </a:rPr>
              <a:t>Objectif </a:t>
            </a:r>
            <a:r>
              <a:rPr lang="fr-FR" sz="2000" dirty="0">
                <a:latin typeface="Times" pitchFamily="2" charset="0"/>
              </a:rPr>
              <a:t>: impact significatif sur les performances de modélisation ou pas</a:t>
            </a:r>
          </a:p>
          <a:p>
            <a:endParaRPr lang="fr-FR" sz="2000" dirty="0">
              <a:latin typeface="Times" pitchFamily="2" charset="0"/>
            </a:endParaRPr>
          </a:p>
          <a:p>
            <a:r>
              <a:rPr lang="fr-FR" sz="2000" b="1" dirty="0">
                <a:latin typeface="Times" pitchFamily="2" charset="0"/>
              </a:rPr>
              <a:t>Résultat pour la modèle </a:t>
            </a:r>
            <a:r>
              <a:rPr lang="fr-FR" sz="2000" b="1" dirty="0" err="1">
                <a:latin typeface="Times" pitchFamily="2" charset="0"/>
              </a:rPr>
              <a:t>randomforest</a:t>
            </a:r>
            <a:endParaRPr lang="fr-FR" sz="2000" b="1" dirty="0">
              <a:latin typeface="Times" pitchFamily="2" charset="0"/>
            </a:endParaRPr>
          </a:p>
          <a:p>
            <a:endParaRPr lang="fr-FR" sz="2000" dirty="0">
              <a:latin typeface="Times" pitchFamily="2" charset="0"/>
            </a:endParaRPr>
          </a:p>
          <a:p>
            <a:endParaRPr lang="fr-FR" sz="2000" dirty="0">
              <a:latin typeface="Times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1B024C-3DB0-FCAA-BE73-4C18611EAFA4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646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b="1" dirty="0">
                <a:solidFill>
                  <a:schemeClr val="tx1"/>
                </a:solidFill>
                <a:latin typeface="Times" pitchFamily="2" charset="0"/>
              </a:rPr>
              <a:t>Intérêt de "</a:t>
            </a:r>
            <a:r>
              <a:rPr lang="fr-FR" sz="3600" b="1" u="sng" dirty="0">
                <a:solidFill>
                  <a:schemeClr val="tx1"/>
                </a:solidFill>
                <a:latin typeface="Time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ENERGY STAR Score</a:t>
            </a:r>
            <a:r>
              <a:rPr lang="fr-FR" sz="3600" b="1" dirty="0">
                <a:solidFill>
                  <a:schemeClr val="tx1"/>
                </a:solidFill>
                <a:latin typeface="Times" pitchFamily="2" charset="0"/>
              </a:rPr>
              <a:t>"</a:t>
            </a:r>
            <a:endParaRPr lang="fr-FR" sz="3600" b="1" i="1" dirty="0">
              <a:solidFill>
                <a:schemeClr val="tx1"/>
              </a:solidFill>
              <a:latin typeface="Time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B9CF1-0636-1CD9-9170-E57394CC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0991"/>
            <a:ext cx="3795604" cy="1729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11247-2230-3E22-22E4-14E092774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41" y="3680991"/>
            <a:ext cx="4129750" cy="1766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1CF2B7-45F1-E294-3F18-F7CA94498469}"/>
              </a:ext>
            </a:extLst>
          </p:cNvPr>
          <p:cNvSpPr txBox="1"/>
          <p:nvPr/>
        </p:nvSpPr>
        <p:spPr>
          <a:xfrm>
            <a:off x="996066" y="3157078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" pitchFamily="2" charset="0"/>
              </a:rPr>
              <a:t>Sans Energy Star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9638D-4D25-A151-B25A-68666A8BB6E3}"/>
              </a:ext>
            </a:extLst>
          </p:cNvPr>
          <p:cNvSpPr txBox="1"/>
          <p:nvPr/>
        </p:nvSpPr>
        <p:spPr>
          <a:xfrm>
            <a:off x="6221304" y="3157078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" pitchFamily="2" charset="0"/>
              </a:rPr>
              <a:t>Avec Energy Star Score</a:t>
            </a:r>
          </a:p>
        </p:txBody>
      </p:sp>
    </p:spTree>
    <p:extLst>
      <p:ext uri="{BB962C8B-B14F-4D97-AF65-F5344CB8AC3E}">
        <p14:creationId xmlns:p14="http://schemas.microsoft.com/office/powerpoint/2010/main" val="241387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55A7-E960-1D27-57AE-39711E19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068"/>
            <a:ext cx="12192000" cy="82180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CE87-F22E-7391-BD46-002500C4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8" y="949124"/>
            <a:ext cx="11718851" cy="5760020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Times" pitchFamily="2" charset="0"/>
              </a:rPr>
              <a:t>La choix du modèle :  </a:t>
            </a:r>
            <a:r>
              <a:rPr lang="fr-FR" sz="2000" b="1" dirty="0" err="1">
                <a:latin typeface="Times" pitchFamily="2" charset="0"/>
              </a:rPr>
              <a:t>Random</a:t>
            </a:r>
            <a:r>
              <a:rPr lang="fr-FR" sz="2000" b="1" dirty="0">
                <a:latin typeface="Times" pitchFamily="2" charset="0"/>
              </a:rPr>
              <a:t> </a:t>
            </a:r>
            <a:r>
              <a:rPr lang="fr-FR" sz="2000" b="1" dirty="0" err="1">
                <a:latin typeface="Times" pitchFamily="2" charset="0"/>
              </a:rPr>
              <a:t>forest</a:t>
            </a:r>
            <a:endParaRPr lang="fr-FR" sz="2000" b="1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1. Meilleurs résultats (relativement)</a:t>
            </a:r>
          </a:p>
          <a:p>
            <a:pPr marL="0" indent="0" fontAlgn="base">
              <a:buNone/>
            </a:pPr>
            <a:r>
              <a:rPr lang="fr-FR" sz="2000" dirty="0">
                <a:latin typeface="Times" pitchFamily="2" charset="0"/>
              </a:rPr>
              <a:t>2. Temps d’entrainement et temps d’évaluation acceptable</a:t>
            </a:r>
          </a:p>
          <a:p>
            <a:pPr marL="0" indent="0" fontAlgn="base">
              <a:buNone/>
            </a:pPr>
            <a:endParaRPr lang="fr-FR" sz="2000" dirty="0">
              <a:latin typeface="Times" pitchFamily="2" charset="0"/>
            </a:endParaRPr>
          </a:p>
          <a:p>
            <a:r>
              <a:rPr lang="fr-FR" sz="2000" b="1" dirty="0" err="1">
                <a:latin typeface="Times" pitchFamily="2" charset="0"/>
              </a:rPr>
              <a:t>XGBoost</a:t>
            </a:r>
            <a:r>
              <a:rPr lang="fr-FR" sz="2000" b="1" dirty="0">
                <a:latin typeface="Times" pitchFamily="2" charset="0"/>
              </a:rPr>
              <a:t> médiocre</a:t>
            </a:r>
          </a:p>
          <a:p>
            <a:endParaRPr lang="fr-FR" sz="2000" dirty="0">
              <a:latin typeface="Times" pitchFamily="2" charset="0"/>
            </a:endParaRPr>
          </a:p>
          <a:p>
            <a:r>
              <a:rPr lang="en-GB" sz="2000" b="1" dirty="0">
                <a:latin typeface="Times" pitchFamily="2" charset="0"/>
              </a:rPr>
              <a:t>Durée de </a:t>
            </a:r>
            <a:r>
              <a:rPr lang="en-GB" sz="2000" b="1" dirty="0" err="1">
                <a:latin typeface="Times" pitchFamily="2" charset="0"/>
              </a:rPr>
              <a:t>Gridsearch</a:t>
            </a:r>
            <a:r>
              <a:rPr lang="en-GB" sz="2000" b="1" dirty="0">
                <a:latin typeface="Times" pitchFamily="2" charset="0"/>
              </a:rPr>
              <a:t> pour les perceptron multi-couches hyper longue</a:t>
            </a:r>
          </a:p>
          <a:p>
            <a:endParaRPr lang="fr-FR" sz="2000" dirty="0">
              <a:latin typeface="Times" pitchFamily="2" charset="0"/>
            </a:endParaRPr>
          </a:p>
          <a:p>
            <a:r>
              <a:rPr lang="fr-FR" sz="2000" b="1" dirty="0">
                <a:latin typeface="Times" pitchFamily="2" charset="0"/>
              </a:rPr>
              <a:t>Méthodes ensemblistes meilleurs que les autres</a:t>
            </a:r>
          </a:p>
          <a:p>
            <a:endParaRPr lang="fr-FR" sz="2000" dirty="0">
              <a:latin typeface="Times" pitchFamily="2" charset="0"/>
            </a:endParaRPr>
          </a:p>
          <a:p>
            <a:r>
              <a:rPr lang="fr-FR" sz="2000" b="1" dirty="0" err="1">
                <a:latin typeface="Times" pitchFamily="2" charset="0"/>
              </a:rPr>
              <a:t>Feature</a:t>
            </a:r>
            <a:r>
              <a:rPr lang="fr-FR" sz="2000" b="1" dirty="0">
                <a:latin typeface="Times" pitchFamily="2" charset="0"/>
              </a:rPr>
              <a:t> importance sont différents selon les modèles</a:t>
            </a:r>
          </a:p>
          <a:p>
            <a:endParaRPr lang="fr-FR" sz="2000" b="1" dirty="0">
              <a:latin typeface="Times" pitchFamily="2" charset="0"/>
            </a:endParaRPr>
          </a:p>
          <a:p>
            <a:r>
              <a:rPr lang="fr-FR" sz="2000" b="1" dirty="0" err="1">
                <a:latin typeface="Times" pitchFamily="2" charset="0"/>
              </a:rPr>
              <a:t>Interet</a:t>
            </a:r>
            <a:r>
              <a:rPr lang="fr-FR" sz="2000" b="1" dirty="0">
                <a:latin typeface="Times" pitchFamily="2" charset="0"/>
              </a:rPr>
              <a:t> de ‘</a:t>
            </a:r>
            <a:r>
              <a:rPr lang="fr-FR" sz="2000" b="1" dirty="0" err="1">
                <a:latin typeface="Times" pitchFamily="2" charset="0"/>
              </a:rPr>
              <a:t>energy</a:t>
            </a:r>
            <a:r>
              <a:rPr lang="fr-FR" sz="2000" b="1" dirty="0">
                <a:latin typeface="Times" pitchFamily="2" charset="0"/>
              </a:rPr>
              <a:t> star score’ : amélioration léger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00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FE47-C383-D201-8136-45309413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2" y="255733"/>
            <a:ext cx="11723076" cy="1371600"/>
          </a:xfrm>
        </p:spPr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A9FE-643E-F71A-646D-AFE12BCF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2" y="1627333"/>
            <a:ext cx="11723076" cy="4974933"/>
          </a:xfrm>
        </p:spPr>
        <p:txBody>
          <a:bodyPr/>
          <a:lstStyle/>
          <a:p>
            <a:pPr lvl="1"/>
            <a:r>
              <a:rPr lang="fr-FR" sz="2800" dirty="0"/>
              <a:t>Problématique et présentation du jeu de données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 err="1"/>
              <a:t>Feature</a:t>
            </a:r>
            <a:r>
              <a:rPr lang="fr-FR" sz="2800" dirty="0"/>
              <a:t> engineering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Les différents algorithme ML et leurs résultats (SVR, </a:t>
            </a:r>
            <a:r>
              <a:rPr lang="fr-FR" sz="2800" dirty="0" err="1"/>
              <a:t>XGboost</a:t>
            </a:r>
            <a:r>
              <a:rPr lang="fr-FR" sz="2800" dirty="0"/>
              <a:t>, </a:t>
            </a:r>
            <a:r>
              <a:rPr lang="fr-FR" sz="2800" dirty="0" err="1"/>
              <a:t>etcs</a:t>
            </a:r>
            <a:r>
              <a:rPr lang="fr-FR" sz="2800" dirty="0"/>
              <a:t>….)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043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CDA4-032D-1F45-7251-0F8A4F4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67456"/>
            <a:ext cx="11711353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/>
              <a:t>Problématique et présentation du jeu de données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6AAE-F8D6-1521-266F-734C1BCD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24" y="1137138"/>
            <a:ext cx="7637584" cy="5453405"/>
          </a:xfrm>
        </p:spPr>
        <p:txBody>
          <a:bodyPr/>
          <a:lstStyle/>
          <a:p>
            <a:pPr algn="just"/>
            <a:r>
              <a:rPr lang="fr-FR" dirty="0">
                <a:latin typeface="Times" pitchFamily="2" charset="0"/>
              </a:rPr>
              <a:t>Objectif :  la prédiction des émissions de CO2 (</a:t>
            </a:r>
            <a:r>
              <a:rPr lang="en-GB" dirty="0">
                <a:latin typeface="Times" pitchFamily="2" charset="0"/>
              </a:rPr>
              <a:t>Total GHG Emissions</a:t>
            </a:r>
            <a:r>
              <a:rPr lang="fr-FR" dirty="0">
                <a:latin typeface="Times" pitchFamily="2" charset="0"/>
              </a:rPr>
              <a:t>) et la consommation total d’énergie (</a:t>
            </a:r>
            <a:r>
              <a:rPr lang="en-GB" dirty="0">
                <a:latin typeface="Times" pitchFamily="2" charset="0"/>
              </a:rPr>
              <a:t>Site Energy Use (</a:t>
            </a:r>
            <a:r>
              <a:rPr lang="en-GB" dirty="0" err="1">
                <a:latin typeface="Times" pitchFamily="2" charset="0"/>
              </a:rPr>
              <a:t>kBtu</a:t>
            </a:r>
            <a:r>
              <a:rPr lang="en-GB" dirty="0">
                <a:latin typeface="Times" pitchFamily="2" charset="0"/>
              </a:rPr>
              <a:t>)</a:t>
            </a:r>
            <a:r>
              <a:rPr lang="fr-FR" dirty="0">
                <a:latin typeface="Times" pitchFamily="2" charset="0"/>
              </a:rPr>
              <a:t>) pour les bâtiments non destinés à l’habitation dans la ville de Seattle </a:t>
            </a:r>
          </a:p>
          <a:p>
            <a:pPr algn="just"/>
            <a:endParaRPr lang="fr-FR" b="1" dirty="0">
              <a:latin typeface="Times" pitchFamily="2" charset="0"/>
            </a:endParaRPr>
          </a:p>
          <a:p>
            <a:pPr algn="just"/>
            <a:r>
              <a:rPr lang="fr-FR" dirty="0">
                <a:latin typeface="Times" pitchFamily="2" charset="0"/>
              </a:rPr>
              <a:t>La source des données : 2016 Building Energy Benchmarking</a:t>
            </a:r>
            <a:endParaRPr lang="fr-FR" b="1" dirty="0">
              <a:latin typeface="Times" pitchFamily="2" charset="0"/>
            </a:endParaRPr>
          </a:p>
          <a:p>
            <a:pPr algn="just"/>
            <a:endParaRPr lang="fr-FR" dirty="0">
              <a:latin typeface="Times" pitchFamily="2" charset="0"/>
            </a:endParaRPr>
          </a:p>
          <a:p>
            <a:pPr algn="just"/>
            <a:r>
              <a:rPr lang="fr-FR" dirty="0">
                <a:latin typeface="Times" pitchFamily="2" charset="0"/>
              </a:rPr>
              <a:t>3376 de ligne , 46 de variables (taille et usage des bâtiments, date de construction, situation géographique)</a:t>
            </a:r>
          </a:p>
          <a:p>
            <a:pPr algn="just"/>
            <a:endParaRPr lang="fr-FR" dirty="0">
              <a:latin typeface="Times" pitchFamily="2" charset="0"/>
            </a:endParaRPr>
          </a:p>
          <a:p>
            <a:pPr marL="0" indent="0" algn="just">
              <a:buNone/>
            </a:pPr>
            <a:endParaRPr lang="fr-FR" dirty="0">
              <a:latin typeface="Times" pitchFamily="2" charset="0"/>
            </a:endParaRPr>
          </a:p>
          <a:p>
            <a:pPr marL="0" indent="0" algn="just">
              <a:buNone/>
            </a:pPr>
            <a:r>
              <a:rPr lang="fr-FR" sz="2400" dirty="0">
                <a:latin typeface="Times" pitchFamily="2" charset="0"/>
              </a:rPr>
              <a:t>Variables utilisables pour la prédiction</a:t>
            </a:r>
            <a:r>
              <a:rPr lang="en-US" sz="2400" dirty="0">
                <a:latin typeface="Times" pitchFamily="2" charset="0"/>
              </a:rPr>
              <a:t> </a:t>
            </a:r>
            <a:r>
              <a:rPr lang="en-US" altLang="zh-CN" sz="2400" dirty="0">
                <a:latin typeface="Times" pitchFamily="2" charset="0"/>
              </a:rPr>
              <a:t>(9</a:t>
            </a:r>
            <a:r>
              <a:rPr lang="fr-FR" altLang="zh-CN" sz="2400" dirty="0">
                <a:latin typeface="Times" pitchFamily="2" charset="0"/>
              </a:rPr>
              <a:t>)</a:t>
            </a:r>
            <a:r>
              <a:rPr lang="fr-FR" sz="2400" dirty="0">
                <a:latin typeface="Times" pitchFamily="2" charset="0"/>
              </a:rPr>
              <a:t> :  </a:t>
            </a:r>
          </a:p>
          <a:p>
            <a:endParaRPr lang="fr-FR" sz="2000" dirty="0">
              <a:latin typeface="Times" pitchFamily="2" charset="0"/>
            </a:endParaRPr>
          </a:p>
          <a:p>
            <a:endParaRPr lang="fr-FR" dirty="0">
              <a:latin typeface="Times" pitchFamily="2" charset="0"/>
            </a:endParaRPr>
          </a:p>
          <a:p>
            <a:endParaRPr lang="fr-FR" dirty="0">
              <a:latin typeface="Times" pitchFamily="2" charset="0"/>
            </a:endParaRPr>
          </a:p>
          <a:p>
            <a:endParaRPr lang="fr-FR" dirty="0">
              <a:latin typeface="Times" pitchFamily="2" charset="0"/>
            </a:endParaRPr>
          </a:p>
          <a:p>
            <a:endParaRPr lang="fr-FR" dirty="0">
              <a:latin typeface="Times" pitchFamily="2" charset="0"/>
            </a:endParaRPr>
          </a:p>
          <a:p>
            <a:endParaRPr lang="fr-FR" dirty="0">
              <a:latin typeface="Times" pitchFamily="2" charset="0"/>
            </a:endParaRPr>
          </a:p>
          <a:p>
            <a:endParaRPr lang="fr-FR" dirty="0">
              <a:latin typeface="Times" pitchFamily="2" charset="0"/>
            </a:endParaRPr>
          </a:p>
          <a:p>
            <a:endParaRPr lang="fr-FR" sz="2000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C69F7-6FC0-6984-A511-2ADD8EF6D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52" b="40488"/>
          <a:stretch/>
        </p:blipFill>
        <p:spPr>
          <a:xfrm>
            <a:off x="8849455" y="3554674"/>
            <a:ext cx="3102221" cy="303586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3349A4B-3978-CA54-E4DD-EF3912C1692B}"/>
              </a:ext>
            </a:extLst>
          </p:cNvPr>
          <p:cNvSpPr/>
          <p:nvPr/>
        </p:nvSpPr>
        <p:spPr>
          <a:xfrm>
            <a:off x="5940669" y="4444145"/>
            <a:ext cx="2649415" cy="86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437BB6-3402-0B69-4E75-7B8053650C74}"/>
              </a:ext>
            </a:extLst>
          </p:cNvPr>
          <p:cNvSpPr txBox="1">
            <a:spLocks/>
          </p:cNvSpPr>
          <p:nvPr/>
        </p:nvSpPr>
        <p:spPr>
          <a:xfrm>
            <a:off x="240323" y="232287"/>
            <a:ext cx="11711353" cy="69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dirty="0"/>
              <a:t>Problématique et présentation du jeu de données</a:t>
            </a:r>
            <a:endParaRPr lang="fr-FR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72C5E-9988-ED9D-389E-57A7E77C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" y="3942084"/>
            <a:ext cx="4639329" cy="248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46990-8B4C-1C14-42B2-BDB5349D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602" y="814303"/>
            <a:ext cx="3673086" cy="2272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B1811E-ADBF-D009-CF38-74761B8D5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107814"/>
            <a:ext cx="5619276" cy="351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F6B4E-C09E-F250-F7B6-525C7B390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17" y="814303"/>
            <a:ext cx="4938770" cy="28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9ECB-ADD3-D951-512D-F1F819B6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1" y="255733"/>
            <a:ext cx="11711353" cy="1010359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Feature</a:t>
            </a:r>
            <a:r>
              <a:rPr lang="fr-FR" sz="3600" dirty="0"/>
              <a:t> engineering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3EE1-39F4-F573-BE7E-F8C14ACB6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6" y="1066799"/>
            <a:ext cx="8007957" cy="5512021"/>
          </a:xfrm>
        </p:spPr>
        <p:txBody>
          <a:bodyPr>
            <a:normAutofit lnSpcReduction="10000"/>
          </a:bodyPr>
          <a:lstStyle/>
          <a:p>
            <a:r>
              <a:rPr lang="fr-FR" sz="2400" u="sng" dirty="0">
                <a:latin typeface="Times" pitchFamily="2" charset="0"/>
              </a:rPr>
              <a:t>Sélection des </a:t>
            </a:r>
            <a:r>
              <a:rPr lang="fr-FR" sz="2400" u="sng" dirty="0" err="1">
                <a:latin typeface="Times" pitchFamily="2" charset="0"/>
              </a:rPr>
              <a:t>features</a:t>
            </a:r>
            <a:endParaRPr lang="fr-FR" sz="2400" u="sng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9 variables et 2 variables à prédire (Total GHG Emissions, Site Energy Use )</a:t>
            </a: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r>
              <a:rPr lang="fr-FR" sz="2400" u="sng" dirty="0">
                <a:latin typeface="Times" pitchFamily="2" charset="0"/>
              </a:rPr>
              <a:t>Traitement des données</a:t>
            </a: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1. </a:t>
            </a:r>
            <a:r>
              <a:rPr lang="en-GB" sz="2000" dirty="0" err="1">
                <a:latin typeface="Times" pitchFamily="2" charset="0"/>
              </a:rPr>
              <a:t>Neighborhood</a:t>
            </a:r>
            <a:r>
              <a:rPr lang="en-GB" sz="2000" dirty="0">
                <a:latin typeface="Times" pitchFamily="2" charset="0"/>
              </a:rPr>
              <a:t> : </a:t>
            </a:r>
            <a:r>
              <a:rPr lang="fr-FR" sz="2000" dirty="0">
                <a:latin typeface="Times" pitchFamily="2" charset="0"/>
              </a:rPr>
              <a:t>Doublon et mélange des lettre majuscule et minuscule</a:t>
            </a: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2. Valeur manquantes</a:t>
            </a: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(latitude et </a:t>
            </a:r>
            <a:r>
              <a:rPr lang="fr-FR" sz="2000" dirty="0" err="1">
                <a:latin typeface="Times" pitchFamily="2" charset="0"/>
              </a:rPr>
              <a:t>longutide</a:t>
            </a:r>
            <a:r>
              <a:rPr lang="fr-FR" sz="2000" dirty="0">
                <a:latin typeface="Times" pitchFamily="2" charset="0"/>
              </a:rPr>
              <a:t> ensemble et distance entre les villes et )</a:t>
            </a:r>
          </a:p>
          <a:p>
            <a:endParaRPr lang="fr-FR" sz="2000" u="sng" dirty="0">
              <a:latin typeface="Times" pitchFamily="2" charset="0"/>
            </a:endParaRPr>
          </a:p>
          <a:p>
            <a:r>
              <a:rPr lang="fr-FR" sz="2400" u="sng" dirty="0">
                <a:latin typeface="Times" pitchFamily="2" charset="0"/>
              </a:rPr>
              <a:t>One hot </a:t>
            </a:r>
            <a:r>
              <a:rPr lang="fr-FR" sz="2400" u="sng" dirty="0" err="1">
                <a:latin typeface="Times" pitchFamily="2" charset="0"/>
              </a:rPr>
              <a:t>encoding</a:t>
            </a:r>
            <a:endParaRPr lang="fr-FR" sz="2400" u="sng" dirty="0">
              <a:latin typeface="Times" pitchFamily="2" charset="0"/>
            </a:endParaRPr>
          </a:p>
          <a:p>
            <a:pPr marL="0" indent="0">
              <a:buNone/>
            </a:pPr>
            <a:r>
              <a:rPr lang="fr-FR" sz="2000" dirty="0">
                <a:latin typeface="Times" pitchFamily="2" charset="0"/>
              </a:rPr>
              <a:t>Conversion des catégorie (ou </a:t>
            </a:r>
            <a:r>
              <a:rPr lang="en-GB" sz="2000" dirty="0">
                <a:latin typeface="Times" pitchFamily="2" charset="0"/>
              </a:rPr>
              <a:t>object</a:t>
            </a:r>
            <a:r>
              <a:rPr lang="fr-FR" sz="2000" dirty="0">
                <a:latin typeface="Times" pitchFamily="2" charset="0"/>
              </a:rPr>
              <a:t>) pour les </a:t>
            </a:r>
            <a:r>
              <a:rPr lang="en-GB" sz="2000" dirty="0">
                <a:latin typeface="Times" pitchFamily="2" charset="0"/>
              </a:rPr>
              <a:t>algorithms ML (Building type, Primary Property Type et </a:t>
            </a:r>
            <a:r>
              <a:rPr lang="en-GB" sz="2000" dirty="0" err="1">
                <a:latin typeface="Times" pitchFamily="2" charset="0"/>
              </a:rPr>
              <a:t>Neighborhood</a:t>
            </a:r>
            <a:r>
              <a:rPr lang="en-GB" sz="20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fr-FR" sz="2000" u="sng" dirty="0">
              <a:latin typeface="Times" pitchFamily="2" charset="0"/>
            </a:endParaRPr>
          </a:p>
          <a:p>
            <a:r>
              <a:rPr lang="fr-FR" sz="2400" u="sng" dirty="0">
                <a:latin typeface="Times" pitchFamily="2" charset="0"/>
              </a:rPr>
              <a:t>Normalisation (</a:t>
            </a:r>
            <a:r>
              <a:rPr lang="en-GB" sz="2400" u="sng" dirty="0" err="1">
                <a:latin typeface="Times" pitchFamily="2" charset="0"/>
              </a:rPr>
              <a:t>StandardScaler</a:t>
            </a:r>
            <a:r>
              <a:rPr lang="fr-FR" sz="2400" u="sng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7CBA8-B24F-B000-A277-CA172CCDF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" t="-280" r="10729" b="1879"/>
          <a:stretch/>
        </p:blipFill>
        <p:spPr>
          <a:xfrm>
            <a:off x="8805863" y="784358"/>
            <a:ext cx="3386137" cy="5019676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91373E07-AE88-F321-BE8F-184F70583462}"/>
              </a:ext>
            </a:extLst>
          </p:cNvPr>
          <p:cNvSpPr/>
          <p:nvPr/>
        </p:nvSpPr>
        <p:spPr>
          <a:xfrm>
            <a:off x="7854645" y="1794717"/>
            <a:ext cx="822446" cy="63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0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5DAE-65DC-C309-847E-E62A069B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833377"/>
            <a:ext cx="11723077" cy="5757167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Evaluation les performances de futurs modèles et vérifier qu'ils améliore les prédictions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r>
              <a:rPr lang="fr-FR" sz="2000" b="1" dirty="0" err="1"/>
              <a:t>Dummy</a:t>
            </a:r>
            <a:r>
              <a:rPr lang="fr-FR" sz="2000" b="1" dirty="0"/>
              <a:t> régression () </a:t>
            </a:r>
          </a:p>
          <a:p>
            <a:pPr marL="0" indent="0">
              <a:buNone/>
            </a:pPr>
            <a:r>
              <a:rPr lang="fr-FR" sz="2000" dirty="0"/>
              <a:t>- Très utile pour comparer avec les autres modèles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8F7A98-B753-3917-3ED1-3AA819A7C158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658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dirty="0"/>
              <a:t>Baseline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37571E5-5E3D-BA9B-EB38-E2F6A4AF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06890"/>
              </p:ext>
            </p:extLst>
          </p:nvPr>
        </p:nvGraphicFramePr>
        <p:xfrm>
          <a:off x="644323" y="2617307"/>
          <a:ext cx="10903352" cy="356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605">
                  <a:extLst>
                    <a:ext uri="{9D8B030D-6E8A-4147-A177-3AD203B41FA5}">
                      <a16:colId xmlns:a16="http://schemas.microsoft.com/office/drawing/2014/main" val="351001198"/>
                    </a:ext>
                  </a:extLst>
                </a:gridCol>
                <a:gridCol w="4952296">
                  <a:extLst>
                    <a:ext uri="{9D8B030D-6E8A-4147-A177-3AD203B41FA5}">
                      <a16:colId xmlns:a16="http://schemas.microsoft.com/office/drawing/2014/main" val="3840198865"/>
                    </a:ext>
                  </a:extLst>
                </a:gridCol>
                <a:gridCol w="3634451">
                  <a:extLst>
                    <a:ext uri="{9D8B030D-6E8A-4147-A177-3AD203B41FA5}">
                      <a16:colId xmlns:a16="http://schemas.microsoft.com/office/drawing/2014/main" val="2311258522"/>
                    </a:ext>
                  </a:extLst>
                </a:gridCol>
              </a:tblGrid>
              <a:tr h="814415"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Emission de CO</a:t>
                      </a:r>
                      <a:r>
                        <a:rPr lang="fr-FR" sz="1800" baseline="-25000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La consommation d’énergie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0569"/>
                  </a:ext>
                </a:extLst>
              </a:tr>
              <a:tr h="68729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Mae </a:t>
                      </a:r>
                      <a:r>
                        <a:rPr lang="fr-FR" sz="1600" b="0" i="0" u="none" noProof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(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erreur absolue moyenne</a:t>
                      </a:r>
                      <a:r>
                        <a:rPr lang="en-FR" sz="1600" dirty="0">
                          <a:effectLst/>
                          <a:latin typeface="Times" pitchFamily="2" charset="0"/>
                        </a:rPr>
                        <a:t> </a:t>
                      </a:r>
                      <a:r>
                        <a:rPr lang="fr-FR" sz="1600" b="0" i="0" u="none" noProof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5,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42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21</a:t>
                      </a:r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131"/>
                  </a:ext>
                </a:extLst>
              </a:tr>
              <a:tr h="687290">
                <a:tc>
                  <a:txBody>
                    <a:bodyPr/>
                    <a:lstStyle/>
                    <a:p>
                      <a:pPr algn="ctr"/>
                      <a:r>
                        <a:rPr lang="fr-FR" sz="1600" noProof="0" dirty="0">
                          <a:latin typeface="Times" pitchFamily="2" charset="0"/>
                        </a:rPr>
                        <a:t>r</a:t>
                      </a:r>
                      <a:r>
                        <a:rPr lang="fr-FR" sz="1600" baseline="30000" noProof="0" dirty="0">
                          <a:latin typeface="Times" pitchFamily="2" charset="0"/>
                        </a:rPr>
                        <a:t>2</a:t>
                      </a:r>
                      <a:r>
                        <a:rPr lang="fr-FR" sz="1600" b="0" i="0" u="none" noProof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(Coefficient de détermination)</a:t>
                      </a:r>
                      <a:endParaRPr lang="fr-FR" sz="1600" b="0" i="0" u="none" baseline="30000" noProof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06</a:t>
                      </a:r>
                      <a:endParaRPr lang="en-FR" sz="1800" b="0" i="0" kern="1200" baseline="300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-0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6689"/>
                  </a:ext>
                </a:extLst>
              </a:tr>
              <a:tr h="68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noProof="0" dirty="0">
                          <a:latin typeface="Times" pitchFamily="2" charset="0"/>
                        </a:rPr>
                        <a:t>Mse </a:t>
                      </a:r>
                      <a:r>
                        <a:rPr lang="fr-FR" sz="1600" b="0" i="0" u="none" noProof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(</a:t>
                      </a:r>
                      <a:r>
                        <a:rPr lang="en-FR" sz="160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l'erreur quadratique moyenne</a:t>
                      </a:r>
                      <a:r>
                        <a:rPr lang="fr-FR" sz="1600" b="0" i="0" u="none" noProof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,8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 *10</a:t>
                      </a:r>
                      <a:r>
                        <a:rPr lang="en-FR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61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*10</a:t>
                      </a:r>
                      <a:r>
                        <a:rPr lang="en-FR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90323"/>
                  </a:ext>
                </a:extLst>
              </a:tr>
              <a:tr h="68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noProof="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Mape </a:t>
                      </a:r>
                      <a:r>
                        <a:rPr lang="fr-FR" sz="1600" b="0" i="0" u="none" noProof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(</a:t>
                      </a:r>
                      <a:r>
                        <a:rPr lang="en-FR" sz="160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Le pourcentage d'erreur absolue moyen </a:t>
                      </a:r>
                      <a:r>
                        <a:rPr lang="fr-FR" sz="1600" b="0" i="0" u="none" noProof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99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*10</a:t>
                      </a:r>
                      <a:r>
                        <a:rPr lang="en-FR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endParaRPr lang="fr-FR" sz="1800" baseline="30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40</a:t>
                      </a:r>
                      <a:r>
                        <a:rPr lang="en-FR" sz="1800" b="0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*10</a:t>
                      </a:r>
                      <a:r>
                        <a:rPr lang="en-FR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aseline="30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7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14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5DAE-65DC-C309-847E-E62A069B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844952"/>
            <a:ext cx="11723077" cy="574559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Régression linéaire avec régularisation L2</a:t>
            </a:r>
            <a:endParaRPr lang="fr-FR" sz="2000" b="1" i="1" u="sng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2000" b="1" i="1" u="sng" dirty="0">
                <a:latin typeface="Times" pitchFamily="2" charset="0"/>
              </a:rPr>
              <a:t>Total GHG Emissions (les </a:t>
            </a:r>
            <a:r>
              <a:rPr lang="fr-FR" sz="2000" b="1" i="1" u="sng" dirty="0">
                <a:latin typeface="Times" pitchFamily="2" charset="0"/>
              </a:rPr>
              <a:t>émissions</a:t>
            </a:r>
            <a:r>
              <a:rPr lang="en-GB" sz="2000" b="1" i="1" u="sng" dirty="0">
                <a:latin typeface="Times" pitchFamily="2" charset="0"/>
              </a:rPr>
              <a:t> CO</a:t>
            </a:r>
            <a:r>
              <a:rPr lang="en-GB" sz="2000" b="1" i="1" u="sng" baseline="-25000" dirty="0">
                <a:latin typeface="Times" pitchFamily="2" charset="0"/>
              </a:rPr>
              <a:t>2</a:t>
            </a:r>
            <a:r>
              <a:rPr lang="en-GB" sz="2000" b="1" i="1" u="sng" dirty="0">
                <a:latin typeface="Times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Times" pitchFamily="2" charset="0"/>
              </a:rPr>
              <a:t>Ridge()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Times" pitchFamily="2" charset="0"/>
              </a:rPr>
              <a:t>Grid</a:t>
            </a:r>
            <a:r>
              <a:rPr lang="fr-FR" sz="2000" dirty="0">
                <a:latin typeface="Times" pitchFamily="2" charset="0"/>
              </a:rPr>
              <a:t>Search</a:t>
            </a: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3</a:t>
            </a:r>
            <a:r>
              <a:rPr lang="fr-FR" sz="2000" dirty="0">
                <a:latin typeface="Times" pitchFamily="2" charset="0"/>
              </a:rPr>
              <a:t>. Résultat : </a:t>
            </a:r>
          </a:p>
          <a:p>
            <a:pPr marL="0" indent="0">
              <a:buNone/>
            </a:pPr>
            <a:endParaRPr lang="en-GB" sz="2000" b="1" i="1" u="sng" dirty="0">
              <a:latin typeface="Times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8F7A98-B753-3917-3ED1-3AA819A7C158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716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dirty="0"/>
              <a:t>Modèle Ridge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1BC07E-FD8A-2B83-5BA6-E010E3B8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79189"/>
              </p:ext>
            </p:extLst>
          </p:nvPr>
        </p:nvGraphicFramePr>
        <p:xfrm>
          <a:off x="234461" y="3733231"/>
          <a:ext cx="6677249" cy="293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50">
                  <a:extLst>
                    <a:ext uri="{9D8B030D-6E8A-4147-A177-3AD203B41FA5}">
                      <a16:colId xmlns:a16="http://schemas.microsoft.com/office/drawing/2014/main" val="351001198"/>
                    </a:ext>
                  </a:extLst>
                </a:gridCol>
                <a:gridCol w="1358552">
                  <a:extLst>
                    <a:ext uri="{9D8B030D-6E8A-4147-A177-3AD203B41FA5}">
                      <a16:colId xmlns:a16="http://schemas.microsoft.com/office/drawing/2014/main" val="3840198865"/>
                    </a:ext>
                  </a:extLst>
                </a:gridCol>
                <a:gridCol w="3092947">
                  <a:extLst>
                    <a:ext uri="{9D8B030D-6E8A-4147-A177-3AD203B41FA5}">
                      <a16:colId xmlns:a16="http://schemas.microsoft.com/office/drawing/2014/main" val="2311258522"/>
                    </a:ext>
                  </a:extLst>
                </a:gridCol>
              </a:tblGrid>
              <a:tr h="375726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Avant 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Avec les meilleurs hyperparamètres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0569"/>
                  </a:ext>
                </a:extLst>
              </a:tr>
              <a:tr h="789025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57</a:t>
                      </a: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96</a:t>
                      </a:r>
                      <a:endParaRPr lang="en-FR" sz="2000" b="0" i="0" kern="1200" dirty="0">
                        <a:solidFill>
                          <a:schemeClr val="dk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32</a:t>
                      </a: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,3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131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r</a:t>
                      </a:r>
                      <a:r>
                        <a:rPr lang="fr-FR" sz="2000" baseline="30000" noProof="0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0,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73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78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6689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32</a:t>
                      </a:r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*10</a:t>
                      </a:r>
                      <a:r>
                        <a:rPr lang="en-US" altLang="zh-CN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90323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kern="1200" noProof="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  <a:endParaRPr lang="fr-FR" sz="2000" noProof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2,5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endParaRPr lang="fr-FR" sz="2000" dirty="0">
                        <a:latin typeface="Times" pitchFamily="2" charset="0"/>
                      </a:endParaRPr>
                    </a:p>
                    <a:p>
                      <a:pPr algn="ctr"/>
                      <a:endParaRPr lang="fr-FR" sz="20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77</a:t>
                      </a:r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7187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569D8E9-B913-12BA-2463-C2AE923A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1" y="2638647"/>
            <a:ext cx="6442787" cy="381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FB0110-4D17-1E48-A816-97E65A5AF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936" y="844952"/>
            <a:ext cx="5305063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5DAE-65DC-C309-847E-E62A069B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868101"/>
            <a:ext cx="11723077" cy="5722443"/>
          </a:xfrm>
        </p:spPr>
        <p:txBody>
          <a:bodyPr/>
          <a:lstStyle/>
          <a:p>
            <a:pPr marL="0" indent="0">
              <a:buNone/>
            </a:pPr>
            <a:r>
              <a:rPr lang="fr-FR" sz="2000" b="1" i="1" u="sng" dirty="0">
                <a:latin typeface="Times" pitchFamily="2" charset="0"/>
              </a:rPr>
              <a:t>La Consommation d’énergie Totale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" pitchFamily="2" charset="0"/>
              </a:rPr>
              <a:t>Ridge()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" pitchFamily="2" charset="0"/>
              </a:rPr>
              <a:t>Grid</a:t>
            </a:r>
            <a:r>
              <a:rPr lang="fr-FR" dirty="0">
                <a:latin typeface="Times" pitchFamily="2" charset="0"/>
              </a:rPr>
              <a:t>Search</a:t>
            </a:r>
          </a:p>
          <a:p>
            <a:pPr marL="0" indent="0">
              <a:buNone/>
            </a:pPr>
            <a:endParaRPr lang="fr-FR" dirty="0">
              <a:latin typeface="Times" pitchFamily="2" charset="0"/>
            </a:endParaRPr>
          </a:p>
          <a:p>
            <a:pPr marL="0" indent="0">
              <a:buNone/>
            </a:pPr>
            <a:endParaRPr lang="fr-FR" dirty="0">
              <a:latin typeface="Times" pitchFamily="2" charset="0"/>
            </a:endParaRPr>
          </a:p>
          <a:p>
            <a:pPr marL="0" indent="0">
              <a:buNone/>
            </a:pPr>
            <a:endParaRPr lang="fr-FR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dirty="0">
                <a:latin typeface="Times" pitchFamily="2" charset="0"/>
              </a:rPr>
              <a:t>3</a:t>
            </a:r>
            <a:r>
              <a:rPr lang="fr-FR" dirty="0">
                <a:latin typeface="Times" pitchFamily="2" charset="0"/>
              </a:rPr>
              <a:t>. Résultat :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8F7A98-B753-3917-3ED1-3AA819A7C158}"/>
              </a:ext>
            </a:extLst>
          </p:cNvPr>
          <p:cNvSpPr txBox="1">
            <a:spLocks/>
          </p:cNvSpPr>
          <p:nvPr/>
        </p:nvSpPr>
        <p:spPr>
          <a:xfrm>
            <a:off x="234461" y="267456"/>
            <a:ext cx="11723077" cy="716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FR" sz="3600" dirty="0"/>
              <a:t>Modèle Ridge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3535A72-6440-FA44-1EC2-A2A613A0B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65444"/>
              </p:ext>
            </p:extLst>
          </p:nvPr>
        </p:nvGraphicFramePr>
        <p:xfrm>
          <a:off x="460022" y="3729322"/>
          <a:ext cx="6218571" cy="268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57">
                  <a:extLst>
                    <a:ext uri="{9D8B030D-6E8A-4147-A177-3AD203B41FA5}">
                      <a16:colId xmlns:a16="http://schemas.microsoft.com/office/drawing/2014/main" val="351001198"/>
                    </a:ext>
                  </a:extLst>
                </a:gridCol>
                <a:gridCol w="1392425">
                  <a:extLst>
                    <a:ext uri="{9D8B030D-6E8A-4147-A177-3AD203B41FA5}">
                      <a16:colId xmlns:a16="http://schemas.microsoft.com/office/drawing/2014/main" val="3840198865"/>
                    </a:ext>
                  </a:extLst>
                </a:gridCol>
                <a:gridCol w="2753289">
                  <a:extLst>
                    <a:ext uri="{9D8B030D-6E8A-4147-A177-3AD203B41FA5}">
                      <a16:colId xmlns:a16="http://schemas.microsoft.com/office/drawing/2014/main" val="2311258522"/>
                    </a:ext>
                  </a:extLst>
                </a:gridCol>
              </a:tblGrid>
              <a:tr h="35957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Avec les meilleurs hyperparamètres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0569"/>
                  </a:ext>
                </a:extLst>
              </a:tr>
              <a:tr h="755108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86</a:t>
                      </a:r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*10</a:t>
                      </a:r>
                      <a:r>
                        <a:rPr lang="en-F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 </a:t>
                      </a:r>
                      <a:endParaRPr lang="en-FR" sz="1800" b="0" i="0" kern="1200" dirty="0">
                        <a:solidFill>
                          <a:schemeClr val="dk1"/>
                        </a:solidFill>
                        <a:effectLst/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79</a:t>
                      </a:r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 *10</a:t>
                      </a:r>
                      <a:r>
                        <a:rPr lang="en-F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6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131"/>
                  </a:ext>
                </a:extLst>
              </a:tr>
              <a:tr h="431490">
                <a:tc>
                  <a:txBody>
                    <a:bodyPr/>
                    <a:lstStyle/>
                    <a:p>
                      <a:pPr algn="ctr"/>
                      <a:r>
                        <a:rPr lang="fr-FR" sz="1800" noProof="0" dirty="0">
                          <a:latin typeface="Times" pitchFamily="2" charset="0"/>
                        </a:rPr>
                        <a:t>r</a:t>
                      </a:r>
                      <a:r>
                        <a:rPr lang="fr-FR" sz="1800" baseline="30000" noProof="0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73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73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6689"/>
                  </a:ext>
                </a:extLst>
              </a:tr>
              <a:tr h="431490">
                <a:tc>
                  <a:txBody>
                    <a:bodyPr/>
                    <a:lstStyle/>
                    <a:p>
                      <a:pPr algn="ctr"/>
                      <a:r>
                        <a:rPr lang="fr-FR" sz="1800" noProof="0" dirty="0">
                          <a:latin typeface="Times" pitchFamily="2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 *</a:t>
                      </a:r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10</a:t>
                      </a:r>
                      <a:r>
                        <a:rPr lang="en-F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14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52</a:t>
                      </a:r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*10</a:t>
                      </a:r>
                      <a:r>
                        <a:rPr lang="en-F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14</a:t>
                      </a:r>
                      <a:endParaRPr lang="fr-FR" sz="18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90323"/>
                  </a:ext>
                </a:extLst>
              </a:tr>
              <a:tr h="431490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noProof="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  <a:endParaRPr lang="fr-FR" sz="1800" noProof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04</a:t>
                      </a:r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*10</a:t>
                      </a:r>
                      <a:r>
                        <a:rPr lang="en-FR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20</a:t>
                      </a:r>
                      <a:endParaRPr lang="fr-FR" sz="18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.01</a:t>
                      </a:r>
                      <a:r>
                        <a:rPr lang="en-FR" sz="18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*10</a:t>
                      </a:r>
                      <a:r>
                        <a:rPr lang="en-US" altLang="zh-C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20</a:t>
                      </a:r>
                      <a:endParaRPr lang="fr-FR" sz="1800" baseline="30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718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1084DAE-8B5D-74BF-0643-97620E56A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0" t="-17231"/>
          <a:stretch/>
        </p:blipFill>
        <p:spPr>
          <a:xfrm>
            <a:off x="267159" y="2220136"/>
            <a:ext cx="6411434" cy="4913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FED60E-7153-197A-3886-8B91303E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61" y="1070213"/>
            <a:ext cx="5194956" cy="49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3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DBDB-9269-7608-35B7-2D72AADA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1" y="267456"/>
            <a:ext cx="11723077" cy="657577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SVR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4A0E8-2025-985C-253A-AA0C9C96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1066800"/>
            <a:ext cx="11723077" cy="552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u="sng" dirty="0">
                <a:latin typeface="Times" pitchFamily="2" charset="0"/>
              </a:rPr>
              <a:t>Total GHG Emissions (les </a:t>
            </a:r>
            <a:r>
              <a:rPr lang="fr-FR" sz="2000" b="1" i="1" u="sng" dirty="0">
                <a:latin typeface="Times" pitchFamily="2" charset="0"/>
              </a:rPr>
              <a:t>émissions</a:t>
            </a:r>
            <a:r>
              <a:rPr lang="en-GB" sz="2000" b="1" i="1" u="sng" dirty="0">
                <a:latin typeface="Times" pitchFamily="2" charset="0"/>
              </a:rPr>
              <a:t> CO</a:t>
            </a:r>
            <a:r>
              <a:rPr lang="en-GB" sz="2000" b="1" i="1" u="sng" baseline="-25000" dirty="0">
                <a:latin typeface="Times" pitchFamily="2" charset="0"/>
              </a:rPr>
              <a:t>2</a:t>
            </a:r>
            <a:r>
              <a:rPr lang="en-GB" sz="2000" b="1" i="1" u="sng" dirty="0">
                <a:latin typeface="Times" pitchFamily="2" charset="0"/>
              </a:rPr>
              <a:t>)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GB" sz="2000" dirty="0" err="1">
                <a:latin typeface="Times" pitchFamily="2" charset="0"/>
              </a:rPr>
              <a:t>svm.SVR</a:t>
            </a:r>
            <a:r>
              <a:rPr lang="en-GB" sz="2000" dirty="0">
                <a:latin typeface="Times" pitchFamily="2" charset="0"/>
              </a:rPr>
              <a:t> (kernel='</a:t>
            </a:r>
            <a:r>
              <a:rPr lang="en-GB" sz="2000" dirty="0" err="1">
                <a:latin typeface="Times" pitchFamily="2" charset="0"/>
              </a:rPr>
              <a:t>rbf</a:t>
            </a:r>
            <a:r>
              <a:rPr lang="en-GB" sz="2000" dirty="0">
                <a:latin typeface="Times" pitchFamily="2" charset="0"/>
              </a:rPr>
              <a:t>', gamma= 0.1)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Times" pitchFamily="2" charset="0"/>
              </a:rPr>
              <a:t>Grid</a:t>
            </a:r>
            <a:r>
              <a:rPr lang="fr-FR" sz="2000" dirty="0">
                <a:latin typeface="Times" pitchFamily="2" charset="0"/>
              </a:rPr>
              <a:t>Search</a:t>
            </a:r>
          </a:p>
          <a:p>
            <a:pPr marL="0" indent="0">
              <a:buNone/>
            </a:pPr>
            <a:r>
              <a:rPr lang="en-GB" dirty="0"/>
              <a:t>{'C': 10000.0, 'gamma': 0.0001}</a:t>
            </a: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endParaRPr lang="fr-FR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3</a:t>
            </a:r>
            <a:r>
              <a:rPr lang="fr-FR" sz="2000" dirty="0">
                <a:latin typeface="Times" pitchFamily="2" charset="0"/>
              </a:rPr>
              <a:t>. Résultat : </a:t>
            </a:r>
          </a:p>
          <a:p>
            <a:pPr marL="0" indent="0" algn="ctr">
              <a:buNone/>
            </a:pPr>
            <a:endParaRPr lang="fr-FR" sz="2000" b="1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C7AE03-4EA0-62B3-A2B6-B52C6906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66577"/>
              </p:ext>
            </p:extLst>
          </p:nvPr>
        </p:nvGraphicFramePr>
        <p:xfrm>
          <a:off x="269630" y="3590911"/>
          <a:ext cx="5861538" cy="2819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846">
                  <a:extLst>
                    <a:ext uri="{9D8B030D-6E8A-4147-A177-3AD203B41FA5}">
                      <a16:colId xmlns:a16="http://schemas.microsoft.com/office/drawing/2014/main" val="351001198"/>
                    </a:ext>
                  </a:extLst>
                </a:gridCol>
                <a:gridCol w="1953846">
                  <a:extLst>
                    <a:ext uri="{9D8B030D-6E8A-4147-A177-3AD203B41FA5}">
                      <a16:colId xmlns:a16="http://schemas.microsoft.com/office/drawing/2014/main" val="3840198865"/>
                    </a:ext>
                  </a:extLst>
                </a:gridCol>
                <a:gridCol w="1953846">
                  <a:extLst>
                    <a:ext uri="{9D8B030D-6E8A-4147-A177-3AD203B41FA5}">
                      <a16:colId xmlns:a16="http://schemas.microsoft.com/office/drawing/2014/main" val="2311258522"/>
                    </a:ext>
                  </a:extLst>
                </a:gridCol>
              </a:tblGrid>
              <a:tr h="375726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Times" pitchFamily="2" charset="0"/>
                        </a:rPr>
                        <a:t>Avec les meilleurs hyperparamètres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0569"/>
                  </a:ext>
                </a:extLst>
              </a:tr>
              <a:tr h="789025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u="sng" noProof="0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191,02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155,02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131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r</a:t>
                      </a:r>
                      <a:r>
                        <a:rPr lang="fr-FR" sz="2000" baseline="30000" noProof="0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-0,03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0,13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6689"/>
                  </a:ext>
                </a:extLst>
              </a:tr>
              <a:tr h="450871">
                <a:tc>
                  <a:txBody>
                    <a:bodyPr/>
                    <a:lstStyle/>
                    <a:p>
                      <a:pPr algn="ctr"/>
                      <a:r>
                        <a:rPr lang="fr-FR" sz="2000" noProof="0" dirty="0">
                          <a:latin typeface="Times" pitchFamily="2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9,86* 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endParaRPr lang="fr-FR" sz="20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8,34*10</a:t>
                      </a:r>
                      <a:r>
                        <a:rPr lang="en-FR" sz="20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5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90323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kern="1200" noProof="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  <a:endParaRPr lang="fr-FR" sz="2000" noProof="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20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2,48</a:t>
                      </a:r>
                      <a:endParaRPr lang="fr-FR" sz="2000" baseline="30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aseline="0" dirty="0">
                          <a:latin typeface="Times" pitchFamily="2" charset="0"/>
                        </a:rPr>
                        <a:t>2,13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718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AAE296A-D0B3-BB2B-8948-1626FF5AD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06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{3D4A8B42-3895-DA47-886B-DF95645DED1C}tf10001067_mac</Template>
  <TotalTime>19738</TotalTime>
  <Words>943</Words>
  <Application>Microsoft Macintosh PowerPoint</Application>
  <PresentationFormat>Widescreen</PresentationFormat>
  <Paragraphs>269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Garamond</vt:lpstr>
      <vt:lpstr>Times</vt:lpstr>
      <vt:lpstr>Savon</vt:lpstr>
      <vt:lpstr>Projet 4 : Anticipez les besoins en consommation de bâtiments </vt:lpstr>
      <vt:lpstr>Plan</vt:lpstr>
      <vt:lpstr>Problématique et présentation du jeu de données </vt:lpstr>
      <vt:lpstr>PowerPoint Presentation</vt:lpstr>
      <vt:lpstr>Feature engineering</vt:lpstr>
      <vt:lpstr>PowerPoint Presentation</vt:lpstr>
      <vt:lpstr>PowerPoint Presentation</vt:lpstr>
      <vt:lpstr>PowerPoint Presentation</vt:lpstr>
      <vt:lpstr>SVR</vt:lpstr>
      <vt:lpstr>SVR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de bâtiments </dc:title>
  <dc:creator>Microsoft Office User</dc:creator>
  <cp:lastModifiedBy>Microsoft Office User</cp:lastModifiedBy>
  <cp:revision>427</cp:revision>
  <dcterms:created xsi:type="dcterms:W3CDTF">2022-08-01T18:33:37Z</dcterms:created>
  <dcterms:modified xsi:type="dcterms:W3CDTF">2022-08-19T11:36:14Z</dcterms:modified>
</cp:coreProperties>
</file>