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60" r:id="rId4"/>
    <p:sldId id="262" r:id="rId5"/>
    <p:sldId id="278" r:id="rId6"/>
    <p:sldId id="282" r:id="rId7"/>
    <p:sldId id="279" r:id="rId8"/>
    <p:sldId id="263" r:id="rId9"/>
    <p:sldId id="286" r:id="rId10"/>
    <p:sldId id="273" r:id="rId11"/>
    <p:sldId id="269" r:id="rId12"/>
    <p:sldId id="277" r:id="rId13"/>
    <p:sldId id="288" r:id="rId14"/>
    <p:sldId id="268" r:id="rId15"/>
    <p:sldId id="276" r:id="rId16"/>
    <p:sldId id="287" r:id="rId17"/>
    <p:sldId id="283" r:id="rId18"/>
    <p:sldId id="280" r:id="rId19"/>
    <p:sldId id="264" r:id="rId20"/>
    <p:sldId id="28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>
        <p:scale>
          <a:sx n="120" d="100"/>
          <a:sy n="120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76D5C-16DA-654A-BFC2-04EFEF55D08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BC18F-8149-5646-BB6D-CACB5B82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17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052F-590E-5F4C-B023-A1D8D1DE33BC}" type="datetime1">
              <a:rPr lang="fr-FR" smtClean="0"/>
              <a:t>26/09/2022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57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3A9F-F4E6-B047-816F-520C5DBF1CD1}" type="datetime1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67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E52-7656-2649-B8FC-2026C81E53DE}" type="datetime1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86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8144-E099-AF47-9EBE-0392D1D9E197}" type="datetime1">
              <a:rPr lang="fr-FR" smtClean="0"/>
              <a:t>26/09/2022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84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F536-0476-044F-8903-C0EB2EAFA9BB}" type="datetime1">
              <a:rPr lang="fr-FR" smtClean="0"/>
              <a:t>26/09/2022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917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3F00-2971-F044-9349-BD20F8000575}" type="datetime1">
              <a:rPr lang="fr-FR" smtClean="0"/>
              <a:t>26/09/2022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33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D19-3154-CC42-AB5F-AE0C9B6B9F0E}" type="datetime1">
              <a:rPr lang="fr-FR" smtClean="0"/>
              <a:t>26/09/2022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1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383B-DB98-3043-BB32-1FC4675DC232}" type="datetime1">
              <a:rPr lang="fr-FR" smtClean="0"/>
              <a:t>26/09/2022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34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A426-12E8-D847-BB68-C2ACE7FF7D05}" type="datetime1">
              <a:rPr lang="fr-FR" smtClean="0"/>
              <a:t>26/09/2022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52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CE4C-F9AF-4841-9618-F0D1492BD009}" type="datetime1">
              <a:rPr lang="fr-FR" smtClean="0"/>
              <a:t>26/09/2022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2082AF-757E-774A-9936-70F8658784A8}" type="datetime1">
              <a:rPr lang="fr-FR" smtClean="0"/>
              <a:t>26/09/2022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37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C192868-FD75-A94A-8D6E-AB53E73913B4}" type="datetime1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67656EE-57F2-F448-BABA-72F47BDB1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24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olistbr/brazilian-ecommer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F949-7B6F-6AFB-E622-2C6116F5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80117"/>
            <a:ext cx="8991600" cy="1645920"/>
          </a:xfrm>
        </p:spPr>
        <p:txBody>
          <a:bodyPr>
            <a:normAutofit/>
          </a:bodyPr>
          <a:lstStyle/>
          <a:p>
            <a:r>
              <a:rPr lang="fr-FR" sz="4000" b="1" dirty="0"/>
              <a:t>Segmentez des clients d'un site e-commerce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E3F7A-9C0F-9472-F7D0-DBCA961D0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FR" sz="2400" b="1" dirty="0"/>
              <a:t>Formation “Data Scientist”, OPENCLASSROOMS</a:t>
            </a:r>
          </a:p>
          <a:p>
            <a:pPr algn="l"/>
            <a:r>
              <a:rPr lang="en-FR" sz="2400" b="1" dirty="0"/>
              <a:t>Yixuan ZHAO</a:t>
            </a:r>
          </a:p>
          <a:p>
            <a:pPr algn="l"/>
            <a:r>
              <a:rPr lang="en-FR" sz="2400" b="1" dirty="0"/>
              <a:t>Date :</a:t>
            </a:r>
            <a:r>
              <a:rPr lang="en-GB" sz="2400" b="1" dirty="0"/>
              <a:t>  01 </a:t>
            </a:r>
            <a:r>
              <a:rPr lang="en-GB" sz="2400" b="1" dirty="0" err="1"/>
              <a:t>octobre</a:t>
            </a:r>
            <a:r>
              <a:rPr lang="en-GB" sz="2400" b="1" dirty="0"/>
              <a:t> 2022</a:t>
            </a:r>
            <a:endParaRPr lang="en-FR" sz="2400" b="1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B4F9-0A94-AF1B-56D5-83E20523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93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E18-E46C-D7A4-12D1-2B5983F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Modélisations effectuées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2E10-827A-0DCA-2D64-B40C0221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88721"/>
            <a:ext cx="12191999" cy="566928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" pitchFamily="2" charset="0"/>
              </a:rPr>
              <a:t>Modélisation sur </a:t>
            </a:r>
            <a:r>
              <a:rPr lang="fr-FR" sz="2400" b="1" i="1" u="sng" dirty="0">
                <a:latin typeface="Times" pitchFamily="2" charset="0"/>
              </a:rPr>
              <a:t>3 features RFM</a:t>
            </a:r>
            <a:r>
              <a:rPr lang="fr-FR" sz="2400" dirty="0">
                <a:latin typeface="Times" pitchFamily="2" charset="0"/>
              </a:rPr>
              <a:t> avec K-</a:t>
            </a:r>
            <a:r>
              <a:rPr lang="fr-FR" sz="2400" dirty="0" err="1">
                <a:latin typeface="Times" pitchFamily="2" charset="0"/>
              </a:rPr>
              <a:t>means</a:t>
            </a:r>
            <a:r>
              <a:rPr lang="fr-FR" sz="2400" dirty="0">
                <a:latin typeface="Times" pitchFamily="2" charset="0"/>
              </a:rPr>
              <a:t>, DBSCAN et </a:t>
            </a:r>
            <a:r>
              <a:rPr lang="en-FR" sz="2400" dirty="0">
                <a:latin typeface="Times" pitchFamily="2" charset="0"/>
              </a:rPr>
              <a:t>agglomerative clustering</a:t>
            </a:r>
          </a:p>
          <a:p>
            <a:pPr lvl="1">
              <a:buFontTx/>
              <a:buChar char="-"/>
            </a:pPr>
            <a:r>
              <a:rPr lang="en-FR" sz="2000" dirty="0">
                <a:latin typeface="Times" pitchFamily="2" charset="0"/>
              </a:rPr>
              <a:t>Agglomerative clustering</a:t>
            </a:r>
            <a:r>
              <a:rPr lang="fr-FR" sz="2000" dirty="0">
                <a:latin typeface="Times" pitchFamily="2" charset="0"/>
              </a:rPr>
              <a:t> (30000 </a:t>
            </a:r>
            <a:r>
              <a:rPr lang="fr-FR" sz="2000" dirty="0" err="1">
                <a:latin typeface="Times" pitchFamily="2" charset="0"/>
              </a:rPr>
              <a:t>échantillion</a:t>
            </a:r>
            <a:r>
              <a:rPr lang="fr-FR" sz="2000" dirty="0">
                <a:latin typeface="Times" pitchFamily="2" charset="0"/>
              </a:rPr>
              <a:t>)</a:t>
            </a:r>
          </a:p>
          <a:p>
            <a:pPr lvl="1">
              <a:buFontTx/>
              <a:buChar char="-"/>
            </a:pPr>
            <a:r>
              <a:rPr lang="en-GB" sz="2000" dirty="0" err="1">
                <a:latin typeface="Times" pitchFamily="2" charset="0"/>
              </a:rPr>
              <a:t>n_clusters</a:t>
            </a:r>
            <a:r>
              <a:rPr lang="en-GB" sz="2000" dirty="0">
                <a:latin typeface="Times" pitchFamily="2" charset="0"/>
              </a:rPr>
              <a:t>=2, affinity='</a:t>
            </a:r>
            <a:r>
              <a:rPr lang="en-GB" sz="2000" dirty="0" err="1">
                <a:latin typeface="Times" pitchFamily="2" charset="0"/>
              </a:rPr>
              <a:t>euclidean</a:t>
            </a:r>
            <a:r>
              <a:rPr lang="en-GB" sz="2000" dirty="0">
                <a:latin typeface="Times" pitchFamily="2" charset="0"/>
              </a:rPr>
              <a:t>', linkage='ward’</a:t>
            </a:r>
          </a:p>
          <a:p>
            <a:pPr lvl="1">
              <a:buFontTx/>
              <a:buChar char="-"/>
            </a:pPr>
            <a:r>
              <a:rPr lang="en-GB" sz="2000" dirty="0" err="1">
                <a:latin typeface="Times" pitchFamily="2" charset="0"/>
              </a:rPr>
              <a:t>Nombre</a:t>
            </a:r>
            <a:r>
              <a:rPr lang="en-GB" sz="2000" dirty="0">
                <a:latin typeface="Times" pitchFamily="2" charset="0"/>
              </a:rPr>
              <a:t> de points dans </a:t>
            </a:r>
            <a:r>
              <a:rPr lang="en-GB" sz="2000" dirty="0" err="1">
                <a:latin typeface="Times" pitchFamily="2" charset="0"/>
              </a:rPr>
              <a:t>chaque</a:t>
            </a:r>
            <a:r>
              <a:rPr lang="en-GB" sz="2000" dirty="0">
                <a:latin typeface="Times" pitchFamily="2" charset="0"/>
              </a:rPr>
              <a:t> cluster : 1</a:t>
            </a:r>
            <a:r>
              <a:rPr lang="en-GB" sz="2000" dirty="0">
                <a:latin typeface="Times" pitchFamily="2" charset="0"/>
                <a:sym typeface="Wingdings" pitchFamily="2" charset="2"/>
              </a:rPr>
              <a:t>(</a:t>
            </a:r>
            <a:r>
              <a:rPr lang="en-GB" sz="2000" dirty="0">
                <a:latin typeface="Times" pitchFamily="2" charset="0"/>
              </a:rPr>
              <a:t>16814), 0 (13186)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AA112-F814-CB12-0A7C-9E78E089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4229423"/>
            <a:ext cx="3947901" cy="2628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EDF93-E746-3C6F-D33A-12C38AA2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888" y="4168542"/>
            <a:ext cx="3947902" cy="2750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9DC1CE-7B38-27D9-1E9F-575818212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943" y="4138103"/>
            <a:ext cx="3947902" cy="27503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AA1B34-06AB-8392-6C7F-AE6D8750D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408" y="1529735"/>
            <a:ext cx="3560492" cy="2441205"/>
          </a:xfrm>
          <a:prstGeom prst="rect">
            <a:avLst/>
          </a:prstGeom>
        </p:spPr>
      </p:pic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1B221A3D-A0ED-0C88-9B03-1F9CDC74C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89939"/>
              </p:ext>
            </p:extLst>
          </p:nvPr>
        </p:nvGraphicFramePr>
        <p:xfrm>
          <a:off x="717104" y="3124523"/>
          <a:ext cx="5378894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9447">
                  <a:extLst>
                    <a:ext uri="{9D8B030D-6E8A-4147-A177-3AD203B41FA5}">
                      <a16:colId xmlns:a16="http://schemas.microsoft.com/office/drawing/2014/main" val="1767307170"/>
                    </a:ext>
                  </a:extLst>
                </a:gridCol>
                <a:gridCol w="2689447">
                  <a:extLst>
                    <a:ext uri="{9D8B030D-6E8A-4147-A177-3AD203B41FA5}">
                      <a16:colId xmlns:a16="http://schemas.microsoft.com/office/drawing/2014/main" val="14591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Calinski-Harabasz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 Index</a:t>
                      </a:r>
                      <a:endParaRPr lang="en-GB" sz="1800" b="0" i="0" kern="1200" dirty="0">
                        <a:solidFill>
                          <a:schemeClr val="lt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Silhouette Coefficient</a:t>
                      </a:r>
                      <a:endParaRPr lang="fr-FR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7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67917.52</a:t>
                      </a:r>
                      <a:endParaRPr lang="fr-FR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0.584</a:t>
                      </a:r>
                      <a:endParaRPr lang="fr-FR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4959"/>
                  </a:ext>
                </a:extLst>
              </a:tr>
            </a:tbl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6E4BCE1-2E95-5BC5-E037-B66706E7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18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E18-E46C-D7A4-12D1-2B5983F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1874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Modélisations effectuées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2E10-827A-0DCA-2D64-B40C0221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88721"/>
            <a:ext cx="12191999" cy="566928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" pitchFamily="2" charset="0"/>
              </a:rPr>
              <a:t>Modélisation sur </a:t>
            </a:r>
            <a:r>
              <a:rPr lang="fr-FR" sz="2400" b="1" i="1" u="sng" dirty="0">
                <a:latin typeface="Times" pitchFamily="2" charset="0"/>
              </a:rPr>
              <a:t>4 features </a:t>
            </a:r>
            <a:r>
              <a:rPr lang="fr-FR" sz="2400" dirty="0">
                <a:latin typeface="Times" pitchFamily="2" charset="0"/>
              </a:rPr>
              <a:t>(RFM + score)</a:t>
            </a:r>
          </a:p>
          <a:p>
            <a:pPr marL="0" indent="0">
              <a:buNone/>
            </a:pPr>
            <a:r>
              <a:rPr lang="en-FR" sz="2400" dirty="0">
                <a:latin typeface="Times" pitchFamily="2" charset="0"/>
              </a:rPr>
              <a:t>- </a:t>
            </a:r>
            <a:r>
              <a:rPr lang="fr-FR" sz="2400" dirty="0">
                <a:latin typeface="Times" pitchFamily="2" charset="0"/>
              </a:rPr>
              <a:t>K-</a:t>
            </a:r>
            <a:r>
              <a:rPr lang="fr-FR" sz="2400" dirty="0" err="1">
                <a:latin typeface="Times" pitchFamily="2" charset="0"/>
              </a:rPr>
              <a:t>means</a:t>
            </a:r>
            <a:endParaRPr lang="fr-FR" sz="2400" dirty="0">
              <a:latin typeface="Times" pitchFamily="2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CAF8F-D44F-D20E-F488-48F8836F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93" y="2035551"/>
            <a:ext cx="5298553" cy="3372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8446B-5962-038B-C5BD-2A3FEA66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245" y="1124307"/>
            <a:ext cx="4132470" cy="2899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339A5-B2BD-6770-D4F8-20341AAD3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245" y="3958945"/>
            <a:ext cx="4132471" cy="2899055"/>
          </a:xfrm>
          <a:prstGeom prst="rect">
            <a:avLst/>
          </a:prstGeom>
        </p:spPr>
      </p:pic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6E0A0B0B-2156-C430-6FD1-A85301992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21246"/>
              </p:ext>
            </p:extLst>
          </p:nvPr>
        </p:nvGraphicFramePr>
        <p:xfrm>
          <a:off x="296487" y="5555114"/>
          <a:ext cx="6879270" cy="706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3090">
                  <a:extLst>
                    <a:ext uri="{9D8B030D-6E8A-4147-A177-3AD203B41FA5}">
                      <a16:colId xmlns:a16="http://schemas.microsoft.com/office/drawing/2014/main" val="1767307170"/>
                    </a:ext>
                  </a:extLst>
                </a:gridCol>
                <a:gridCol w="2293090">
                  <a:extLst>
                    <a:ext uri="{9D8B030D-6E8A-4147-A177-3AD203B41FA5}">
                      <a16:colId xmlns:a16="http://schemas.microsoft.com/office/drawing/2014/main" val="145919104"/>
                    </a:ext>
                  </a:extLst>
                </a:gridCol>
                <a:gridCol w="2293090">
                  <a:extLst>
                    <a:ext uri="{9D8B030D-6E8A-4147-A177-3AD203B41FA5}">
                      <a16:colId xmlns:a16="http://schemas.microsoft.com/office/drawing/2014/main" val="3338092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Calinski-Harabasz</a:t>
                      </a:r>
                      <a:r>
                        <a:rPr lang="en-GB" sz="16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 Index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Silhouette Coefficient (3)</a:t>
                      </a:r>
                      <a:endParaRPr lang="fr-FR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Silhouette Coefficient (4)</a:t>
                      </a:r>
                      <a:endParaRPr lang="fr-FR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7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124728.70</a:t>
                      </a:r>
                      <a:endParaRPr lang="fr-FR" sz="1600" b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0.466</a:t>
                      </a:r>
                      <a:endParaRPr lang="fr-FR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0.481</a:t>
                      </a:r>
                      <a:endParaRPr lang="fr-FR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4959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2D056F-163A-16E6-1AFB-9F015C24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32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E18-E46C-D7A4-12D1-2B5983F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Modélisations effectuées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2E10-827A-0DCA-2D64-B40C0221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88721"/>
            <a:ext cx="12191999" cy="566928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" pitchFamily="2" charset="0"/>
              </a:rPr>
              <a:t>Modélisation sur </a:t>
            </a:r>
            <a:r>
              <a:rPr lang="fr-FR" sz="2400" b="1" i="1" u="sng" dirty="0">
                <a:latin typeface="Times" pitchFamily="2" charset="0"/>
              </a:rPr>
              <a:t>4 features </a:t>
            </a:r>
            <a:r>
              <a:rPr lang="fr-FR" sz="2400" dirty="0">
                <a:latin typeface="Times" pitchFamily="2" charset="0"/>
              </a:rPr>
              <a:t>(RFM + score)</a:t>
            </a:r>
          </a:p>
          <a:p>
            <a:pPr lvl="1">
              <a:buFontTx/>
              <a:buChar char="-"/>
            </a:pPr>
            <a:r>
              <a:rPr lang="fr-FR" sz="2000" dirty="0">
                <a:latin typeface="Times" pitchFamily="2" charset="0"/>
              </a:rPr>
              <a:t>DBSCAN (30000 échantillons)</a:t>
            </a:r>
          </a:p>
          <a:p>
            <a:pPr lvl="1">
              <a:buFontTx/>
              <a:buChar char="-"/>
            </a:pPr>
            <a:r>
              <a:rPr lang="en-GB" sz="2000" dirty="0">
                <a:latin typeface="Times" pitchFamily="2" charset="0"/>
              </a:rPr>
              <a:t>eps= 0.07,  </a:t>
            </a:r>
            <a:r>
              <a:rPr lang="en-GB" sz="2000" dirty="0" err="1">
                <a:latin typeface="Times" pitchFamily="2" charset="0"/>
              </a:rPr>
              <a:t>min_samples</a:t>
            </a:r>
            <a:r>
              <a:rPr lang="en-GB" sz="2000" dirty="0">
                <a:latin typeface="Times" pitchFamily="2" charset="0"/>
              </a:rPr>
              <a:t>=5</a:t>
            </a:r>
          </a:p>
          <a:p>
            <a:pPr lvl="1">
              <a:buFontTx/>
              <a:buChar char="-"/>
            </a:pPr>
            <a:r>
              <a:rPr lang="en-GB" sz="2000" dirty="0">
                <a:latin typeface="Times" pitchFamily="2" charset="0"/>
              </a:rPr>
              <a:t>0(23505), </a:t>
            </a:r>
            <a:r>
              <a:rPr lang="en-FR" sz="2000" dirty="0">
                <a:latin typeface="Times" pitchFamily="2" charset="0"/>
              </a:rPr>
              <a:t>1(2429), 2(2908), 3</a:t>
            </a:r>
            <a:r>
              <a:rPr lang="en-FR" sz="2000" dirty="0">
                <a:latin typeface="Times" pitchFamily="2" charset="0"/>
                <a:sym typeface="Wingdings" pitchFamily="2" charset="2"/>
              </a:rPr>
              <a:t>(</a:t>
            </a:r>
            <a:r>
              <a:rPr lang="en-FR" sz="2000" dirty="0">
                <a:latin typeface="Times" pitchFamily="2" charset="0"/>
              </a:rPr>
              <a:t>964), 4</a:t>
            </a:r>
            <a:r>
              <a:rPr lang="en-FR" sz="2000" dirty="0">
                <a:latin typeface="Times" pitchFamily="2" charset="0"/>
                <a:sym typeface="Wingdings" pitchFamily="2" charset="2"/>
              </a:rPr>
              <a:t>(</a:t>
            </a:r>
            <a:r>
              <a:rPr lang="en-FR" sz="2000" dirty="0">
                <a:latin typeface="Times" pitchFamily="2" charset="0"/>
              </a:rPr>
              <a:t>39), 5(15), -1(110), 6(11), 7(11), 8(8)</a:t>
            </a:r>
            <a:endParaRPr lang="en-GB" sz="2000" dirty="0">
              <a:latin typeface="Times" pitchFamily="2" charset="0"/>
            </a:endParaRPr>
          </a:p>
        </p:txBody>
      </p:sp>
      <p:graphicFrame>
        <p:nvGraphicFramePr>
          <p:cNvPr id="21" name="Table 16">
            <a:extLst>
              <a:ext uri="{FF2B5EF4-FFF2-40B4-BE49-F238E27FC236}">
                <a16:creationId xmlns:a16="http://schemas.microsoft.com/office/drawing/2014/main" id="{AE819732-6753-65F6-3830-227EDFB50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36133"/>
              </p:ext>
            </p:extLst>
          </p:nvPr>
        </p:nvGraphicFramePr>
        <p:xfrm>
          <a:off x="717104" y="3286759"/>
          <a:ext cx="5378894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9447">
                  <a:extLst>
                    <a:ext uri="{9D8B030D-6E8A-4147-A177-3AD203B41FA5}">
                      <a16:colId xmlns:a16="http://schemas.microsoft.com/office/drawing/2014/main" val="1767307170"/>
                    </a:ext>
                  </a:extLst>
                </a:gridCol>
                <a:gridCol w="2689447">
                  <a:extLst>
                    <a:ext uri="{9D8B030D-6E8A-4147-A177-3AD203B41FA5}">
                      <a16:colId xmlns:a16="http://schemas.microsoft.com/office/drawing/2014/main" val="14591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Calinski-Harabasz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 Index</a:t>
                      </a:r>
                      <a:endParaRPr lang="en-GB" sz="1800" b="0" i="0" kern="1200" dirty="0">
                        <a:solidFill>
                          <a:schemeClr val="lt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Silhouette Coefficient</a:t>
                      </a:r>
                      <a:endParaRPr lang="fr-FR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7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5526.47</a:t>
                      </a:r>
                      <a:endParaRPr lang="fr-FR" b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0.265</a:t>
                      </a:r>
                      <a:endParaRPr lang="fr-FR" b="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4959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FB88ED9-AC5F-07AA-157A-CC7882ED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324" y="1188720"/>
            <a:ext cx="4011736" cy="26781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09C112-8CE1-8CF8-1868-3C9EF473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9746"/>
            <a:ext cx="3838351" cy="27088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B4D74A3-70D0-D53D-9D45-8A865BFBE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353" y="4121414"/>
            <a:ext cx="4029740" cy="26830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F8415E-3AD3-9A87-868C-2C75416B4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640" y="4023359"/>
            <a:ext cx="4011736" cy="2831199"/>
          </a:xfrm>
          <a:prstGeom prst="rect">
            <a:avLst/>
          </a:prstGeo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DF7295B-52FD-571C-AB47-558DEEA9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12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E18-E46C-D7A4-12D1-2B5983F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Modélisations effectuées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2E10-827A-0DCA-2D64-B40C0221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88721"/>
            <a:ext cx="12191999" cy="566928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" pitchFamily="2" charset="0"/>
              </a:rPr>
              <a:t>Modélisation sur </a:t>
            </a:r>
            <a:r>
              <a:rPr lang="fr-FR" sz="2400" b="1" i="1" u="sng" dirty="0">
                <a:latin typeface="Times" pitchFamily="2" charset="0"/>
              </a:rPr>
              <a:t>4 features </a:t>
            </a:r>
            <a:r>
              <a:rPr lang="fr-FR" sz="2400" dirty="0">
                <a:latin typeface="Times" pitchFamily="2" charset="0"/>
              </a:rPr>
              <a:t>(RFM + score)</a:t>
            </a:r>
          </a:p>
          <a:p>
            <a:pPr lvl="1">
              <a:buFontTx/>
              <a:buChar char="-"/>
            </a:pPr>
            <a:r>
              <a:rPr lang="en-FR" sz="2000" dirty="0">
                <a:latin typeface="Times" pitchFamily="2" charset="0"/>
              </a:rPr>
              <a:t>Agglomerative clustering (</a:t>
            </a:r>
            <a:r>
              <a:rPr lang="fr-FR" sz="2000" dirty="0">
                <a:latin typeface="Times" pitchFamily="2" charset="0"/>
              </a:rPr>
              <a:t>30000 échantillons)</a:t>
            </a:r>
          </a:p>
          <a:p>
            <a:pPr lvl="1">
              <a:buFontTx/>
              <a:buChar char="-"/>
            </a:pPr>
            <a:r>
              <a:rPr lang="en-GB" sz="2000" dirty="0" err="1">
                <a:latin typeface="Times" pitchFamily="2" charset="0"/>
              </a:rPr>
              <a:t>n_clusters</a:t>
            </a:r>
            <a:r>
              <a:rPr lang="en-GB" sz="2000" dirty="0">
                <a:latin typeface="Times" pitchFamily="2" charset="0"/>
              </a:rPr>
              <a:t>=2, affinity='</a:t>
            </a:r>
            <a:r>
              <a:rPr lang="en-GB" sz="2000" dirty="0" err="1">
                <a:latin typeface="Times" pitchFamily="2" charset="0"/>
              </a:rPr>
              <a:t>euclidean</a:t>
            </a:r>
            <a:r>
              <a:rPr lang="en-GB" sz="2000" dirty="0">
                <a:latin typeface="Times" pitchFamily="2" charset="0"/>
              </a:rPr>
              <a:t>', linkage='ward’</a:t>
            </a:r>
          </a:p>
          <a:p>
            <a:pPr lvl="1">
              <a:buFontTx/>
              <a:buChar char="-"/>
            </a:pPr>
            <a:r>
              <a:rPr lang="en-GB" sz="2000" dirty="0" err="1">
                <a:latin typeface="Times" pitchFamily="2" charset="0"/>
              </a:rPr>
              <a:t>Nombre</a:t>
            </a:r>
            <a:r>
              <a:rPr lang="en-GB" sz="2000" dirty="0">
                <a:latin typeface="Times" pitchFamily="2" charset="0"/>
              </a:rPr>
              <a:t> de points dans </a:t>
            </a:r>
            <a:r>
              <a:rPr lang="en-GB" sz="2000" dirty="0" err="1">
                <a:latin typeface="Times" pitchFamily="2" charset="0"/>
              </a:rPr>
              <a:t>chaque</a:t>
            </a:r>
            <a:r>
              <a:rPr lang="en-GB" sz="2000" dirty="0">
                <a:latin typeface="Times" pitchFamily="2" charset="0"/>
              </a:rPr>
              <a:t> cluster : </a:t>
            </a:r>
            <a:r>
              <a:rPr lang="en-US" altLang="zh-CN" sz="2000" dirty="0">
                <a:latin typeface="Times" pitchFamily="2" charset="0"/>
              </a:rPr>
              <a:t>0</a:t>
            </a:r>
            <a:r>
              <a:rPr lang="en-GB" sz="2000" dirty="0">
                <a:latin typeface="Times" pitchFamily="2" charset="0"/>
                <a:sym typeface="Wingdings" pitchFamily="2" charset="2"/>
              </a:rPr>
              <a:t>(</a:t>
            </a:r>
            <a:r>
              <a:rPr lang="en-FR" sz="2000" dirty="0">
                <a:latin typeface="Times" pitchFamily="2" charset="0"/>
              </a:rPr>
              <a:t>26765</a:t>
            </a:r>
            <a:r>
              <a:rPr lang="en-GB" sz="2000" dirty="0">
                <a:latin typeface="Times" pitchFamily="2" charset="0"/>
              </a:rPr>
              <a:t>), </a:t>
            </a:r>
            <a:r>
              <a:rPr lang="en-US" altLang="zh-CN" sz="2000" dirty="0">
                <a:latin typeface="Times" pitchFamily="2" charset="0"/>
              </a:rPr>
              <a:t>1</a:t>
            </a:r>
            <a:r>
              <a:rPr lang="en-GB" sz="2000" dirty="0">
                <a:latin typeface="Times" pitchFamily="2" charset="0"/>
              </a:rPr>
              <a:t> (</a:t>
            </a:r>
            <a:r>
              <a:rPr lang="en-FR" sz="2000" dirty="0">
                <a:latin typeface="Times" pitchFamily="2" charset="0"/>
              </a:rPr>
              <a:t>3235</a:t>
            </a:r>
            <a:r>
              <a:rPr lang="en-GB" sz="20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9206D4-4D1A-5EA6-308C-4AE98B6F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" y="4228589"/>
            <a:ext cx="3949154" cy="2629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8DF050-A657-52DB-807E-8B5323CDF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879" y="4023361"/>
            <a:ext cx="4079964" cy="2879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EEC54D-F629-1B03-9768-4EF027473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656" y="4004665"/>
            <a:ext cx="4079964" cy="2879350"/>
          </a:xfrm>
          <a:prstGeom prst="rect">
            <a:avLst/>
          </a:prstGeom>
        </p:spPr>
      </p:pic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9ED4A3E-B15C-7C35-3C7E-2C3D748C6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67483"/>
              </p:ext>
            </p:extLst>
          </p:nvPr>
        </p:nvGraphicFramePr>
        <p:xfrm>
          <a:off x="320591" y="3286761"/>
          <a:ext cx="5378894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9447">
                  <a:extLst>
                    <a:ext uri="{9D8B030D-6E8A-4147-A177-3AD203B41FA5}">
                      <a16:colId xmlns:a16="http://schemas.microsoft.com/office/drawing/2014/main" val="1767307170"/>
                    </a:ext>
                  </a:extLst>
                </a:gridCol>
                <a:gridCol w="2689447">
                  <a:extLst>
                    <a:ext uri="{9D8B030D-6E8A-4147-A177-3AD203B41FA5}">
                      <a16:colId xmlns:a16="http://schemas.microsoft.com/office/drawing/2014/main" val="14591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Calinski-Harabasz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 Index</a:t>
                      </a:r>
                      <a:endParaRPr lang="en-GB" sz="1800" b="0" i="0" kern="1200" dirty="0">
                        <a:solidFill>
                          <a:schemeClr val="lt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Silhouette Coefficient</a:t>
                      </a:r>
                      <a:endParaRPr lang="fr-FR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7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25633.70</a:t>
                      </a:r>
                      <a:endParaRPr lang="fr-FR" b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0.582</a:t>
                      </a:r>
                      <a:endParaRPr lang="fr-FR" b="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495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A5BB124-6F81-549D-B329-25323192D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1116" y="1443226"/>
            <a:ext cx="3670645" cy="251672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E14520-9CFB-5DB0-8AAB-20C70FAE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96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E18-E46C-D7A4-12D1-2B5983F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Modélisations effectuées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2E10-827A-0DCA-2D64-B40C0221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88721"/>
            <a:ext cx="12191999" cy="566928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" pitchFamily="2" charset="0"/>
              </a:rPr>
              <a:t>Modélisation sur </a:t>
            </a:r>
            <a:r>
              <a:rPr lang="fr-FR" sz="2400" b="1" i="1" u="sng" dirty="0">
                <a:latin typeface="Times" pitchFamily="2" charset="0"/>
              </a:rPr>
              <a:t>5 features </a:t>
            </a:r>
            <a:r>
              <a:rPr lang="fr-FR" sz="2400" dirty="0">
                <a:latin typeface="Times" pitchFamily="2" charset="0"/>
              </a:rPr>
              <a:t>(RFM + score + distance)</a:t>
            </a:r>
          </a:p>
          <a:p>
            <a:pPr marL="0" indent="0">
              <a:buNone/>
            </a:pPr>
            <a:r>
              <a:rPr lang="en-FR" sz="2400" dirty="0">
                <a:latin typeface="Times" pitchFamily="2" charset="0"/>
              </a:rPr>
              <a:t>- </a:t>
            </a:r>
            <a:r>
              <a:rPr lang="fr-FR" sz="2400" dirty="0">
                <a:latin typeface="Times" pitchFamily="2" charset="0"/>
              </a:rPr>
              <a:t>K-</a:t>
            </a:r>
            <a:r>
              <a:rPr lang="fr-FR" sz="2400" dirty="0" err="1">
                <a:latin typeface="Times" pitchFamily="2" charset="0"/>
              </a:rPr>
              <a:t>means</a:t>
            </a:r>
            <a:endParaRPr lang="fr-FR" sz="2400" dirty="0">
              <a:latin typeface="Times" pitchFamily="2" charset="0"/>
            </a:endParaRPr>
          </a:p>
          <a:p>
            <a:endParaRPr lang="fr-F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86E86-8376-CD8B-AD05-1DF0D8DC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19" y="1883338"/>
            <a:ext cx="5162083" cy="3286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EB2F1-57CA-B8F1-ABB8-B89D25D9E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578" y="1188720"/>
            <a:ext cx="4074484" cy="2858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A820B0-5FFF-44B4-354C-0E5FC662C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722" y="4067432"/>
            <a:ext cx="3977828" cy="2790568"/>
          </a:xfrm>
          <a:prstGeom prst="rect">
            <a:avLst/>
          </a:prstGeom>
        </p:spPr>
      </p:pic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6A48DF38-985F-2547-1822-1869DD79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48568"/>
              </p:ext>
            </p:extLst>
          </p:nvPr>
        </p:nvGraphicFramePr>
        <p:xfrm>
          <a:off x="296487" y="5555114"/>
          <a:ext cx="6879270" cy="706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3090">
                  <a:extLst>
                    <a:ext uri="{9D8B030D-6E8A-4147-A177-3AD203B41FA5}">
                      <a16:colId xmlns:a16="http://schemas.microsoft.com/office/drawing/2014/main" val="1767307170"/>
                    </a:ext>
                  </a:extLst>
                </a:gridCol>
                <a:gridCol w="2293090">
                  <a:extLst>
                    <a:ext uri="{9D8B030D-6E8A-4147-A177-3AD203B41FA5}">
                      <a16:colId xmlns:a16="http://schemas.microsoft.com/office/drawing/2014/main" val="145919104"/>
                    </a:ext>
                  </a:extLst>
                </a:gridCol>
                <a:gridCol w="2293090">
                  <a:extLst>
                    <a:ext uri="{9D8B030D-6E8A-4147-A177-3AD203B41FA5}">
                      <a16:colId xmlns:a16="http://schemas.microsoft.com/office/drawing/2014/main" val="3338092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Calinski-Harabasz</a:t>
                      </a:r>
                      <a:r>
                        <a:rPr lang="en-GB" sz="16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 Index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Silhouette Coefficient (3)</a:t>
                      </a:r>
                      <a:endParaRPr lang="fr-FR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Silhouette Coefficient (4)</a:t>
                      </a:r>
                      <a:endParaRPr lang="fr-FR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7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108113.52</a:t>
                      </a:r>
                      <a:endParaRPr lang="fr-FR" sz="1600" b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0.433</a:t>
                      </a:r>
                      <a:endParaRPr lang="fr-FR" sz="1600" b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0.439</a:t>
                      </a:r>
                      <a:endParaRPr lang="fr-FR" sz="1600" b="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4959"/>
                  </a:ext>
                </a:extLst>
              </a:tr>
            </a:tbl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352506-2852-1775-AA75-AD1806E7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9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E18-E46C-D7A4-12D1-2B5983F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Modélisations effectuées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2E10-827A-0DCA-2D64-B40C0221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88721"/>
            <a:ext cx="12191999" cy="566928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" pitchFamily="2" charset="0"/>
              </a:rPr>
              <a:t>Modélisation sur </a:t>
            </a:r>
            <a:r>
              <a:rPr lang="fr-FR" sz="2400" b="1" i="1" u="sng" dirty="0">
                <a:latin typeface="Times" pitchFamily="2" charset="0"/>
              </a:rPr>
              <a:t>5 features </a:t>
            </a:r>
            <a:r>
              <a:rPr lang="fr-FR" sz="2400" dirty="0">
                <a:latin typeface="Times" pitchFamily="2" charset="0"/>
              </a:rPr>
              <a:t>(RFM + score + distance)</a:t>
            </a:r>
          </a:p>
          <a:p>
            <a:pPr lvl="1">
              <a:buFontTx/>
              <a:buChar char="-"/>
            </a:pPr>
            <a:r>
              <a:rPr lang="fr-FR" sz="2000" dirty="0">
                <a:latin typeface="Times" pitchFamily="2" charset="0"/>
              </a:rPr>
              <a:t>DBSCAN (30000 échantillons)</a:t>
            </a:r>
          </a:p>
          <a:p>
            <a:pPr lvl="1">
              <a:buFontTx/>
              <a:buChar char="-"/>
            </a:pPr>
            <a:r>
              <a:rPr lang="en-GB" sz="2000" dirty="0">
                <a:latin typeface="Times" pitchFamily="2" charset="0"/>
              </a:rPr>
              <a:t>eps=0.1, </a:t>
            </a:r>
            <a:r>
              <a:rPr lang="en-GB" sz="2000" dirty="0" err="1">
                <a:latin typeface="Times" pitchFamily="2" charset="0"/>
              </a:rPr>
              <a:t>min_samples</a:t>
            </a:r>
            <a:r>
              <a:rPr lang="en-GB" sz="2000" dirty="0">
                <a:latin typeface="Times" pitchFamily="2" charset="0"/>
              </a:rPr>
              <a:t>=5</a:t>
            </a:r>
          </a:p>
          <a:p>
            <a:pPr lvl="1">
              <a:buFontTx/>
              <a:buChar char="-"/>
            </a:pPr>
            <a:r>
              <a:rPr lang="en-GB" sz="2000" dirty="0">
                <a:latin typeface="Times" pitchFamily="2" charset="0"/>
              </a:rPr>
              <a:t>0 (27028),  -1(78), 1(2820),  2(15),  3(49), 4(10)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309C0B-7721-14D6-0419-D4ECE631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7481"/>
            <a:ext cx="4087627" cy="2721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B80CB5-4CDA-5078-F04C-76AD6FD3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82" y="4042270"/>
            <a:ext cx="4069593" cy="28720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2EBCDA-8CBA-55AE-C592-13CC91AC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075" y="4045607"/>
            <a:ext cx="4070223" cy="2872475"/>
          </a:xfrm>
          <a:prstGeom prst="rect">
            <a:avLst/>
          </a:prstGeom>
        </p:spPr>
      </p:pic>
      <p:graphicFrame>
        <p:nvGraphicFramePr>
          <p:cNvPr id="22" name="Table 16">
            <a:extLst>
              <a:ext uri="{FF2B5EF4-FFF2-40B4-BE49-F238E27FC236}">
                <a16:creationId xmlns:a16="http://schemas.microsoft.com/office/drawing/2014/main" id="{3885C653-72FD-1255-A82B-91AACA458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41219"/>
              </p:ext>
            </p:extLst>
          </p:nvPr>
        </p:nvGraphicFramePr>
        <p:xfrm>
          <a:off x="717104" y="3060700"/>
          <a:ext cx="5378894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9447">
                  <a:extLst>
                    <a:ext uri="{9D8B030D-6E8A-4147-A177-3AD203B41FA5}">
                      <a16:colId xmlns:a16="http://schemas.microsoft.com/office/drawing/2014/main" val="1767307170"/>
                    </a:ext>
                  </a:extLst>
                </a:gridCol>
                <a:gridCol w="2689447">
                  <a:extLst>
                    <a:ext uri="{9D8B030D-6E8A-4147-A177-3AD203B41FA5}">
                      <a16:colId xmlns:a16="http://schemas.microsoft.com/office/drawing/2014/main" val="14591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Calinski-Harabasz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 Index</a:t>
                      </a:r>
                      <a:endParaRPr lang="en-GB" sz="1800" b="0" i="0" kern="1200" dirty="0">
                        <a:solidFill>
                          <a:schemeClr val="lt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Silhouette Coefficient</a:t>
                      </a:r>
                      <a:endParaRPr lang="fr-FR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7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4408.20</a:t>
                      </a:r>
                      <a:endParaRPr lang="fr-FR" b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0.319</a:t>
                      </a:r>
                      <a:endParaRPr lang="fr-FR" b="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495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A2F393A3-C8F1-1717-66BE-582056305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743" y="1226325"/>
            <a:ext cx="4069593" cy="2716728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108B307-5228-5913-B921-0872E379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85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E18-E46C-D7A4-12D1-2B5983F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Modélisations effectuées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2E10-827A-0DCA-2D64-B40C0221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88721"/>
            <a:ext cx="12191999" cy="566928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" pitchFamily="2" charset="0"/>
              </a:rPr>
              <a:t>Modélisation sur </a:t>
            </a:r>
            <a:r>
              <a:rPr lang="fr-FR" sz="2400" b="1" i="1" u="sng" dirty="0">
                <a:latin typeface="Times" pitchFamily="2" charset="0"/>
              </a:rPr>
              <a:t>5 features </a:t>
            </a:r>
            <a:r>
              <a:rPr lang="fr-FR" sz="2400" dirty="0">
                <a:latin typeface="Times" pitchFamily="2" charset="0"/>
              </a:rPr>
              <a:t>(RFM + score + distance)</a:t>
            </a:r>
          </a:p>
          <a:p>
            <a:pPr lvl="1">
              <a:buFontTx/>
              <a:buChar char="-"/>
            </a:pPr>
            <a:r>
              <a:rPr lang="en-FR" sz="2000" dirty="0">
                <a:latin typeface="Times" pitchFamily="2" charset="0"/>
              </a:rPr>
              <a:t>Agglomerative clustering (</a:t>
            </a:r>
            <a:r>
              <a:rPr lang="fr-FR" sz="2000" dirty="0">
                <a:latin typeface="Times" pitchFamily="2" charset="0"/>
              </a:rPr>
              <a:t>30000 échantillons)</a:t>
            </a:r>
          </a:p>
          <a:p>
            <a:pPr lvl="1">
              <a:buFontTx/>
              <a:buChar char="-"/>
            </a:pPr>
            <a:r>
              <a:rPr lang="en-GB" sz="2000" dirty="0" err="1">
                <a:latin typeface="Times" pitchFamily="2" charset="0"/>
              </a:rPr>
              <a:t>n_clusters</a:t>
            </a:r>
            <a:r>
              <a:rPr lang="en-GB" sz="2000" dirty="0">
                <a:latin typeface="Times" pitchFamily="2" charset="0"/>
              </a:rPr>
              <a:t>=2, affinity='</a:t>
            </a:r>
            <a:r>
              <a:rPr lang="en-GB" sz="2000" dirty="0" err="1">
                <a:latin typeface="Times" pitchFamily="2" charset="0"/>
              </a:rPr>
              <a:t>euclidean</a:t>
            </a:r>
            <a:r>
              <a:rPr lang="en-GB" sz="2000" dirty="0">
                <a:latin typeface="Times" pitchFamily="2" charset="0"/>
              </a:rPr>
              <a:t>', linkage='ward’</a:t>
            </a:r>
          </a:p>
          <a:p>
            <a:pPr lvl="1">
              <a:buFontTx/>
              <a:buChar char="-"/>
            </a:pPr>
            <a:r>
              <a:rPr lang="en-GB" sz="2000" dirty="0" err="1">
                <a:latin typeface="Times" pitchFamily="2" charset="0"/>
              </a:rPr>
              <a:t>Nombre</a:t>
            </a:r>
            <a:r>
              <a:rPr lang="en-GB" sz="2000" dirty="0">
                <a:latin typeface="Times" pitchFamily="2" charset="0"/>
              </a:rPr>
              <a:t> de points dans </a:t>
            </a:r>
            <a:r>
              <a:rPr lang="en-GB" sz="2000" dirty="0" err="1">
                <a:latin typeface="Times" pitchFamily="2" charset="0"/>
              </a:rPr>
              <a:t>chaque</a:t>
            </a:r>
            <a:r>
              <a:rPr lang="en-GB" sz="2000" dirty="0">
                <a:latin typeface="Times" pitchFamily="2" charset="0"/>
              </a:rPr>
              <a:t> cluster : </a:t>
            </a:r>
            <a:r>
              <a:rPr lang="en-US" altLang="zh-CN" sz="1800" dirty="0">
                <a:latin typeface="Times" pitchFamily="2" charset="0"/>
              </a:rPr>
              <a:t>0</a:t>
            </a:r>
            <a:r>
              <a:rPr lang="en-GB" sz="1800" dirty="0">
                <a:latin typeface="Times" pitchFamily="2" charset="0"/>
                <a:sym typeface="Wingdings" pitchFamily="2" charset="2"/>
              </a:rPr>
              <a:t>(</a:t>
            </a:r>
            <a:r>
              <a:rPr lang="en-FR" sz="1800" dirty="0">
                <a:latin typeface="Times" pitchFamily="2" charset="0"/>
              </a:rPr>
              <a:t>24554</a:t>
            </a:r>
            <a:r>
              <a:rPr lang="en-GB" sz="1800" dirty="0">
                <a:latin typeface="Times" pitchFamily="2" charset="0"/>
              </a:rPr>
              <a:t>), </a:t>
            </a:r>
            <a:r>
              <a:rPr lang="en-US" altLang="zh-CN" sz="1800" dirty="0">
                <a:latin typeface="Times" pitchFamily="2" charset="0"/>
              </a:rPr>
              <a:t>1</a:t>
            </a:r>
            <a:r>
              <a:rPr lang="en-GB" sz="1800" dirty="0">
                <a:latin typeface="Times" pitchFamily="2" charset="0"/>
              </a:rPr>
              <a:t> (</a:t>
            </a:r>
            <a:r>
              <a:rPr lang="en-FR" sz="1800" dirty="0">
                <a:latin typeface="Times" pitchFamily="2" charset="0"/>
              </a:rPr>
              <a:t>5446</a:t>
            </a:r>
            <a:r>
              <a:rPr lang="en-GB" sz="1800" dirty="0">
                <a:latin typeface="Times" pitchFamily="2" charset="0"/>
              </a:rPr>
              <a:t>)</a:t>
            </a:r>
          </a:p>
          <a:p>
            <a:pPr>
              <a:buFontTx/>
              <a:buChar char="-"/>
            </a:pPr>
            <a:endParaRPr lang="fr-FR" sz="2400" dirty="0">
              <a:latin typeface="Time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1BDAE7-CF91-346B-B9DB-5A3AB672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4023361"/>
            <a:ext cx="4073025" cy="2711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BD62A-B2C7-1118-E7BA-F81CA03A7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520" y="3980233"/>
            <a:ext cx="4073025" cy="2874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E8458B-CCAA-29BF-C683-9E1F1F8D5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259" y="3942078"/>
            <a:ext cx="4073025" cy="2874452"/>
          </a:xfrm>
          <a:prstGeom prst="rect">
            <a:avLst/>
          </a:prstGeom>
        </p:spPr>
      </p:pic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AD4C3470-256E-6003-7D6E-CEF62E45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75125"/>
              </p:ext>
            </p:extLst>
          </p:nvPr>
        </p:nvGraphicFramePr>
        <p:xfrm>
          <a:off x="152988" y="3060700"/>
          <a:ext cx="5378894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9447">
                  <a:extLst>
                    <a:ext uri="{9D8B030D-6E8A-4147-A177-3AD203B41FA5}">
                      <a16:colId xmlns:a16="http://schemas.microsoft.com/office/drawing/2014/main" val="1767307170"/>
                    </a:ext>
                  </a:extLst>
                </a:gridCol>
                <a:gridCol w="2689447">
                  <a:extLst>
                    <a:ext uri="{9D8B030D-6E8A-4147-A177-3AD203B41FA5}">
                      <a16:colId xmlns:a16="http://schemas.microsoft.com/office/drawing/2014/main" val="14591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Calinski-Harabasz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 Index</a:t>
                      </a:r>
                      <a:endParaRPr lang="en-GB" sz="1800" b="0" i="0" kern="1200" dirty="0">
                        <a:solidFill>
                          <a:schemeClr val="lt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Silhouette Coefficient</a:t>
                      </a:r>
                      <a:endParaRPr lang="fr-FR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7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29375.10</a:t>
                      </a:r>
                      <a:endParaRPr lang="fr-FR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0.536</a:t>
                      </a:r>
                      <a:endParaRPr lang="fr-FR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495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0AD7662-58DB-E6E1-3F61-5BEAB2DB4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821" y="1161609"/>
            <a:ext cx="3955282" cy="27118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D87027-FEFF-2144-21ED-47C00C29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414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46FF-AA73-2B10-AAA8-5D78D6DB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Meilleur modèle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B243-96CD-146D-5DF1-2B111583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8720"/>
            <a:ext cx="12192000" cy="566928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" pitchFamily="2" charset="0"/>
              </a:rPr>
              <a:t>Choix entre les différents méthodes (K-</a:t>
            </a:r>
            <a:r>
              <a:rPr lang="fr-FR" sz="2400" dirty="0" err="1">
                <a:latin typeface="Times" pitchFamily="2" charset="0"/>
              </a:rPr>
              <a:t>means</a:t>
            </a:r>
            <a:r>
              <a:rPr lang="fr-FR" sz="2400" dirty="0">
                <a:latin typeface="Times" pitchFamily="2" charset="0"/>
              </a:rPr>
              <a:t>, DBSCAN, </a:t>
            </a:r>
            <a:r>
              <a:rPr lang="en-FR" sz="2400" dirty="0">
                <a:latin typeface="Times" pitchFamily="2" charset="0"/>
              </a:rPr>
              <a:t>agglomerative clustering</a:t>
            </a:r>
            <a:r>
              <a:rPr lang="fr-FR" sz="2400" dirty="0">
                <a:latin typeface="Times" pitchFamily="2" charset="0"/>
              </a:rPr>
              <a:t>)</a:t>
            </a:r>
          </a:p>
          <a:p>
            <a:pPr lvl="1">
              <a:buFontTx/>
              <a:buChar char="-"/>
            </a:pPr>
            <a:r>
              <a:rPr lang="fr-FR" sz="2200" dirty="0">
                <a:latin typeface="Times" pitchFamily="2" charset="0"/>
              </a:rPr>
              <a:t>K-</a:t>
            </a:r>
            <a:r>
              <a:rPr lang="fr-FR" sz="2200" dirty="0" err="1">
                <a:latin typeface="Times" pitchFamily="2" charset="0"/>
              </a:rPr>
              <a:t>means</a:t>
            </a:r>
            <a:r>
              <a:rPr lang="fr-FR" sz="2200" dirty="0">
                <a:latin typeface="Times" pitchFamily="2" charset="0"/>
              </a:rPr>
              <a:t> : clusters bien séparés et raisonnables</a:t>
            </a:r>
          </a:p>
          <a:p>
            <a:pPr lvl="1">
              <a:buFontTx/>
              <a:buChar char="-"/>
            </a:pPr>
            <a:r>
              <a:rPr lang="fr-FR" sz="2200" dirty="0">
                <a:latin typeface="Times" pitchFamily="2" charset="0"/>
              </a:rPr>
              <a:t>Les autres : cluster non équilibre et temps de calcul non efficace</a:t>
            </a:r>
          </a:p>
          <a:p>
            <a:pPr>
              <a:buFontTx/>
              <a:buChar char="-"/>
            </a:pPr>
            <a:endParaRPr lang="fr-FR" sz="24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Pour K-</a:t>
            </a:r>
            <a:r>
              <a:rPr lang="fr-FR" sz="2400" dirty="0" err="1">
                <a:latin typeface="Times" pitchFamily="2" charset="0"/>
              </a:rPr>
              <a:t>means</a:t>
            </a:r>
            <a:endParaRPr lang="fr-FR" sz="2400" dirty="0">
              <a:latin typeface="Times" pitchFamily="2" charset="0"/>
            </a:endParaRPr>
          </a:p>
          <a:p>
            <a:pPr lvl="1">
              <a:buFontTx/>
              <a:buChar char="-"/>
            </a:pPr>
            <a:r>
              <a:rPr lang="fr-FR" sz="2200" dirty="0">
                <a:latin typeface="Times" pitchFamily="2" charset="0"/>
              </a:rPr>
              <a:t>3 features RFM : le score le plus élevé</a:t>
            </a:r>
          </a:p>
          <a:p>
            <a:pPr>
              <a:buFontTx/>
              <a:buChar char="-"/>
            </a:pPr>
            <a:endParaRPr lang="fr-FR" sz="2400" dirty="0">
              <a:latin typeface="Times" pitchFamily="2" charset="0"/>
            </a:endParaRPr>
          </a:p>
          <a:p>
            <a:endParaRPr lang="fr-FR" sz="2400" dirty="0">
              <a:latin typeface="Times" pitchFamily="2" charset="0"/>
            </a:endParaRPr>
          </a:p>
          <a:p>
            <a:pPr marL="0" indent="0">
              <a:buNone/>
            </a:pPr>
            <a:endParaRPr lang="fr-FR" sz="2400" dirty="0">
              <a:latin typeface="Times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B3E277-E7E8-D938-E9ED-59F11B0F2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23255"/>
              </p:ext>
            </p:extLst>
          </p:nvPr>
        </p:nvGraphicFramePr>
        <p:xfrm>
          <a:off x="0" y="4397243"/>
          <a:ext cx="11957540" cy="19673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3198">
                  <a:extLst>
                    <a:ext uri="{9D8B030D-6E8A-4147-A177-3AD203B41FA5}">
                      <a16:colId xmlns:a16="http://schemas.microsoft.com/office/drawing/2014/main" val="1993187811"/>
                    </a:ext>
                  </a:extLst>
                </a:gridCol>
                <a:gridCol w="1488830">
                  <a:extLst>
                    <a:ext uri="{9D8B030D-6E8A-4147-A177-3AD203B41FA5}">
                      <a16:colId xmlns:a16="http://schemas.microsoft.com/office/drawing/2014/main" val="3255077538"/>
                    </a:ext>
                  </a:extLst>
                </a:gridCol>
                <a:gridCol w="1541721">
                  <a:extLst>
                    <a:ext uri="{9D8B030D-6E8A-4147-A177-3AD203B41FA5}">
                      <a16:colId xmlns:a16="http://schemas.microsoft.com/office/drawing/2014/main" val="458083945"/>
                    </a:ext>
                  </a:extLst>
                </a:gridCol>
                <a:gridCol w="1690577">
                  <a:extLst>
                    <a:ext uri="{9D8B030D-6E8A-4147-A177-3AD203B41FA5}">
                      <a16:colId xmlns:a16="http://schemas.microsoft.com/office/drawing/2014/main" val="4018677914"/>
                    </a:ext>
                  </a:extLst>
                </a:gridCol>
                <a:gridCol w="1690576">
                  <a:extLst>
                    <a:ext uri="{9D8B030D-6E8A-4147-A177-3AD203B41FA5}">
                      <a16:colId xmlns:a16="http://schemas.microsoft.com/office/drawing/2014/main" val="3464548247"/>
                    </a:ext>
                  </a:extLst>
                </a:gridCol>
                <a:gridCol w="1658679">
                  <a:extLst>
                    <a:ext uri="{9D8B030D-6E8A-4147-A177-3AD203B41FA5}">
                      <a16:colId xmlns:a16="http://schemas.microsoft.com/office/drawing/2014/main" val="2452630205"/>
                    </a:ext>
                  </a:extLst>
                </a:gridCol>
                <a:gridCol w="1643959">
                  <a:extLst>
                    <a:ext uri="{9D8B030D-6E8A-4147-A177-3AD203B41FA5}">
                      <a16:colId xmlns:a16="http://schemas.microsoft.com/office/drawing/2014/main" val="3123026678"/>
                    </a:ext>
                  </a:extLst>
                </a:gridCol>
              </a:tblGrid>
              <a:tr h="173502">
                <a:tc>
                  <a:txBody>
                    <a:bodyPr/>
                    <a:lstStyle/>
                    <a:p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i="1" u="sng" noProof="0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3 features </a:t>
                      </a:r>
                    </a:p>
                    <a:p>
                      <a:pPr algn="ctr"/>
                      <a:r>
                        <a:rPr lang="fr-FR" sz="2000" b="1" i="1" u="sng" noProof="0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 (K =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>
                          <a:latin typeface="Times" pitchFamily="2" charset="0"/>
                        </a:rPr>
                        <a:t>3 features </a:t>
                      </a:r>
                    </a:p>
                    <a:p>
                      <a:pPr algn="ctr"/>
                      <a:r>
                        <a:rPr lang="fr-FR" sz="2000" noProof="0" dirty="0">
                          <a:latin typeface="Times" pitchFamily="2" charset="0"/>
                        </a:rPr>
                        <a:t> (K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noProof="0" dirty="0">
                          <a:latin typeface="Times" pitchFamily="2" charset="0"/>
                        </a:rPr>
                        <a:t>5 features  </a:t>
                      </a:r>
                    </a:p>
                    <a:p>
                      <a:pPr algn="ctr"/>
                      <a:r>
                        <a:rPr lang="fr-FR" sz="2000" noProof="0" dirty="0">
                          <a:latin typeface="Times" pitchFamily="2" charset="0"/>
                        </a:rPr>
                        <a:t>(K =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noProof="0" dirty="0">
                          <a:latin typeface="Times" pitchFamily="2" charset="0"/>
                        </a:rPr>
                        <a:t>5 features  </a:t>
                      </a:r>
                    </a:p>
                    <a:p>
                      <a:pPr algn="ctr"/>
                      <a:r>
                        <a:rPr lang="fr-FR" sz="2000" noProof="0" dirty="0">
                          <a:latin typeface="Times" pitchFamily="2" charset="0"/>
                        </a:rPr>
                        <a:t>(K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noProof="0" dirty="0">
                          <a:latin typeface="Times" pitchFamily="2" charset="0"/>
                        </a:rPr>
                        <a:t>4 features  </a:t>
                      </a:r>
                    </a:p>
                    <a:p>
                      <a:pPr algn="ctr"/>
                      <a:r>
                        <a:rPr lang="fr-FR" sz="2000" noProof="0" dirty="0">
                          <a:latin typeface="Times" pitchFamily="2" charset="0"/>
                        </a:rPr>
                        <a:t>(K =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noProof="0" dirty="0">
                          <a:latin typeface="Times" pitchFamily="2" charset="0"/>
                        </a:rPr>
                        <a:t>4 features  </a:t>
                      </a:r>
                    </a:p>
                    <a:p>
                      <a:pPr algn="ctr"/>
                      <a:r>
                        <a:rPr lang="fr-FR" sz="2000" noProof="0" dirty="0">
                          <a:latin typeface="Times" pitchFamily="2" charset="0"/>
                        </a:rPr>
                        <a:t>(K =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00429"/>
                  </a:ext>
                </a:extLst>
              </a:tr>
              <a:tr h="626196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Times" pitchFamily="2" charset="0"/>
                        </a:rPr>
                        <a:t>Score de silhouette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i="1" u="sng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" pitchFamily="2" charset="0"/>
                        </a:rPr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" pitchFamily="2" charset="0"/>
                        </a:rPr>
                        <a:t>0.433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" pitchFamily="2" charset="0"/>
                        </a:rPr>
                        <a:t>0.439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" pitchFamily="2" charset="0"/>
                        </a:rPr>
                        <a:t>0.467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" pitchFamily="2" charset="0"/>
                        </a:rPr>
                        <a:t>0.482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54301"/>
                  </a:ext>
                </a:extLst>
              </a:tr>
              <a:tr h="626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Calinski-Harabasz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 Index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274883.50</a:t>
                      </a:r>
                      <a:endParaRPr lang="fr-FR" sz="1800" b="1" i="1" u="sng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309401.69</a:t>
                      </a:r>
                      <a:endParaRPr lang="fr-FR" sz="1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108113.51</a:t>
                      </a:r>
                      <a:endParaRPr lang="fr-FR" sz="1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106573</a:t>
                      </a:r>
                      <a:endParaRPr lang="fr-FR" sz="1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121332.88</a:t>
                      </a:r>
                      <a:endParaRPr lang="fr-FR" sz="1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124728.70</a:t>
                      </a:r>
                      <a:endParaRPr lang="fr-FR" sz="18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2590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25332-C72D-A635-979E-F9108785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8EE0-DEE7-8B5A-A89A-9A774E4D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6846"/>
            <a:ext cx="12191998" cy="5681154"/>
          </a:xfrm>
        </p:spPr>
        <p:txBody>
          <a:bodyPr/>
          <a:lstStyle/>
          <a:p>
            <a:r>
              <a:rPr lang="fr-FR" sz="2400" dirty="0">
                <a:latin typeface="Times" pitchFamily="2" charset="0"/>
              </a:rPr>
              <a:t>Meilleur modèle :  K-</a:t>
            </a:r>
            <a:r>
              <a:rPr lang="fr-FR" sz="2400" dirty="0" err="1">
                <a:latin typeface="Times" pitchFamily="2" charset="0"/>
              </a:rPr>
              <a:t>means</a:t>
            </a:r>
            <a:r>
              <a:rPr lang="fr-FR" sz="2400" dirty="0">
                <a:latin typeface="Times" pitchFamily="2" charset="0"/>
              </a:rPr>
              <a:t> avec 3 features RFM</a:t>
            </a:r>
          </a:p>
          <a:p>
            <a:pPr lvl="1">
              <a:buFontTx/>
              <a:buChar char="-"/>
            </a:pPr>
            <a:r>
              <a:rPr lang="fr-FR" sz="1800" dirty="0">
                <a:latin typeface="Times" pitchFamily="2" charset="0"/>
              </a:rPr>
              <a:t>Cluster 0 : </a:t>
            </a:r>
            <a:r>
              <a:rPr lang="en-FR" sz="1800" dirty="0">
                <a:latin typeface="Times" pitchFamily="2" charset="0"/>
              </a:rPr>
              <a:t>35645</a:t>
            </a:r>
            <a:r>
              <a:rPr lang="fr-FR" sz="1800" dirty="0">
                <a:latin typeface="Times" pitchFamily="2" charset="0"/>
              </a:rPr>
              <a:t>,  Cluster 1: </a:t>
            </a:r>
            <a:r>
              <a:rPr lang="en-FR" sz="1800" dirty="0">
                <a:latin typeface="Times" pitchFamily="2" charset="0"/>
              </a:rPr>
              <a:t>34315</a:t>
            </a:r>
            <a:r>
              <a:rPr lang="fr-FR" sz="1800" dirty="0">
                <a:latin typeface="Times" pitchFamily="2" charset="0"/>
              </a:rPr>
              <a:t>,  Cluster 2 : </a:t>
            </a:r>
            <a:r>
              <a:rPr lang="en-FR" sz="1800" dirty="0">
                <a:latin typeface="Times" pitchFamily="2" charset="0"/>
              </a:rPr>
              <a:t>21261</a:t>
            </a:r>
          </a:p>
          <a:p>
            <a:pPr>
              <a:buFontTx/>
              <a:buChar char="-"/>
            </a:pPr>
            <a:endParaRPr lang="fr-FR" sz="2000" dirty="0">
              <a:latin typeface="Times" pitchFamily="2" charset="0"/>
            </a:endParaRPr>
          </a:p>
          <a:p>
            <a:pPr>
              <a:buFontTx/>
              <a:buChar char="-"/>
            </a:pPr>
            <a:endParaRPr lang="fr-FR" sz="2000" dirty="0">
              <a:latin typeface="Times" pitchFamily="2" charset="0"/>
            </a:endParaRPr>
          </a:p>
          <a:p>
            <a:pPr>
              <a:buFontTx/>
              <a:buChar char="-"/>
            </a:pPr>
            <a:endParaRPr lang="fr-FR" sz="2000" dirty="0">
              <a:latin typeface="Times" pitchFamily="2" charset="0"/>
            </a:endParaRPr>
          </a:p>
          <a:p>
            <a:pPr>
              <a:buFontTx/>
              <a:buChar char="-"/>
            </a:pPr>
            <a:endParaRPr lang="fr-FR" sz="2000" dirty="0">
              <a:latin typeface="Times" pitchFamily="2" charset="0"/>
            </a:endParaRPr>
          </a:p>
          <a:p>
            <a:pPr>
              <a:buFontTx/>
              <a:buChar char="-"/>
            </a:pPr>
            <a:endParaRPr lang="fr-FR" sz="20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Interprétation et analyse des différents clusters</a:t>
            </a:r>
          </a:p>
          <a:p>
            <a:pPr lvl="1">
              <a:buFontTx/>
              <a:buChar char="-"/>
            </a:pPr>
            <a:r>
              <a:rPr lang="en-FR" sz="1800" dirty="0">
                <a:latin typeface="Times" pitchFamily="2" charset="0"/>
              </a:rPr>
              <a:t>Les cluster séparés par valeur de récence</a:t>
            </a:r>
          </a:p>
          <a:p>
            <a:pPr lvl="1">
              <a:buFontTx/>
              <a:buChar char="-"/>
            </a:pPr>
            <a:r>
              <a:rPr lang="en-GB" sz="1800" dirty="0">
                <a:latin typeface="Times" pitchFamily="2" charset="0"/>
              </a:rPr>
              <a:t>Cluster 0 (bleu) </a:t>
            </a:r>
            <a:r>
              <a:rPr lang="fr-FR" sz="1800" dirty="0">
                <a:latin typeface="Times" pitchFamily="2" charset="0"/>
              </a:rPr>
              <a:t>:  Achats récemment (mai 2018 - sep 2018)</a:t>
            </a:r>
          </a:p>
          <a:p>
            <a:pPr lvl="1">
              <a:buFontTx/>
              <a:buChar char="-"/>
            </a:pPr>
            <a:r>
              <a:rPr lang="fr-FR" sz="1800" dirty="0">
                <a:latin typeface="Times" pitchFamily="2" charset="0"/>
              </a:rPr>
              <a:t>Cluster 1 (rouge) :  Achats il y a quelques mois (</a:t>
            </a:r>
            <a:r>
              <a:rPr lang="fr-FR" sz="1800" dirty="0" err="1">
                <a:latin typeface="Times" pitchFamily="2" charset="0"/>
              </a:rPr>
              <a:t>oct</a:t>
            </a:r>
            <a:r>
              <a:rPr lang="fr-FR" sz="1800" dirty="0">
                <a:latin typeface="Times" pitchFamily="2" charset="0"/>
              </a:rPr>
              <a:t> 2017 - mai 2018)</a:t>
            </a:r>
          </a:p>
          <a:p>
            <a:pPr lvl="1">
              <a:buFontTx/>
              <a:buChar char="-"/>
            </a:pPr>
            <a:r>
              <a:rPr lang="fr-FR" sz="1800" dirty="0">
                <a:latin typeface="Times" pitchFamily="2" charset="0"/>
              </a:rPr>
              <a:t>Cluster 2 (jaune) :  Achats il y a longtemps </a:t>
            </a:r>
            <a:r>
              <a:rPr lang="en-GB" sz="1800" dirty="0">
                <a:latin typeface="Times" pitchFamily="2" charset="0"/>
              </a:rPr>
              <a:t>(oct 2016 - oct 2017)</a:t>
            </a:r>
          </a:p>
          <a:p>
            <a:pPr marL="0" indent="0">
              <a:buNone/>
            </a:pPr>
            <a:endParaRPr lang="fr-FR" sz="2400" dirty="0">
              <a:latin typeface="Times" pitchFamily="2" charset="0"/>
            </a:endParaRPr>
          </a:p>
          <a:p>
            <a:endParaRPr lang="fr-F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756046-C738-3802-F7C1-A69431AFA8D3}"/>
              </a:ext>
            </a:extLst>
          </p:cNvPr>
          <p:cNvSpPr txBox="1">
            <a:spLocks/>
          </p:cNvSpPr>
          <p:nvPr/>
        </p:nvSpPr>
        <p:spPr bwMode="black">
          <a:xfrm>
            <a:off x="-2" y="-11874"/>
            <a:ext cx="12192000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>
                <a:latin typeface="Times" pitchFamily="2" charset="0"/>
              </a:rPr>
              <a:t>Modélisation effectuées</a:t>
            </a:r>
            <a:endParaRPr lang="fr-FR" sz="3600" dirty="0">
              <a:latin typeface="Times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F9D06-4CCA-9928-6EC3-A4A6554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5" t="18398" r="14064" b="5783"/>
          <a:stretch/>
        </p:blipFill>
        <p:spPr>
          <a:xfrm>
            <a:off x="7222013" y="2909454"/>
            <a:ext cx="4839772" cy="3948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B531B-A085-638B-C08D-E6C290D1B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486" y="2063579"/>
            <a:ext cx="3369975" cy="209668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17754-7C88-1DA6-5B1B-B8BFF925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41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E18-E46C-D7A4-12D1-2B5983F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proposition de contrat de maintenance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52E10-827A-0DCA-2D64-B40C02216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188721"/>
                <a:ext cx="12191999" cy="5669280"/>
              </a:xfrm>
            </p:spPr>
            <p:txBody>
              <a:bodyPr>
                <a:normAutofit/>
              </a:bodyPr>
              <a:lstStyle/>
              <a:p>
                <a:r>
                  <a:rPr lang="fr-FR" sz="2400" dirty="0">
                    <a:latin typeface="Times" pitchFamily="2" charset="0"/>
                  </a:rPr>
                  <a:t>Objectif : recommandation de fréquence à laquelle la segmentation doit être mise à jour</a:t>
                </a:r>
              </a:p>
              <a:p>
                <a:endParaRPr lang="fr-FR" sz="2400" dirty="0">
                  <a:latin typeface="Times" pitchFamily="2" charset="0"/>
                </a:endParaRPr>
              </a:p>
              <a:p>
                <a:r>
                  <a:rPr lang="fr-FR" sz="2400" dirty="0">
                    <a:latin typeface="Times" pitchFamily="2" charset="0"/>
                  </a:rPr>
                  <a:t>Méthode basée sur le score ARI (</a:t>
                </a:r>
                <a:r>
                  <a:rPr lang="en-FR" sz="2400" b="1" i="1" dirty="0">
                    <a:latin typeface="Times" pitchFamily="2" charset="0"/>
                  </a:rPr>
                  <a:t>l'indice de Rand</a:t>
                </a:r>
                <a:r>
                  <a:rPr lang="en-FR" sz="2400" b="1" dirty="0">
                    <a:latin typeface="Times" pitchFamily="2" charset="0"/>
                  </a:rPr>
                  <a:t> </a:t>
                </a:r>
                <a:r>
                  <a:rPr lang="en-FR" sz="2400" dirty="0">
                    <a:latin typeface="Times" pitchFamily="2" charset="0"/>
                  </a:rPr>
                  <a:t>ajusté</a:t>
                </a:r>
                <a:r>
                  <a:rPr lang="fr-FR" sz="2400" dirty="0">
                    <a:latin typeface="Times" pitchFamily="2" charset="0"/>
                  </a:rPr>
                  <a:t>)</a:t>
                </a:r>
              </a:p>
              <a:p>
                <a:pPr lvl="1">
                  <a:buFontTx/>
                  <a:buChar char="-"/>
                </a:pPr>
                <a:r>
                  <a:rPr lang="fr-FR" sz="2400" dirty="0">
                    <a:latin typeface="Times" pitchFamily="2" charset="0"/>
                  </a:rPr>
                  <a:t>Stabilité de l’algorithme 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FR" sz="2400" i="1">
                        <a:latin typeface="Cambria Math" panose="02040503050406030204" pitchFamily="18" charset="0"/>
                      </a:rPr>
                      <m:t>𝐴𝑅𝐼</m:t>
                    </m:r>
                    <m:r>
                      <a:rPr lang="en-FR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FR" sz="2400">
                            <a:latin typeface="Cambria Math" panose="02040503050406030204" pitchFamily="18" charset="0"/>
                          </a:rPr>
                          <m:t>RI</m:t>
                        </m:r>
                        <m:r>
                          <a:rPr lang="en-F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FR" sz="24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F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FR" sz="2400">
                            <a:latin typeface="Cambria Math" panose="02040503050406030204" pitchFamily="18" charset="0"/>
                          </a:rPr>
                          <m:t>RI</m:t>
                        </m:r>
                        <m:r>
                          <a:rPr lang="en-FR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FR" sz="240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F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FR" sz="2400">
                            <a:latin typeface="Cambria Math" panose="02040503050406030204" pitchFamily="18" charset="0"/>
                          </a:rPr>
                          <m:t>RI</m:t>
                        </m:r>
                        <m:r>
                          <a:rPr lang="en-FR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F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FR" sz="24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F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FR" sz="2400">
                            <a:latin typeface="Cambria Math" panose="02040503050406030204" pitchFamily="18" charset="0"/>
                          </a:rPr>
                          <m:t>RI</m:t>
                        </m:r>
                        <m:r>
                          <a:rPr lang="en-FR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FR" sz="2400" dirty="0">
                    <a:latin typeface="Times" pitchFamily="2" charset="0"/>
                  </a:rPr>
                  <a:t> </a:t>
                </a:r>
              </a:p>
              <a:p>
                <a:pPr lvl="1">
                  <a:buFontTx/>
                  <a:buChar char="-"/>
                </a:pPr>
                <a:r>
                  <a:rPr lang="en-FR" sz="2400" dirty="0">
                    <a:latin typeface="Times" pitchFamily="2" charset="0"/>
                  </a:rPr>
                  <a:t>0 pour un clustering aléatoire, 1 pour un clustering correspondant à la partition initiale</a:t>
                </a:r>
              </a:p>
              <a:p>
                <a:pPr lvl="1">
                  <a:buFontTx/>
                  <a:buChar char="-"/>
                </a:pPr>
                <a:r>
                  <a:rPr lang="en-GB" sz="2400" dirty="0">
                    <a:latin typeface="Times" pitchFamily="2" charset="0"/>
                  </a:rPr>
                  <a:t>Si ARI &lt; 0.8 : la mise à jour de la segmentation</a:t>
                </a:r>
                <a:endParaRPr lang="fr-FR" sz="2400" dirty="0">
                  <a:latin typeface="Times" pitchFamily="2" charset="0"/>
                </a:endParaRPr>
              </a:p>
              <a:p>
                <a:pPr>
                  <a:buFontTx/>
                  <a:buChar char="-"/>
                </a:pPr>
                <a:endParaRPr lang="en-FR" sz="2400" dirty="0">
                  <a:latin typeface="Times" pitchFamily="2" charset="0"/>
                </a:endParaRPr>
              </a:p>
              <a:p>
                <a:pPr>
                  <a:buFontTx/>
                  <a:buChar char="-"/>
                </a:pPr>
                <a:endParaRPr lang="fr-FR" sz="32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52E10-827A-0DCA-2D64-B40C02216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88721"/>
                <a:ext cx="12191999" cy="5669280"/>
              </a:xfrm>
              <a:blipFill>
                <a:blip r:embed="rId2"/>
                <a:stretch>
                  <a:fillRect l="-728" t="-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1541C-5BFF-7F04-DF7F-879530B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6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8B6F-AB4C-C1BC-8346-49E5971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DEFD-BDD3-746E-7DBF-001F4936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6661"/>
            <a:ext cx="12192000" cy="540134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" pitchFamily="2" charset="0"/>
              </a:rPr>
              <a:t>Problématique</a:t>
            </a:r>
          </a:p>
          <a:p>
            <a:endParaRPr lang="fr-FR" sz="2400" dirty="0">
              <a:latin typeface="Times" pitchFamily="2" charset="0"/>
            </a:endParaRPr>
          </a:p>
          <a:p>
            <a:r>
              <a:rPr lang="en-GB" sz="2400" dirty="0">
                <a:latin typeface="Times" pitchFamily="2" charset="0"/>
              </a:rPr>
              <a:t>Feature engineering</a:t>
            </a:r>
          </a:p>
          <a:p>
            <a:endParaRPr lang="en-GB" sz="24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Modélisations effectuées </a:t>
            </a:r>
            <a:r>
              <a:rPr lang="en-GB" sz="2400" dirty="0">
                <a:latin typeface="Times" pitchFamily="2" charset="0"/>
              </a:rPr>
              <a:t>(RFM, K-means, DBSCAN, Agglomerative Clustering…)</a:t>
            </a:r>
          </a:p>
          <a:p>
            <a:endParaRPr lang="en-GB" sz="2400" dirty="0">
              <a:latin typeface="Times" pitchFamily="2" charset="0"/>
            </a:endParaRPr>
          </a:p>
          <a:p>
            <a:r>
              <a:rPr lang="en-GB" sz="2400" dirty="0">
                <a:latin typeface="Times" pitchFamily="2" charset="0"/>
              </a:rPr>
              <a:t>Simulation pour </a:t>
            </a:r>
            <a:r>
              <a:rPr lang="fr-FR" sz="2400" dirty="0">
                <a:latin typeface="Times" pitchFamily="2" charset="0"/>
              </a:rPr>
              <a:t>définir</a:t>
            </a:r>
            <a:r>
              <a:rPr lang="en-GB" sz="2400" dirty="0">
                <a:latin typeface="Times" pitchFamily="2" charset="0"/>
              </a:rPr>
              <a:t> le </a:t>
            </a:r>
            <a:r>
              <a:rPr lang="fr-FR" sz="2400" dirty="0">
                <a:latin typeface="Times" pitchFamily="2" charset="0"/>
              </a:rPr>
              <a:t>délai</a:t>
            </a:r>
            <a:r>
              <a:rPr lang="en-GB" sz="2400" dirty="0">
                <a:latin typeface="Times" pitchFamily="2" charset="0"/>
              </a:rPr>
              <a:t> de maintenance du </a:t>
            </a:r>
            <a:r>
              <a:rPr lang="fr-FR" sz="2400" dirty="0">
                <a:latin typeface="Times" pitchFamily="2" charset="0"/>
              </a:rPr>
              <a:t>modèle</a:t>
            </a:r>
          </a:p>
          <a:p>
            <a:endParaRPr lang="fr-FR" sz="24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Conclusion</a:t>
            </a:r>
          </a:p>
          <a:p>
            <a:endParaRPr lang="fr-F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C34AC-F4E3-BA59-3C4F-62B821A7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940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E18-E46C-D7A4-12D1-2B5983F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proposition de contrat de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2E10-827A-0DCA-2D64-B40C0221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88721"/>
            <a:ext cx="12191999" cy="566928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" pitchFamily="2" charset="0"/>
              </a:rPr>
              <a:t>Objectif : recommandation de fréquence à laquelle la segmentation doit être mise à jour</a:t>
            </a:r>
          </a:p>
          <a:p>
            <a:r>
              <a:rPr lang="fr-FR" sz="2400" dirty="0">
                <a:latin typeface="Times" pitchFamily="2" charset="0"/>
              </a:rPr>
              <a:t>Résultat : 12 semaines (environ 3 mois)</a:t>
            </a:r>
          </a:p>
          <a:p>
            <a:endParaRPr lang="fr-FR" sz="2400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042DE-4C7D-D3A7-6FCD-A84369B3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42" y="2199959"/>
            <a:ext cx="6707579" cy="4658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3EC8C-E3D2-64C9-92D8-9F45CD31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93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CBE2-DE5A-4895-CDB0-BA4754F2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EB47-54CD-51F3-9AF0-16296711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8437"/>
            <a:ext cx="12192000" cy="5539563"/>
          </a:xfrm>
        </p:spPr>
        <p:txBody>
          <a:bodyPr/>
          <a:lstStyle/>
          <a:p>
            <a:r>
              <a:rPr lang="fr-FR" sz="2400" dirty="0">
                <a:latin typeface="Times" pitchFamily="2" charset="0"/>
              </a:rPr>
              <a:t>Les missions réalisés, l’objectif atteint</a:t>
            </a:r>
          </a:p>
          <a:p>
            <a:endParaRPr lang="fr-FR" sz="24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K-</a:t>
            </a:r>
            <a:r>
              <a:rPr lang="fr-FR" sz="2400" dirty="0" err="1">
                <a:latin typeface="Times" pitchFamily="2" charset="0"/>
              </a:rPr>
              <a:t>means</a:t>
            </a:r>
            <a:r>
              <a:rPr lang="fr-FR" sz="2400" dirty="0">
                <a:latin typeface="Times" pitchFamily="2" charset="0"/>
              </a:rPr>
              <a:t> : modèle</a:t>
            </a:r>
          </a:p>
          <a:p>
            <a:endParaRPr lang="fr-FR" sz="24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Essai des autres méthodes de clustering (</a:t>
            </a:r>
            <a:r>
              <a:rPr lang="en-GB" sz="2400" dirty="0">
                <a:latin typeface="Times" pitchFamily="2" charset="0"/>
              </a:rPr>
              <a:t>Affinity Propagation, OPTICS, BIRCH</a:t>
            </a:r>
            <a:r>
              <a:rPr lang="fr-FR" sz="2400" dirty="0">
                <a:latin typeface="Times" pitchFamily="2" charset="0"/>
              </a:rPr>
              <a:t>)</a:t>
            </a:r>
          </a:p>
          <a:p>
            <a:endParaRPr lang="fr-FR" sz="24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Contrat de maintenance (12 semaines)</a:t>
            </a:r>
          </a:p>
          <a:p>
            <a:endParaRPr lang="fr-FR" sz="2400" dirty="0">
              <a:latin typeface="Times" pitchFamily="2" charset="0"/>
            </a:endParaRPr>
          </a:p>
          <a:p>
            <a:pPr marL="0" indent="0">
              <a:buNone/>
            </a:pPr>
            <a:endParaRPr lang="fr-FR" sz="2400" dirty="0">
              <a:latin typeface="Times" pitchFamily="2" charset="0"/>
            </a:endParaRPr>
          </a:p>
          <a:p>
            <a:endParaRPr lang="fr-FR" sz="2400" dirty="0">
              <a:latin typeface="Times" pitchFamily="2" charset="0"/>
            </a:endParaRPr>
          </a:p>
          <a:p>
            <a:endParaRPr lang="fr-FR" sz="2400" dirty="0">
              <a:latin typeface="Times" pitchFamily="2" charset="0"/>
            </a:endParaRPr>
          </a:p>
          <a:p>
            <a:endParaRPr lang="fr-FR" sz="2400" dirty="0">
              <a:latin typeface="Times" pitchFamily="2" charset="0"/>
            </a:endParaRPr>
          </a:p>
          <a:p>
            <a:endParaRPr lang="fr-FR" sz="2400" dirty="0">
              <a:latin typeface="Times" pitchFamily="2" charset="0"/>
            </a:endParaRPr>
          </a:p>
          <a:p>
            <a:endParaRPr lang="fr-FR" sz="2400" dirty="0">
              <a:latin typeface="Times" pitchFamily="2" charset="0"/>
            </a:endParaRP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AC753-9697-5C9F-53D8-4E363F8D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8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E18-E46C-D7A4-12D1-2B5983F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Problématique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2E10-827A-0DCA-2D64-B40C0221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18735"/>
            <a:ext cx="12191999" cy="5239265"/>
          </a:xfrm>
        </p:spPr>
        <p:txBody>
          <a:bodyPr>
            <a:normAutofit/>
          </a:bodyPr>
          <a:lstStyle/>
          <a:p>
            <a:pPr algn="just"/>
            <a:r>
              <a:rPr lang="fr-FR" sz="2800" b="1" dirty="0">
                <a:latin typeface="Times" pitchFamily="2" charset="0"/>
              </a:rPr>
              <a:t>Contexte </a:t>
            </a:r>
            <a:r>
              <a:rPr lang="fr-FR" sz="2800" dirty="0">
                <a:latin typeface="Times" pitchFamily="2" charset="0"/>
              </a:rPr>
              <a:t>:</a:t>
            </a:r>
            <a:r>
              <a:rPr lang="fr-FR" sz="2800" b="1" dirty="0">
                <a:latin typeface="Times" pitchFamily="2" charset="0"/>
              </a:rPr>
              <a:t> </a:t>
            </a:r>
            <a:r>
              <a:rPr lang="fr-FR" sz="2800" dirty="0">
                <a:latin typeface="Times" pitchFamily="2" charset="0"/>
              </a:rPr>
              <a:t>Segmentation des clients d'e-commerce pour </a:t>
            </a:r>
            <a:r>
              <a:rPr lang="fr-FR" sz="2800" dirty="0" err="1">
                <a:latin typeface="Times" pitchFamily="2" charset="0"/>
              </a:rPr>
              <a:t>Olist</a:t>
            </a:r>
            <a:endParaRPr lang="fr-FR" sz="2800" dirty="0">
              <a:latin typeface="Times" pitchFamily="2" charset="0"/>
            </a:endParaRPr>
          </a:p>
          <a:p>
            <a:pPr algn="just"/>
            <a:endParaRPr lang="fr-FR" sz="2800" dirty="0">
              <a:latin typeface="Times" pitchFamily="2" charset="0"/>
            </a:endParaRPr>
          </a:p>
          <a:p>
            <a:pPr algn="just"/>
            <a:r>
              <a:rPr lang="fr-FR" sz="2800" b="1" dirty="0">
                <a:latin typeface="Times" pitchFamily="2" charset="0"/>
              </a:rPr>
              <a:t>Objectif </a:t>
            </a:r>
            <a:r>
              <a:rPr lang="fr-FR" sz="2800" dirty="0">
                <a:latin typeface="Times" pitchFamily="2" charset="0"/>
              </a:rPr>
              <a:t>: Comparaison des différents types d’utilisateurs et proposition de contrat de maintenance</a:t>
            </a:r>
          </a:p>
          <a:p>
            <a:pPr algn="just"/>
            <a:endParaRPr lang="fr-FR" sz="2800" dirty="0">
              <a:latin typeface="Times" pitchFamily="2" charset="0"/>
            </a:endParaRPr>
          </a:p>
          <a:p>
            <a:pPr algn="just"/>
            <a:r>
              <a:rPr lang="fr-FR" sz="2800" b="1" dirty="0">
                <a:latin typeface="Times" pitchFamily="2" charset="0"/>
              </a:rPr>
              <a:t>Les données </a:t>
            </a:r>
            <a:r>
              <a:rPr lang="fr-FR" sz="2800" dirty="0">
                <a:latin typeface="Times" pitchFamily="2" charset="0"/>
              </a:rPr>
              <a:t>: </a:t>
            </a:r>
            <a:r>
              <a:rPr lang="fr-FR" sz="2800" b="1" dirty="0">
                <a:latin typeface="Times" pitchFamily="2" charset="0"/>
                <a:hlinkClick r:id="rId2"/>
              </a:rPr>
              <a:t>https://www.kaggle.com/datasets/olistbr/brazilian-ecommerce</a:t>
            </a:r>
            <a:endParaRPr lang="fr-FR" sz="2800" b="1" dirty="0">
              <a:latin typeface="Times" pitchFamily="2" charset="0"/>
            </a:endParaRPr>
          </a:p>
          <a:p>
            <a:pPr algn="just"/>
            <a:endParaRPr lang="fr-FR" sz="2800" dirty="0">
              <a:latin typeface="Times" pitchFamily="2" charset="0"/>
            </a:endParaRPr>
          </a:p>
          <a:p>
            <a:pPr algn="just"/>
            <a:r>
              <a:rPr lang="fr-FR" sz="2800" b="1" dirty="0">
                <a:latin typeface="Times" pitchFamily="2" charset="0"/>
              </a:rPr>
              <a:t>Notre mission </a:t>
            </a:r>
            <a:r>
              <a:rPr lang="fr-FR" sz="2800" dirty="0">
                <a:latin typeface="Times" pitchFamily="2" charset="0"/>
              </a:rPr>
              <a:t>:</a:t>
            </a:r>
            <a:r>
              <a:rPr lang="fr-FR" sz="2800" b="1" dirty="0">
                <a:latin typeface="Times" pitchFamily="2" charset="0"/>
              </a:rPr>
              <a:t> </a:t>
            </a:r>
            <a:r>
              <a:rPr lang="fr-FR" sz="2800" dirty="0">
                <a:latin typeface="Times" pitchFamily="2" charset="0"/>
              </a:rPr>
              <a:t>Utilisation des méthodes non-supervisées pour regrouper des clients de profils similaires. </a:t>
            </a:r>
            <a:endParaRPr lang="fr-F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A60EC-B12F-4051-E825-6231DAE8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0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E18-E46C-D7A4-12D1-2B5983F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-15734"/>
            <a:ext cx="12192000" cy="1188720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" pitchFamily="2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2E10-827A-0DCA-2D64-B40C0221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88721"/>
            <a:ext cx="12191999" cy="566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Times" pitchFamily="2" charset="0"/>
              </a:rPr>
              <a:t>1. </a:t>
            </a:r>
            <a:r>
              <a:rPr lang="fr-FR" sz="2800" u="sng" dirty="0">
                <a:latin typeface="Times" pitchFamily="2" charset="0"/>
              </a:rPr>
              <a:t>Sélection des variables </a:t>
            </a:r>
            <a:r>
              <a:rPr lang="en-FR" sz="2800" u="sng" dirty="0">
                <a:latin typeface="Times" pitchFamily="2" charset="0"/>
              </a:rPr>
              <a:t>d’un point de vue marketing </a:t>
            </a:r>
          </a:p>
          <a:p>
            <a:endParaRPr lang="en-FR" sz="2800" dirty="0">
              <a:latin typeface="Times" pitchFamily="2" charset="0"/>
            </a:endParaRPr>
          </a:p>
          <a:p>
            <a:endParaRPr lang="en-FR" sz="2800" dirty="0">
              <a:latin typeface="Times" pitchFamily="2" charset="0"/>
            </a:endParaRPr>
          </a:p>
          <a:p>
            <a:endParaRPr lang="fr-FR" sz="2800" dirty="0">
              <a:latin typeface="Times" pitchFamily="2" charset="0"/>
            </a:endParaRPr>
          </a:p>
          <a:p>
            <a:endParaRPr lang="fr-FR" sz="2800" dirty="0">
              <a:latin typeface="Times" pitchFamily="2" charset="0"/>
            </a:endParaRPr>
          </a:p>
          <a:p>
            <a:pPr marL="0" indent="0">
              <a:buNone/>
            </a:pPr>
            <a:r>
              <a:rPr lang="fr-FR" sz="2800" dirty="0">
                <a:latin typeface="Times" pitchFamily="2" charset="0"/>
              </a:rPr>
              <a:t>2. </a:t>
            </a:r>
            <a:r>
              <a:rPr lang="fr-FR" sz="2800" u="sng" dirty="0">
                <a:latin typeface="Times" pitchFamily="2" charset="0"/>
              </a:rPr>
              <a:t>Traitement des données </a:t>
            </a:r>
            <a:endParaRPr lang="fr-FR" sz="2800" dirty="0">
              <a:latin typeface="Times" pitchFamily="2" charset="0"/>
            </a:endParaRPr>
          </a:p>
          <a:p>
            <a:pPr marL="0" indent="0">
              <a:buNone/>
            </a:pPr>
            <a:r>
              <a:rPr lang="fr-FR" sz="2800" dirty="0">
                <a:latin typeface="Times" pitchFamily="2" charset="0"/>
              </a:rPr>
              <a:t> - Sélection des commandes déjà délivrées</a:t>
            </a:r>
          </a:p>
          <a:p>
            <a:pPr marL="0" indent="0">
              <a:buNone/>
            </a:pPr>
            <a:r>
              <a:rPr lang="en-GB" sz="2800" dirty="0">
                <a:latin typeface="Times" pitchFamily="2" charset="0"/>
              </a:rPr>
              <a:t> - Suppression des </a:t>
            </a:r>
            <a:r>
              <a:rPr lang="fr-FR" sz="2800" dirty="0">
                <a:latin typeface="Times" pitchFamily="2" charset="0"/>
              </a:rPr>
              <a:t>valeurs</a:t>
            </a:r>
            <a:r>
              <a:rPr lang="en-GB" sz="2800" dirty="0">
                <a:latin typeface="Times" pitchFamily="2" charset="0"/>
              </a:rPr>
              <a:t> </a:t>
            </a:r>
            <a:r>
              <a:rPr lang="fr-FR" sz="2800" dirty="0">
                <a:latin typeface="Times" pitchFamily="2" charset="0"/>
              </a:rPr>
              <a:t>manquantes</a:t>
            </a:r>
          </a:p>
          <a:p>
            <a:pPr marL="0" indent="0">
              <a:buNone/>
            </a:pPr>
            <a:endParaRPr lang="fr-FR" sz="2400" dirty="0">
              <a:latin typeface="Time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6DFD5-1E4D-4F52-7077-95DC7AFA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280" y="1798816"/>
            <a:ext cx="4265717" cy="444909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0ED53D5-E678-D0F3-42B7-24572FAB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98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0921-628D-73DC-C748-7D513BC0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8720"/>
            <a:ext cx="12192000" cy="566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" pitchFamily="2" charset="0"/>
              </a:rPr>
              <a:t>3. </a:t>
            </a:r>
            <a:r>
              <a:rPr lang="en-GB" sz="2400" u="sng" dirty="0">
                <a:latin typeface="Times" pitchFamily="2" charset="0"/>
              </a:rPr>
              <a:t>C</a:t>
            </a:r>
            <a:r>
              <a:rPr lang="en-FR" sz="2400" u="sng" dirty="0">
                <a:latin typeface="Times" pitchFamily="2" charset="0"/>
              </a:rPr>
              <a:t>réation des features concernant le </a:t>
            </a:r>
            <a:r>
              <a:rPr lang="en-FR" sz="2400" b="1" u="sng" dirty="0">
                <a:latin typeface="Times" pitchFamily="2" charset="0"/>
              </a:rPr>
              <a:t>RFM</a:t>
            </a:r>
            <a:r>
              <a:rPr lang="en-FR" sz="2400" u="sng" dirty="0">
                <a:latin typeface="Times" pitchFamily="2" charset="0"/>
              </a:rPr>
              <a:t> et son score du point de vue marketing </a:t>
            </a:r>
          </a:p>
          <a:p>
            <a:pPr marL="0" indent="0">
              <a:buNone/>
            </a:pPr>
            <a:endParaRPr lang="en-FR" sz="2000" dirty="0">
              <a:latin typeface="Times" pitchFamily="2" charset="0"/>
            </a:endParaRPr>
          </a:p>
          <a:p>
            <a:pPr>
              <a:buFontTx/>
              <a:buChar char="-"/>
            </a:pPr>
            <a:r>
              <a:rPr lang="en-FR" sz="2400" b="1" dirty="0">
                <a:latin typeface="Times" pitchFamily="2" charset="0"/>
              </a:rPr>
              <a:t>R</a:t>
            </a:r>
            <a:r>
              <a:rPr lang="en-FR" sz="2400" dirty="0">
                <a:latin typeface="Times" pitchFamily="2" charset="0"/>
              </a:rPr>
              <a:t>écence : la date du dernier achat </a:t>
            </a:r>
          </a:p>
          <a:p>
            <a:pPr>
              <a:buFontTx/>
              <a:buChar char="-"/>
            </a:pPr>
            <a:endParaRPr lang="en-FR" sz="2400" dirty="0">
              <a:latin typeface="Times" pitchFamily="2" charset="0"/>
            </a:endParaRPr>
          </a:p>
          <a:p>
            <a:pPr>
              <a:buFontTx/>
              <a:buChar char="-"/>
            </a:pPr>
            <a:r>
              <a:rPr lang="en-FR" sz="2400" b="1" dirty="0">
                <a:latin typeface="Times" pitchFamily="2" charset="0"/>
              </a:rPr>
              <a:t>F</a:t>
            </a:r>
            <a:r>
              <a:rPr lang="en-FR" sz="2400" dirty="0">
                <a:latin typeface="Times" pitchFamily="2" charset="0"/>
              </a:rPr>
              <a:t>réquence : le nombre d’achats réalisé jusqu’à présent</a:t>
            </a:r>
          </a:p>
          <a:p>
            <a:pPr>
              <a:buFontTx/>
              <a:buChar char="-"/>
            </a:pPr>
            <a:endParaRPr lang="en-FR" sz="2400" dirty="0">
              <a:latin typeface="Times" pitchFamily="2" charset="0"/>
            </a:endParaRPr>
          </a:p>
          <a:p>
            <a:pPr>
              <a:buFontTx/>
              <a:buChar char="-"/>
            </a:pPr>
            <a:r>
              <a:rPr lang="en-FR" sz="2400" b="1" dirty="0">
                <a:latin typeface="Times" pitchFamily="2" charset="0"/>
              </a:rPr>
              <a:t>M</a:t>
            </a:r>
            <a:r>
              <a:rPr lang="en-FR" sz="2400" dirty="0">
                <a:latin typeface="Times" pitchFamily="2" charset="0"/>
              </a:rPr>
              <a:t>ontant : la somme des achats cumulés pour chaque client</a:t>
            </a:r>
          </a:p>
          <a:p>
            <a:pPr>
              <a:buFontTx/>
              <a:buChar char="-"/>
            </a:pPr>
            <a:endParaRPr lang="en-FR" sz="2400" dirty="0">
              <a:latin typeface="Times" pitchFamily="2" charset="0"/>
            </a:endParaRPr>
          </a:p>
          <a:p>
            <a:pPr>
              <a:buFontTx/>
              <a:buChar char="-"/>
            </a:pPr>
            <a:r>
              <a:rPr lang="en-FR" sz="2400" dirty="0">
                <a:latin typeface="Times" pitchFamily="2" charset="0"/>
              </a:rPr>
              <a:t>RFM score : le score selon le quantile des variables </a:t>
            </a:r>
          </a:p>
          <a:p>
            <a:endParaRPr lang="en-FR" sz="2400" dirty="0">
              <a:latin typeface="Times" pitchFamily="2" charset="0"/>
            </a:endParaRPr>
          </a:p>
          <a:p>
            <a:endParaRPr lang="en-FR" sz="2400" dirty="0">
              <a:latin typeface="Times" pitchFamily="2" charset="0"/>
            </a:endParaRPr>
          </a:p>
          <a:p>
            <a:endParaRPr lang="en-FR" sz="2400" dirty="0">
              <a:latin typeface="Times" pitchFamily="2" charset="0"/>
            </a:endParaRPr>
          </a:p>
          <a:p>
            <a:pPr marL="0" indent="0">
              <a:buNone/>
            </a:pPr>
            <a:endParaRPr lang="en-FR" sz="2400" dirty="0">
              <a:latin typeface="Times" pitchFamily="2" charset="0"/>
            </a:endParaRPr>
          </a:p>
          <a:p>
            <a:endParaRPr lang="en-FR" sz="2400" dirty="0">
              <a:latin typeface="Times" pitchFamily="2" charset="0"/>
            </a:endParaRPr>
          </a:p>
          <a:p>
            <a:endParaRPr lang="en-GB" sz="2400" dirty="0">
              <a:latin typeface="Times" pitchFamily="2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9304B2-2140-4B93-A855-CC816E3EF915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12192000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>
                <a:latin typeface="Times" pitchFamily="2" charset="0"/>
              </a:rPr>
              <a:t>Feature engineering</a:t>
            </a:r>
            <a:endParaRPr lang="en-GB" sz="3600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6D79-CEA3-12DB-8CCB-29C10C525A8D}"/>
                  </a:ext>
                </a:extLst>
              </p:cNvPr>
              <p:cNvSpPr txBox="1"/>
              <p:nvPr/>
            </p:nvSpPr>
            <p:spPr>
              <a:xfrm>
                <a:off x="3029526" y="5735202"/>
                <a:ext cx="5047674" cy="561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point</m:t>
                          </m:r>
                        </m:e>
                      </m:groupCh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0.25 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point</m:t>
                          </m:r>
                        </m:e>
                      </m:groupCh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0.5 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m:rPr>
                              <m:nor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point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0.75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m:rPr>
                              <m:nor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point</m:t>
                          </m:r>
                        </m:e>
                      </m:groupCh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6D79-CEA3-12DB-8CCB-29C10C525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526" y="5735202"/>
                <a:ext cx="5047674" cy="561436"/>
              </a:xfrm>
              <a:prstGeom prst="rect">
                <a:avLst/>
              </a:prstGeom>
              <a:blipFill>
                <a:blip r:embed="rId2"/>
                <a:stretch>
                  <a:fillRect l="-2010" t="-13333" r="-2638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EF9EC9B-0BED-351C-A1F9-827AE9D7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71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62B857-4D3F-005F-6668-9B85E48542A7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12192000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>
                <a:latin typeface="Times" pitchFamily="2" charset="0"/>
              </a:rPr>
              <a:t>Feature engineering</a:t>
            </a:r>
            <a:endParaRPr lang="en-GB" sz="3600" dirty="0">
              <a:latin typeface="Times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17308-2961-39CD-371A-78A9FA1B7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738440"/>
            <a:ext cx="4159239" cy="310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E0607-EA46-6432-3458-EA8782A13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39" y="3738440"/>
            <a:ext cx="3988253" cy="3101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35EBB-1E7F-7E75-5AAA-D372B7A96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492" y="3756027"/>
            <a:ext cx="4044508" cy="310197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10B0D2-821A-F92C-25DF-15B85BD069C6}"/>
              </a:ext>
            </a:extLst>
          </p:cNvPr>
          <p:cNvSpPr txBox="1">
            <a:spLocks/>
          </p:cNvSpPr>
          <p:nvPr/>
        </p:nvSpPr>
        <p:spPr>
          <a:xfrm>
            <a:off x="57365" y="1305951"/>
            <a:ext cx="12192000" cy="1813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800" dirty="0">
                <a:latin typeface="Times" pitchFamily="2" charset="0"/>
              </a:rPr>
              <a:t>3. </a:t>
            </a:r>
            <a:r>
              <a:rPr lang="en-GB" sz="2800" u="sng" dirty="0">
                <a:latin typeface="Times" pitchFamily="2" charset="0"/>
              </a:rPr>
              <a:t>C</a:t>
            </a:r>
            <a:r>
              <a:rPr lang="en-FR" sz="2800" u="sng" dirty="0">
                <a:latin typeface="Times" pitchFamily="2" charset="0"/>
              </a:rPr>
              <a:t>réation des features concernant </a:t>
            </a:r>
            <a:r>
              <a:rPr lang="en-FR" sz="2800" b="1" u="sng" dirty="0">
                <a:latin typeface="Times" pitchFamily="2" charset="0"/>
              </a:rPr>
              <a:t>RFM</a:t>
            </a:r>
            <a:r>
              <a:rPr lang="en-FR" sz="2800" u="sng" dirty="0">
                <a:latin typeface="Times" pitchFamily="2" charset="0"/>
              </a:rPr>
              <a:t> et son score du point de vue marketing </a:t>
            </a:r>
            <a:endParaRPr lang="en-FR" sz="2000" u="sng" dirty="0">
              <a:latin typeface="Times" pitchFamily="2" charset="0"/>
            </a:endParaRPr>
          </a:p>
          <a:p>
            <a:pPr>
              <a:buFontTx/>
              <a:buChar char="-"/>
            </a:pPr>
            <a:r>
              <a:rPr lang="en-GB" sz="2400" dirty="0" err="1">
                <a:latin typeface="Times" pitchFamily="2" charset="0"/>
              </a:rPr>
              <a:t>RFM_Loyalty_Level</a:t>
            </a:r>
            <a:r>
              <a:rPr lang="zh-CN" altLang="en-US" sz="2400" dirty="0">
                <a:latin typeface="Times" pitchFamily="2" charset="0"/>
              </a:rPr>
              <a:t>： </a:t>
            </a:r>
            <a:endParaRPr lang="en-GB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                              </a:t>
            </a:r>
            <a:r>
              <a:rPr lang="en-GB" sz="2400" dirty="0">
                <a:latin typeface="Times" pitchFamily="2" charset="0"/>
              </a:rPr>
              <a:t>Platinum (score </a:t>
            </a:r>
            <a:r>
              <a:rPr lang="en-FR" sz="2400" dirty="0">
                <a:latin typeface="Times" pitchFamily="2" charset="0"/>
              </a:rPr>
              <a:t>≤ </a:t>
            </a:r>
            <a:r>
              <a:rPr lang="en-GB" sz="2400" dirty="0">
                <a:latin typeface="Times" pitchFamily="2" charset="0"/>
              </a:rPr>
              <a:t>3), Gold (3 &lt; score</a:t>
            </a:r>
            <a:r>
              <a:rPr lang="en-FR" sz="2400" dirty="0">
                <a:latin typeface="Times" pitchFamily="2" charset="0"/>
              </a:rPr>
              <a:t> ≤ </a:t>
            </a:r>
            <a:r>
              <a:rPr lang="en-GB" sz="2400" dirty="0">
                <a:latin typeface="Times" pitchFamily="2" charset="0"/>
              </a:rPr>
              <a:t>6), Silver (6 &lt; score</a:t>
            </a:r>
            <a:r>
              <a:rPr lang="en-FR" sz="2400" dirty="0">
                <a:latin typeface="Times" pitchFamily="2" charset="0"/>
              </a:rPr>
              <a:t> ≤  </a:t>
            </a:r>
            <a:r>
              <a:rPr lang="en-GB" sz="2400" dirty="0">
                <a:latin typeface="Times" pitchFamily="2" charset="0"/>
              </a:rPr>
              <a:t>9), Bronze (</a:t>
            </a:r>
            <a:r>
              <a:rPr lang="en-FR" sz="2400" dirty="0">
                <a:latin typeface="Times" pitchFamily="2" charset="0"/>
              </a:rPr>
              <a:t>≥ </a:t>
            </a:r>
            <a:r>
              <a:rPr lang="en-GB" sz="2400" dirty="0">
                <a:latin typeface="Times" pitchFamily="2" charset="0"/>
              </a:rPr>
              <a:t>9)</a:t>
            </a:r>
          </a:p>
          <a:p>
            <a:pPr marL="0" indent="0">
              <a:buNone/>
            </a:pPr>
            <a:r>
              <a:rPr lang="en-GB" sz="2400" dirty="0">
                <a:latin typeface="Times" pitchFamily="2" charset="0"/>
              </a:rPr>
              <a:t>                              Platinum (</a:t>
            </a:r>
            <a:r>
              <a:rPr lang="en-FR" sz="2400" dirty="0">
                <a:latin typeface="Times" pitchFamily="2" charset="0"/>
              </a:rPr>
              <a:t>32962</a:t>
            </a:r>
            <a:r>
              <a:rPr lang="en-GB" sz="2400" dirty="0">
                <a:latin typeface="Times" pitchFamily="2" charset="0"/>
              </a:rPr>
              <a:t>), Gold (</a:t>
            </a:r>
            <a:r>
              <a:rPr lang="en-FR" sz="2400" dirty="0">
                <a:latin typeface="Times" pitchFamily="2" charset="0"/>
              </a:rPr>
              <a:t>12884</a:t>
            </a:r>
            <a:r>
              <a:rPr lang="en-GB" sz="2400" dirty="0">
                <a:latin typeface="Times" pitchFamily="2" charset="0"/>
              </a:rPr>
              <a:t>), Silver (</a:t>
            </a:r>
            <a:r>
              <a:rPr lang="en-FR" sz="2400" dirty="0">
                <a:latin typeface="Times" pitchFamily="2" charset="0"/>
              </a:rPr>
              <a:t>25583</a:t>
            </a:r>
            <a:r>
              <a:rPr lang="en-GB" sz="2400" dirty="0">
                <a:latin typeface="Times" pitchFamily="2" charset="0"/>
              </a:rPr>
              <a:t>), Bronze (</a:t>
            </a:r>
            <a:r>
              <a:rPr lang="en-FR" sz="2400" dirty="0">
                <a:latin typeface="Times" pitchFamily="2" charset="0"/>
              </a:rPr>
              <a:t>19792</a:t>
            </a:r>
            <a:r>
              <a:rPr lang="en-GB" sz="2400" dirty="0">
                <a:latin typeface="Times" pitchFamily="2" charset="0"/>
              </a:rPr>
              <a:t>)</a:t>
            </a:r>
            <a:endParaRPr lang="en-FR" sz="2800" dirty="0">
              <a:latin typeface="Times" pitchFamily="2" charset="0"/>
            </a:endParaRPr>
          </a:p>
          <a:p>
            <a:pPr marL="0" indent="0">
              <a:buNone/>
            </a:pPr>
            <a:endParaRPr lang="en-FR" sz="2400" dirty="0">
              <a:latin typeface="Times" pitchFamily="2" charset="0"/>
            </a:endParaRPr>
          </a:p>
          <a:p>
            <a:endParaRPr lang="en-FR" sz="2400" dirty="0">
              <a:latin typeface="Times" pitchFamily="2" charset="0"/>
            </a:endParaRPr>
          </a:p>
          <a:p>
            <a:endParaRPr lang="en-FR" sz="2400" dirty="0">
              <a:latin typeface="Times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FR" sz="2400" dirty="0">
              <a:latin typeface="Times" pitchFamily="2" charset="0"/>
            </a:endParaRPr>
          </a:p>
          <a:p>
            <a:endParaRPr lang="en-FR" sz="2400" dirty="0">
              <a:latin typeface="Times" pitchFamily="2" charset="0"/>
            </a:endParaRPr>
          </a:p>
          <a:p>
            <a:endParaRPr lang="en-GB" sz="2400" dirty="0">
              <a:latin typeface="Times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60F15D0-9494-2E1F-8A57-1B960AE0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12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0921-628D-73DC-C748-7D513BC0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8720"/>
            <a:ext cx="12192000" cy="566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" pitchFamily="2" charset="0"/>
              </a:rPr>
              <a:t>4. </a:t>
            </a:r>
            <a:r>
              <a:rPr lang="en-GB" sz="2800" u="sng" dirty="0">
                <a:latin typeface="Times" pitchFamily="2" charset="0"/>
              </a:rPr>
              <a:t>C</a:t>
            </a:r>
            <a:r>
              <a:rPr lang="en-FR" sz="2800" u="sng" dirty="0">
                <a:latin typeface="Times" pitchFamily="2" charset="0"/>
              </a:rPr>
              <a:t>alcul des moyens pour les notes des clients et distances de harvesine</a:t>
            </a:r>
          </a:p>
          <a:p>
            <a:pPr>
              <a:buFontTx/>
              <a:buChar char="-"/>
            </a:pPr>
            <a:r>
              <a:rPr lang="en-FR" sz="2400" dirty="0">
                <a:latin typeface="Times" pitchFamily="2" charset="0"/>
              </a:rPr>
              <a:t>Review_score </a:t>
            </a:r>
          </a:p>
          <a:p>
            <a:pPr>
              <a:buFontTx/>
              <a:buChar char="-"/>
            </a:pPr>
            <a:r>
              <a:rPr lang="en-FR" sz="2400" dirty="0">
                <a:latin typeface="Times" pitchFamily="2" charset="0"/>
              </a:rPr>
              <a:t>Harvesine_distance </a:t>
            </a:r>
          </a:p>
          <a:p>
            <a:endParaRPr lang="en-FR" sz="2400" dirty="0">
              <a:latin typeface="Times" pitchFamily="2" charset="0"/>
            </a:endParaRPr>
          </a:p>
          <a:p>
            <a:endParaRPr lang="en-FR" sz="2400" dirty="0">
              <a:latin typeface="Times" pitchFamily="2" charset="0"/>
            </a:endParaRPr>
          </a:p>
          <a:p>
            <a:endParaRPr lang="en-FR" sz="2400" dirty="0">
              <a:latin typeface="Times" pitchFamily="2" charset="0"/>
            </a:endParaRPr>
          </a:p>
          <a:p>
            <a:endParaRPr lang="en-FR" sz="2400" dirty="0">
              <a:latin typeface="Times" pitchFamily="2" charset="0"/>
            </a:endParaRPr>
          </a:p>
          <a:p>
            <a:pPr marL="0" indent="0">
              <a:buNone/>
            </a:pPr>
            <a:endParaRPr lang="en-FR" sz="2400" dirty="0">
              <a:latin typeface="Times" pitchFamily="2" charset="0"/>
            </a:endParaRPr>
          </a:p>
          <a:p>
            <a:endParaRPr lang="en-FR" sz="2400" dirty="0">
              <a:latin typeface="Times" pitchFamily="2" charset="0"/>
            </a:endParaRPr>
          </a:p>
          <a:p>
            <a:endParaRPr lang="en-GB" sz="2400" dirty="0">
              <a:latin typeface="Times" pitchFamily="2" charset="0"/>
            </a:endParaRPr>
          </a:p>
          <a:p>
            <a:endParaRPr lang="fr-FR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9304B2-2140-4B93-A855-CC816E3EF915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12192000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>
                <a:latin typeface="Times" pitchFamily="2" charset="0"/>
              </a:rPr>
              <a:t>Feature engineering</a:t>
            </a:r>
            <a:endParaRPr lang="en-GB" sz="3600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6CD5D-E053-C53E-C799-BEB36C62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21" y="3061764"/>
            <a:ext cx="5997370" cy="32974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0597B-62A2-20D9-E3D6-74842DE0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10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E18-E46C-D7A4-12D1-2B5983F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Modélisations effectuées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2E10-827A-0DCA-2D64-B40C0221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88721"/>
            <a:ext cx="12191999" cy="566928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" pitchFamily="2" charset="0"/>
              </a:rPr>
              <a:t>Modélisation sur </a:t>
            </a:r>
            <a:r>
              <a:rPr lang="fr-FR" sz="2400" b="1" i="1" u="sng" dirty="0">
                <a:latin typeface="Times" pitchFamily="2" charset="0"/>
              </a:rPr>
              <a:t>3 features RFM</a:t>
            </a:r>
            <a:endParaRPr lang="en-FR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FR" sz="2400" dirty="0">
                <a:latin typeface="Times" pitchFamily="2" charset="0"/>
              </a:rPr>
              <a:t>- </a:t>
            </a:r>
            <a:r>
              <a:rPr lang="fr-FR" sz="2400" dirty="0">
                <a:latin typeface="Times" pitchFamily="2" charset="0"/>
              </a:rPr>
              <a:t>K-</a:t>
            </a:r>
            <a:r>
              <a:rPr lang="fr-FR" sz="2400" dirty="0" err="1">
                <a:latin typeface="Times" pitchFamily="2" charset="0"/>
              </a:rPr>
              <a:t>means</a:t>
            </a:r>
            <a:endParaRPr lang="fr-FR" sz="2400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9AEAD-3AA9-F505-1AA3-360B174E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23" y="1742913"/>
            <a:ext cx="5315199" cy="3423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8A313-2FA9-4268-6F90-D8ADCAB5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606" y="1215591"/>
            <a:ext cx="4030313" cy="2827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00583-0322-BE4D-E359-044FC48DC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605" y="4069849"/>
            <a:ext cx="4030313" cy="2827388"/>
          </a:xfrm>
          <a:prstGeom prst="rect">
            <a:avLst/>
          </a:prstGeom>
        </p:spPr>
      </p:pic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D4932794-5B92-2A89-5670-FB801353C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32479"/>
              </p:ext>
            </p:extLst>
          </p:nvPr>
        </p:nvGraphicFramePr>
        <p:xfrm>
          <a:off x="296487" y="5555114"/>
          <a:ext cx="6879270" cy="94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3090">
                  <a:extLst>
                    <a:ext uri="{9D8B030D-6E8A-4147-A177-3AD203B41FA5}">
                      <a16:colId xmlns:a16="http://schemas.microsoft.com/office/drawing/2014/main" val="1767307170"/>
                    </a:ext>
                  </a:extLst>
                </a:gridCol>
                <a:gridCol w="2293090">
                  <a:extLst>
                    <a:ext uri="{9D8B030D-6E8A-4147-A177-3AD203B41FA5}">
                      <a16:colId xmlns:a16="http://schemas.microsoft.com/office/drawing/2014/main" val="145919104"/>
                    </a:ext>
                  </a:extLst>
                </a:gridCol>
                <a:gridCol w="2293090">
                  <a:extLst>
                    <a:ext uri="{9D8B030D-6E8A-4147-A177-3AD203B41FA5}">
                      <a16:colId xmlns:a16="http://schemas.microsoft.com/office/drawing/2014/main" val="3338092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Calinski-Harabasz</a:t>
                      </a:r>
                      <a:r>
                        <a:rPr lang="en-GB" sz="16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 Index (k=3)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Silhouette Coefficient (3)</a:t>
                      </a:r>
                      <a:endParaRPr lang="fr-FR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Silhouette Coefficient (4)</a:t>
                      </a:r>
                      <a:endParaRPr lang="fr-FR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7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sz="16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274883.50</a:t>
                      </a:r>
                      <a:endParaRPr lang="fr-FR" sz="1600" b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Times" pitchFamily="2" charset="0"/>
                        </a:rP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Times" pitchFamily="2" charset="0"/>
                        </a:rPr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4959"/>
                  </a:ext>
                </a:extLst>
              </a:tr>
            </a:tbl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B5C811B-318A-DAC2-E32C-9862EA23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21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E18-E46C-D7A4-12D1-2B5983F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" pitchFamily="2" charset="0"/>
              </a:rPr>
              <a:t>Modélisations effectuées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2E10-827A-0DCA-2D64-B40C0221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88721"/>
            <a:ext cx="12191999" cy="566928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" pitchFamily="2" charset="0"/>
              </a:rPr>
              <a:t>Modélisation sur </a:t>
            </a:r>
            <a:r>
              <a:rPr lang="fr-FR" sz="2400" b="1" i="1" u="sng" dirty="0">
                <a:latin typeface="Times" pitchFamily="2" charset="0"/>
              </a:rPr>
              <a:t>3 features RFM</a:t>
            </a:r>
            <a:r>
              <a:rPr lang="fr-FR" sz="2400" dirty="0">
                <a:latin typeface="Times" pitchFamily="2" charset="0"/>
              </a:rPr>
              <a:t> avec K-</a:t>
            </a:r>
            <a:r>
              <a:rPr lang="fr-FR" sz="2400" dirty="0" err="1">
                <a:latin typeface="Times" pitchFamily="2" charset="0"/>
              </a:rPr>
              <a:t>means</a:t>
            </a:r>
            <a:r>
              <a:rPr lang="fr-FR" sz="2400" dirty="0">
                <a:latin typeface="Times" pitchFamily="2" charset="0"/>
              </a:rPr>
              <a:t>, DBSCAN et </a:t>
            </a:r>
            <a:r>
              <a:rPr lang="en-FR" sz="2400" dirty="0">
                <a:latin typeface="Times" pitchFamily="2" charset="0"/>
              </a:rPr>
              <a:t>agglomerative clustering	</a:t>
            </a:r>
          </a:p>
          <a:p>
            <a:pPr lvl="1">
              <a:buFontTx/>
              <a:buChar char="-"/>
            </a:pPr>
            <a:r>
              <a:rPr lang="fr-FR" sz="2000" dirty="0">
                <a:latin typeface="Times" pitchFamily="2" charset="0"/>
              </a:rPr>
              <a:t>DBSCAN (30000 échantillons)</a:t>
            </a:r>
          </a:p>
          <a:p>
            <a:pPr lvl="1">
              <a:buFontTx/>
              <a:buChar char="-"/>
            </a:pPr>
            <a:r>
              <a:rPr lang="en-GB" sz="2000" dirty="0">
                <a:latin typeface="Times" pitchFamily="2" charset="0"/>
              </a:rPr>
              <a:t>eps= 0.02, </a:t>
            </a:r>
            <a:r>
              <a:rPr lang="en-GB" sz="2000" dirty="0" err="1">
                <a:latin typeface="Times" pitchFamily="2" charset="0"/>
              </a:rPr>
              <a:t>min_samples</a:t>
            </a:r>
            <a:r>
              <a:rPr lang="en-GB" sz="2000" dirty="0">
                <a:latin typeface="Times" pitchFamily="2" charset="0"/>
              </a:rPr>
              <a:t>=5</a:t>
            </a:r>
          </a:p>
          <a:p>
            <a:pPr lvl="1">
              <a:buFontTx/>
              <a:buChar char="-"/>
            </a:pPr>
            <a:r>
              <a:rPr lang="en-GB" sz="2000" dirty="0">
                <a:latin typeface="Times" pitchFamily="2" charset="0"/>
              </a:rPr>
              <a:t>0(29756),  -1(163), 1(78),  2(3)  </a:t>
            </a:r>
            <a:r>
              <a:rPr lang="fr-FR" sz="2000" dirty="0">
                <a:latin typeface="Times" pitchFamily="2" charset="0"/>
              </a:rPr>
              <a:t>             regroupement non équilibre</a:t>
            </a:r>
            <a:endParaRPr lang="en-GB" sz="2000" dirty="0">
              <a:latin typeface="Times" pitchFamily="2" charset="0"/>
            </a:endParaRPr>
          </a:p>
          <a:p>
            <a:endParaRPr lang="en-FR" sz="2400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C6A33-9EE7-D490-47D9-242E952B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98" y="3788614"/>
            <a:ext cx="4167963" cy="2816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92618-C367-8AC3-F0DE-28AB3CFD3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58" y="3820490"/>
            <a:ext cx="4279042" cy="2910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8407C9-D240-D273-CB1B-9E2432D86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977" y="3871782"/>
            <a:ext cx="4017544" cy="2733023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3059927D-9747-993B-6FB6-C02D126C2619}"/>
              </a:ext>
            </a:extLst>
          </p:cNvPr>
          <p:cNvSpPr/>
          <p:nvPr/>
        </p:nvSpPr>
        <p:spPr>
          <a:xfrm>
            <a:off x="3863415" y="2609755"/>
            <a:ext cx="637954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8B8254-5B05-A398-27FF-67234AF5C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784" y="1640790"/>
            <a:ext cx="3571158" cy="2352203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5859D552-B5CD-4429-EF89-DE2B73B3E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07414"/>
              </p:ext>
            </p:extLst>
          </p:nvPr>
        </p:nvGraphicFramePr>
        <p:xfrm>
          <a:off x="717104" y="3034065"/>
          <a:ext cx="5378894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9447">
                  <a:extLst>
                    <a:ext uri="{9D8B030D-6E8A-4147-A177-3AD203B41FA5}">
                      <a16:colId xmlns:a16="http://schemas.microsoft.com/office/drawing/2014/main" val="1767307170"/>
                    </a:ext>
                  </a:extLst>
                </a:gridCol>
                <a:gridCol w="2689447">
                  <a:extLst>
                    <a:ext uri="{9D8B030D-6E8A-4147-A177-3AD203B41FA5}">
                      <a16:colId xmlns:a16="http://schemas.microsoft.com/office/drawing/2014/main" val="14591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Calinski-Harabasz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 Index</a:t>
                      </a:r>
                      <a:endParaRPr lang="en-GB" sz="1800" b="0" i="0" kern="1200" dirty="0">
                        <a:solidFill>
                          <a:schemeClr val="lt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</a:rPr>
                        <a:t>Silhouette Coefficient</a:t>
                      </a:r>
                      <a:endParaRPr lang="fr-FR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7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sz="1800" b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</a:rPr>
                        <a:t>260.71</a:t>
                      </a:r>
                      <a:endParaRPr lang="fr-FR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" pitchFamily="2" charset="0"/>
                        </a:rPr>
                        <a:t>-0,097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4959"/>
                  </a:ext>
                </a:extLst>
              </a:tr>
            </a:tbl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0BADD92-581A-15EF-3741-CA0CE80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6EE-57F2-F448-BABA-72F47BDB182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131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{F8A1002B-3242-C044-B7DD-5A8C94CBBC3D}tf10001120</Template>
  <TotalTime>27349</TotalTime>
  <Words>1016</Words>
  <Application>Microsoft Macintosh PowerPoint</Application>
  <PresentationFormat>Widescreen</PresentationFormat>
  <Paragraphs>241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Gill Sans MT</vt:lpstr>
      <vt:lpstr>Times</vt:lpstr>
      <vt:lpstr>Parcel</vt:lpstr>
      <vt:lpstr>Segmentez des clients d'un site e-commerce</vt:lpstr>
      <vt:lpstr>PLAN</vt:lpstr>
      <vt:lpstr>Problématique</vt:lpstr>
      <vt:lpstr>Feature engineering</vt:lpstr>
      <vt:lpstr>PowerPoint Presentation</vt:lpstr>
      <vt:lpstr>PowerPoint Presentation</vt:lpstr>
      <vt:lpstr>PowerPoint Presentation</vt:lpstr>
      <vt:lpstr>Modélisations effectuées</vt:lpstr>
      <vt:lpstr>Modélisations effectuées</vt:lpstr>
      <vt:lpstr>Modélisations effectuées</vt:lpstr>
      <vt:lpstr>Modélisations effectuées</vt:lpstr>
      <vt:lpstr>Modélisations effectuées</vt:lpstr>
      <vt:lpstr>Modélisations effectuées</vt:lpstr>
      <vt:lpstr>Modélisations effectuées</vt:lpstr>
      <vt:lpstr>Modélisations effectuées</vt:lpstr>
      <vt:lpstr>Modélisations effectuées</vt:lpstr>
      <vt:lpstr>Meilleur modèle</vt:lpstr>
      <vt:lpstr>PowerPoint Presentation</vt:lpstr>
      <vt:lpstr>proposition de contrat de maintenance</vt:lpstr>
      <vt:lpstr>proposition de contrat de maintenance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des clients d'un site e-commerce </dc:title>
  <dc:creator>Microsoft Office User</dc:creator>
  <cp:lastModifiedBy>Microsoft Office User</cp:lastModifiedBy>
  <cp:revision>367</cp:revision>
  <dcterms:created xsi:type="dcterms:W3CDTF">2022-09-08T09:02:51Z</dcterms:created>
  <dcterms:modified xsi:type="dcterms:W3CDTF">2022-09-27T08:52:16Z</dcterms:modified>
</cp:coreProperties>
</file>