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257" r:id="rId3"/>
    <p:sldId id="258" r:id="rId4"/>
    <p:sldId id="261" r:id="rId5"/>
    <p:sldId id="262" r:id="rId6"/>
    <p:sldId id="310" r:id="rId7"/>
    <p:sldId id="263" r:id="rId8"/>
    <p:sldId id="311" r:id="rId9"/>
    <p:sldId id="312" r:id="rId10"/>
    <p:sldId id="313" r:id="rId11"/>
    <p:sldId id="314" r:id="rId12"/>
    <p:sldId id="315" r:id="rId13"/>
    <p:sldId id="319" r:id="rId14"/>
    <p:sldId id="316" r:id="rId15"/>
    <p:sldId id="317" r:id="rId16"/>
    <p:sldId id="318" r:id="rId17"/>
  </p:sldIdLst>
  <p:sldSz cx="9144000" cy="5143500" type="screen16x9"/>
  <p:notesSz cx="6858000" cy="9144000"/>
  <p:embeddedFontLst>
    <p:embeddedFont>
      <p:font typeface="Overpass Black" panose="02010600030101010101" charset="0"/>
      <p:bold r:id="rId19"/>
      <p:boldItalic r:id="rId20"/>
    </p:embeddedFont>
    <p:embeddedFont>
      <p:font typeface="Open Sans" panose="02010600030101010101" charset="0"/>
      <p:regular r:id="rId21"/>
      <p:bold r:id="rId22"/>
      <p:italic r:id="rId23"/>
      <p:boldItalic r:id="rId24"/>
    </p:embeddedFont>
    <p:embeddedFont>
      <p:font typeface="Fira Sans Extra Condensed Medium" panose="02010600030101010101" charset="0"/>
      <p:regular r:id="rId25"/>
      <p:bold r:id="rId26"/>
      <p:italic r:id="rId27"/>
      <p:boldItalic r:id="rId28"/>
    </p:embeddedFont>
    <p:embeddedFont>
      <p:font typeface="Open Sans ExtraBold" panose="02010600030101010101"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227EB2-32AD-48F3-81CE-9A3FE97B8FA1}">
  <a:tblStyle styleId="{47227EB2-32AD-48F3-81CE-9A3FE97B8F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0" y="1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003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465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03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613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3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a7274a18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a7274a18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a7274a1822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a7274a1822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689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332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pic>
        <p:nvPicPr>
          <p:cNvPr id="90" name="Google Shape;90;p3"/>
          <p:cNvPicPr preferRelativeResize="0"/>
          <p:nvPr/>
        </p:nvPicPr>
        <p:blipFill>
          <a:blip r:embed="rId2">
            <a:alphaModFix amt="76000"/>
          </a:blip>
          <a:stretch>
            <a:fillRect/>
          </a:stretch>
        </p:blipFill>
        <p:spPr>
          <a:xfrm>
            <a:off x="345175" y="3258079"/>
            <a:ext cx="8158656" cy="3038275"/>
          </a:xfrm>
          <a:prstGeom prst="rect">
            <a:avLst/>
          </a:prstGeom>
          <a:noFill/>
          <a:ln>
            <a:noFill/>
          </a:ln>
        </p:spPr>
      </p:pic>
      <p:pic>
        <p:nvPicPr>
          <p:cNvPr id="91" name="Google Shape;91;p3"/>
          <p:cNvPicPr preferRelativeResize="0"/>
          <p:nvPr/>
        </p:nvPicPr>
        <p:blipFill>
          <a:blip r:embed="rId3">
            <a:alphaModFix amt="47000"/>
          </a:blip>
          <a:stretch>
            <a:fillRect/>
          </a:stretch>
        </p:blipFill>
        <p:spPr>
          <a:xfrm>
            <a:off x="1630988" y="143888"/>
            <a:ext cx="5882026" cy="4855727"/>
          </a:xfrm>
          <a:prstGeom prst="rect">
            <a:avLst/>
          </a:prstGeom>
          <a:noFill/>
          <a:ln>
            <a:noFill/>
          </a:ln>
        </p:spPr>
      </p:pic>
      <p:sp>
        <p:nvSpPr>
          <p:cNvPr id="92" name="Google Shape;92;p3"/>
          <p:cNvSpPr/>
          <p:nvPr/>
        </p:nvSpPr>
        <p:spPr>
          <a:xfrm>
            <a:off x="4379243" y="-2465274"/>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3"/>
          <p:cNvGrpSpPr/>
          <p:nvPr/>
        </p:nvGrpSpPr>
        <p:grpSpPr>
          <a:xfrm rot="-2700000">
            <a:off x="473130" y="2695837"/>
            <a:ext cx="1344349" cy="2469678"/>
            <a:chOff x="272875" y="1419395"/>
            <a:chExt cx="255950" cy="563168"/>
          </a:xfrm>
        </p:grpSpPr>
        <p:sp>
          <p:nvSpPr>
            <p:cNvPr id="94" name="Google Shape;94;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rot="-2700000">
            <a:off x="8026513" y="-183341"/>
            <a:ext cx="1344349" cy="1995327"/>
            <a:chOff x="272875" y="1527563"/>
            <a:chExt cx="255950" cy="455000"/>
          </a:xfrm>
        </p:grpSpPr>
        <p:sp>
          <p:nvSpPr>
            <p:cNvPr id="130" name="Google Shape;130;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6" name="Google Shape;166;p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solidFill>
                  <a:srgbClr val="1C4587"/>
                </a:solidFill>
              </a:defRPr>
            </a:lvl1pPr>
            <a:lvl2pPr lvl="1" algn="ctr" rtl="0">
              <a:spcBef>
                <a:spcPts val="0"/>
              </a:spcBef>
              <a:spcAft>
                <a:spcPts val="0"/>
              </a:spcAft>
              <a:buClr>
                <a:srgbClr val="3C78D8"/>
              </a:buClr>
              <a:buSzPts val="800"/>
              <a:buNone/>
              <a:defRPr sz="800">
                <a:solidFill>
                  <a:srgbClr val="3C78D8"/>
                </a:solidFill>
              </a:defRPr>
            </a:lvl2pPr>
            <a:lvl3pPr lvl="2" algn="ctr" rtl="0">
              <a:spcBef>
                <a:spcPts val="0"/>
              </a:spcBef>
              <a:spcAft>
                <a:spcPts val="0"/>
              </a:spcAft>
              <a:buClr>
                <a:srgbClr val="3C78D8"/>
              </a:buClr>
              <a:buSzPts val="800"/>
              <a:buNone/>
              <a:defRPr sz="800">
                <a:solidFill>
                  <a:srgbClr val="3C78D8"/>
                </a:solidFill>
              </a:defRPr>
            </a:lvl3pPr>
            <a:lvl4pPr lvl="3" algn="ctr" rtl="0">
              <a:spcBef>
                <a:spcPts val="0"/>
              </a:spcBef>
              <a:spcAft>
                <a:spcPts val="0"/>
              </a:spcAft>
              <a:buClr>
                <a:srgbClr val="3C78D8"/>
              </a:buClr>
              <a:buSzPts val="800"/>
              <a:buNone/>
              <a:defRPr sz="800">
                <a:solidFill>
                  <a:srgbClr val="3C78D8"/>
                </a:solidFill>
              </a:defRPr>
            </a:lvl4pPr>
            <a:lvl5pPr lvl="4" algn="ctr" rtl="0">
              <a:spcBef>
                <a:spcPts val="0"/>
              </a:spcBef>
              <a:spcAft>
                <a:spcPts val="0"/>
              </a:spcAft>
              <a:buClr>
                <a:srgbClr val="3C78D8"/>
              </a:buClr>
              <a:buSzPts val="800"/>
              <a:buNone/>
              <a:defRPr sz="800">
                <a:solidFill>
                  <a:srgbClr val="3C78D8"/>
                </a:solidFill>
              </a:defRPr>
            </a:lvl5pPr>
            <a:lvl6pPr lvl="5" algn="ctr" rtl="0">
              <a:spcBef>
                <a:spcPts val="0"/>
              </a:spcBef>
              <a:spcAft>
                <a:spcPts val="0"/>
              </a:spcAft>
              <a:buClr>
                <a:srgbClr val="3C78D8"/>
              </a:buClr>
              <a:buSzPts val="800"/>
              <a:buNone/>
              <a:defRPr sz="800">
                <a:solidFill>
                  <a:srgbClr val="3C78D8"/>
                </a:solidFill>
              </a:defRPr>
            </a:lvl6pPr>
            <a:lvl7pPr lvl="6" algn="ctr" rtl="0">
              <a:spcBef>
                <a:spcPts val="0"/>
              </a:spcBef>
              <a:spcAft>
                <a:spcPts val="0"/>
              </a:spcAft>
              <a:buClr>
                <a:srgbClr val="3C78D8"/>
              </a:buClr>
              <a:buSzPts val="800"/>
              <a:buNone/>
              <a:defRPr sz="800">
                <a:solidFill>
                  <a:srgbClr val="3C78D8"/>
                </a:solidFill>
              </a:defRPr>
            </a:lvl7pPr>
            <a:lvl8pPr lvl="7" algn="ctr" rtl="0">
              <a:spcBef>
                <a:spcPts val="0"/>
              </a:spcBef>
              <a:spcAft>
                <a:spcPts val="0"/>
              </a:spcAft>
              <a:buClr>
                <a:srgbClr val="3C78D8"/>
              </a:buClr>
              <a:buSzPts val="800"/>
              <a:buNone/>
              <a:defRPr sz="800">
                <a:solidFill>
                  <a:srgbClr val="3C78D8"/>
                </a:solidFill>
              </a:defRPr>
            </a:lvl8pPr>
            <a:lvl9pPr lvl="8" algn="ctr" rtl="0">
              <a:spcBef>
                <a:spcPts val="0"/>
              </a:spcBef>
              <a:spcAft>
                <a:spcPts val="0"/>
              </a:spcAft>
              <a:buClr>
                <a:srgbClr val="3C78D8"/>
              </a:buClr>
              <a:buSzPts val="800"/>
              <a:buNone/>
              <a:defRPr sz="800">
                <a:solidFill>
                  <a:srgbClr val="3C78D8"/>
                </a:solidFill>
              </a:defRPr>
            </a:lvl9pPr>
          </a:lstStyle>
          <a:p>
            <a:endParaRPr/>
          </a:p>
        </p:txBody>
      </p:sp>
      <p:sp>
        <p:nvSpPr>
          <p:cNvPr id="167" name="Google Shape;167;p3"/>
          <p:cNvSpPr txBox="1">
            <a:spLocks noGrp="1"/>
          </p:cNvSpPr>
          <p:nvPr>
            <p:ph type="title" idx="2" hasCustomPrompt="1"/>
          </p:nvPr>
        </p:nvSpPr>
        <p:spPr>
          <a:xfrm>
            <a:off x="2646000" y="894175"/>
            <a:ext cx="3852000" cy="203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15000">
                <a:solidFill>
                  <a:srgbClr val="1C4587"/>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67"/>
        <p:cNvGrpSpPr/>
        <p:nvPr/>
      </p:nvGrpSpPr>
      <p:grpSpPr>
        <a:xfrm>
          <a:off x="0" y="0"/>
          <a:ext cx="0" cy="0"/>
          <a:chOff x="0" y="0"/>
          <a:chExt cx="0" cy="0"/>
        </a:xfrm>
      </p:grpSpPr>
      <p:pic>
        <p:nvPicPr>
          <p:cNvPr id="668" name="Google Shape;668;p13"/>
          <p:cNvPicPr preferRelativeResize="0"/>
          <p:nvPr/>
        </p:nvPicPr>
        <p:blipFill>
          <a:blip r:embed="rId2">
            <a:alphaModFix amt="66000"/>
          </a:blip>
          <a:stretch>
            <a:fillRect/>
          </a:stretch>
        </p:blipFill>
        <p:spPr>
          <a:xfrm rot="-1538275" flipH="1">
            <a:off x="-1241959" y="-985041"/>
            <a:ext cx="3297390" cy="2276635"/>
          </a:xfrm>
          <a:prstGeom prst="rect">
            <a:avLst/>
          </a:prstGeom>
          <a:noFill/>
          <a:ln>
            <a:noFill/>
          </a:ln>
        </p:spPr>
      </p:pic>
      <p:sp>
        <p:nvSpPr>
          <p:cNvPr id="669" name="Google Shape;669;p13"/>
          <p:cNvSpPr/>
          <p:nvPr/>
        </p:nvSpPr>
        <p:spPr>
          <a:xfrm rot="3011561">
            <a:off x="8474812" y="4330185"/>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13"/>
          <p:cNvGrpSpPr/>
          <p:nvPr/>
        </p:nvGrpSpPr>
        <p:grpSpPr>
          <a:xfrm rot="3559955">
            <a:off x="-42012" y="-631342"/>
            <a:ext cx="1344348" cy="1995332"/>
            <a:chOff x="272875" y="1527563"/>
            <a:chExt cx="255950" cy="455000"/>
          </a:xfrm>
        </p:grpSpPr>
        <p:sp>
          <p:nvSpPr>
            <p:cNvPr id="671" name="Google Shape;671;p1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6" name="Google Shape;706;p13"/>
          <p:cNvPicPr preferRelativeResize="0"/>
          <p:nvPr/>
        </p:nvPicPr>
        <p:blipFill>
          <a:blip r:embed="rId3">
            <a:alphaModFix amt="74000"/>
          </a:blip>
          <a:stretch>
            <a:fillRect/>
          </a:stretch>
        </p:blipFill>
        <p:spPr>
          <a:xfrm rot="-10024386">
            <a:off x="7156213" y="-1143378"/>
            <a:ext cx="2894879" cy="2593329"/>
          </a:xfrm>
          <a:prstGeom prst="rect">
            <a:avLst/>
          </a:prstGeom>
          <a:noFill/>
          <a:ln>
            <a:noFill/>
          </a:ln>
        </p:spPr>
      </p:pic>
      <p:pic>
        <p:nvPicPr>
          <p:cNvPr id="707" name="Google Shape;707;p13"/>
          <p:cNvPicPr preferRelativeResize="0"/>
          <p:nvPr/>
        </p:nvPicPr>
        <p:blipFill>
          <a:blip r:embed="rId4">
            <a:alphaModFix amt="74000"/>
          </a:blip>
          <a:stretch>
            <a:fillRect/>
          </a:stretch>
        </p:blipFill>
        <p:spPr>
          <a:xfrm rot="-7120613" flipH="1">
            <a:off x="5305666" y="-1758350"/>
            <a:ext cx="2894876" cy="2593327"/>
          </a:xfrm>
          <a:prstGeom prst="rect">
            <a:avLst/>
          </a:prstGeom>
          <a:noFill/>
          <a:ln>
            <a:noFill/>
          </a:ln>
        </p:spPr>
      </p:pic>
      <p:sp>
        <p:nvSpPr>
          <p:cNvPr id="708" name="Google Shape;708;p13"/>
          <p:cNvSpPr txBox="1">
            <a:spLocks noGrp="1"/>
          </p:cNvSpPr>
          <p:nvPr>
            <p:ph type="title" hasCustomPrompt="1"/>
          </p:nvPr>
        </p:nvSpPr>
        <p:spPr>
          <a:xfrm>
            <a:off x="3170031"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9" name="Google Shape;709;p13"/>
          <p:cNvSpPr txBox="1">
            <a:spLocks noGrp="1"/>
          </p:cNvSpPr>
          <p:nvPr>
            <p:ph type="title" idx="2" hasCustomPrompt="1"/>
          </p:nvPr>
        </p:nvSpPr>
        <p:spPr>
          <a:xfrm>
            <a:off x="5686543"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0" name="Google Shape;710;p13"/>
          <p:cNvSpPr txBox="1">
            <a:spLocks noGrp="1"/>
          </p:cNvSpPr>
          <p:nvPr>
            <p:ph type="title" idx="3" hasCustomPrompt="1"/>
          </p:nvPr>
        </p:nvSpPr>
        <p:spPr>
          <a:xfrm>
            <a:off x="5697526"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1" name="Google Shape;711;p13"/>
          <p:cNvSpPr txBox="1">
            <a:spLocks noGrp="1"/>
          </p:cNvSpPr>
          <p:nvPr>
            <p:ph type="title" idx="4" hasCustomPrompt="1"/>
          </p:nvPr>
        </p:nvSpPr>
        <p:spPr>
          <a:xfrm>
            <a:off x="637282" y="34442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2" name="Google Shape;712;p13"/>
          <p:cNvSpPr txBox="1">
            <a:spLocks noGrp="1"/>
          </p:cNvSpPr>
          <p:nvPr>
            <p:ph type="title" idx="5" hasCustomPrompt="1"/>
          </p:nvPr>
        </p:nvSpPr>
        <p:spPr>
          <a:xfrm>
            <a:off x="637282"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3" name="Google Shape;713;p13"/>
          <p:cNvSpPr txBox="1">
            <a:spLocks noGrp="1"/>
          </p:cNvSpPr>
          <p:nvPr>
            <p:ph type="title" idx="6" hasCustomPrompt="1"/>
          </p:nvPr>
        </p:nvSpPr>
        <p:spPr>
          <a:xfrm>
            <a:off x="3170031"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4" name="Google Shape;714;p13"/>
          <p:cNvSpPr txBox="1">
            <a:spLocks noGrp="1"/>
          </p:cNvSpPr>
          <p:nvPr>
            <p:ph type="ctrTitle" idx="7"/>
          </p:nvPr>
        </p:nvSpPr>
        <p:spPr>
          <a:xfrm>
            <a:off x="416024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5" name="Google Shape;715;p13"/>
          <p:cNvSpPr txBox="1">
            <a:spLocks noGrp="1"/>
          </p:cNvSpPr>
          <p:nvPr>
            <p:ph type="subTitle" idx="1"/>
          </p:nvPr>
        </p:nvSpPr>
        <p:spPr>
          <a:xfrm>
            <a:off x="4160247"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ctrTitle" idx="8"/>
          </p:nvPr>
        </p:nvSpPr>
        <p:spPr>
          <a:xfrm>
            <a:off x="6688381"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7" name="Google Shape;717;p13"/>
          <p:cNvSpPr txBox="1">
            <a:spLocks noGrp="1"/>
          </p:cNvSpPr>
          <p:nvPr>
            <p:ph type="subTitle" idx="9"/>
          </p:nvPr>
        </p:nvSpPr>
        <p:spPr>
          <a:xfrm>
            <a:off x="6688378"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8" name="Google Shape;71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9" name="Google Shape;719;p13"/>
          <p:cNvSpPr txBox="1">
            <a:spLocks noGrp="1"/>
          </p:cNvSpPr>
          <p:nvPr>
            <p:ph type="ctrTitle" idx="13"/>
          </p:nvPr>
        </p:nvSpPr>
        <p:spPr>
          <a:xfrm>
            <a:off x="6688650"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0" name="Google Shape;720;p13"/>
          <p:cNvSpPr txBox="1">
            <a:spLocks noGrp="1"/>
          </p:cNvSpPr>
          <p:nvPr>
            <p:ph type="subTitle" idx="14"/>
          </p:nvPr>
        </p:nvSpPr>
        <p:spPr>
          <a:xfrm>
            <a:off x="6688665"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1" name="Google Shape;721;p13"/>
          <p:cNvSpPr txBox="1">
            <a:spLocks noGrp="1"/>
          </p:cNvSpPr>
          <p:nvPr>
            <p:ph type="ctrTitle" idx="15"/>
          </p:nvPr>
        </p:nvSpPr>
        <p:spPr>
          <a:xfrm>
            <a:off x="162266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2" name="Google Shape;722;p13"/>
          <p:cNvSpPr txBox="1">
            <a:spLocks noGrp="1"/>
          </p:cNvSpPr>
          <p:nvPr>
            <p:ph type="subTitle" idx="16"/>
          </p:nvPr>
        </p:nvSpPr>
        <p:spPr>
          <a:xfrm>
            <a:off x="1622669"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3" name="Google Shape;723;p13"/>
          <p:cNvSpPr txBox="1">
            <a:spLocks noGrp="1"/>
          </p:cNvSpPr>
          <p:nvPr>
            <p:ph type="ctrTitle" idx="17"/>
          </p:nvPr>
        </p:nvSpPr>
        <p:spPr>
          <a:xfrm>
            <a:off x="1622668"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4" name="Google Shape;724;p13"/>
          <p:cNvSpPr txBox="1">
            <a:spLocks noGrp="1"/>
          </p:cNvSpPr>
          <p:nvPr>
            <p:ph type="subTitle" idx="18"/>
          </p:nvPr>
        </p:nvSpPr>
        <p:spPr>
          <a:xfrm>
            <a:off x="1622669"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5" name="Google Shape;725;p13"/>
          <p:cNvSpPr txBox="1">
            <a:spLocks noGrp="1"/>
          </p:cNvSpPr>
          <p:nvPr>
            <p:ph type="ctrTitle" idx="19"/>
          </p:nvPr>
        </p:nvSpPr>
        <p:spPr>
          <a:xfrm>
            <a:off x="4160243"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6" name="Google Shape;726;p13"/>
          <p:cNvSpPr txBox="1">
            <a:spLocks noGrp="1"/>
          </p:cNvSpPr>
          <p:nvPr>
            <p:ph type="subTitle" idx="20"/>
          </p:nvPr>
        </p:nvSpPr>
        <p:spPr>
          <a:xfrm>
            <a:off x="4160258"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7" name="Google Shape;727;p13"/>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013"/>
        <p:cNvGrpSpPr/>
        <p:nvPr/>
      </p:nvGrpSpPr>
      <p:grpSpPr>
        <a:xfrm>
          <a:off x="0" y="0"/>
          <a:ext cx="0" cy="0"/>
          <a:chOff x="0" y="0"/>
          <a:chExt cx="0" cy="0"/>
        </a:xfrm>
      </p:grpSpPr>
      <p:pic>
        <p:nvPicPr>
          <p:cNvPr id="1014" name="Google Shape;1014;p19"/>
          <p:cNvPicPr preferRelativeResize="0"/>
          <p:nvPr/>
        </p:nvPicPr>
        <p:blipFill>
          <a:blip r:embed="rId2">
            <a:alphaModFix amt="66000"/>
          </a:blip>
          <a:stretch>
            <a:fillRect/>
          </a:stretch>
        </p:blipFill>
        <p:spPr>
          <a:xfrm rot="-2343514" flipH="1">
            <a:off x="-1156226" y="-1467160"/>
            <a:ext cx="3297389" cy="2276638"/>
          </a:xfrm>
          <a:prstGeom prst="rect">
            <a:avLst/>
          </a:prstGeom>
          <a:noFill/>
          <a:ln>
            <a:noFill/>
          </a:ln>
        </p:spPr>
      </p:pic>
      <p:pic>
        <p:nvPicPr>
          <p:cNvPr id="1015" name="Google Shape;1015;p19"/>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grpSp>
        <p:nvGrpSpPr>
          <p:cNvPr id="1016" name="Google Shape;1016;p19"/>
          <p:cNvGrpSpPr/>
          <p:nvPr/>
        </p:nvGrpSpPr>
        <p:grpSpPr>
          <a:xfrm rot="-8099954">
            <a:off x="25750" y="-768875"/>
            <a:ext cx="1344367" cy="1995327"/>
            <a:chOff x="272875" y="1527563"/>
            <a:chExt cx="255950" cy="455000"/>
          </a:xfrm>
        </p:grpSpPr>
        <p:sp>
          <p:nvSpPr>
            <p:cNvPr id="1017" name="Google Shape;1017;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9"/>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9"/>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9"/>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2" name="Google Shape;1052;p19"/>
          <p:cNvPicPr preferRelativeResize="0"/>
          <p:nvPr/>
        </p:nvPicPr>
        <p:blipFill>
          <a:blip r:embed="rId3">
            <a:alphaModFix amt="74000"/>
          </a:blip>
          <a:stretch>
            <a:fillRect/>
          </a:stretch>
        </p:blipFill>
        <p:spPr>
          <a:xfrm rot="-6814727" flipH="1">
            <a:off x="7454267" y="-1182806"/>
            <a:ext cx="2894871" cy="2593322"/>
          </a:xfrm>
          <a:prstGeom prst="rect">
            <a:avLst/>
          </a:prstGeom>
          <a:noFill/>
          <a:ln>
            <a:noFill/>
          </a:ln>
        </p:spPr>
      </p:pic>
      <p:pic>
        <p:nvPicPr>
          <p:cNvPr id="1053" name="Google Shape;1053;p19"/>
          <p:cNvPicPr preferRelativeResize="0"/>
          <p:nvPr/>
        </p:nvPicPr>
        <p:blipFill>
          <a:blip r:embed="rId4">
            <a:alphaModFix amt="76000"/>
          </a:blip>
          <a:stretch>
            <a:fillRect/>
          </a:stretch>
        </p:blipFill>
        <p:spPr>
          <a:xfrm rot="-1136126">
            <a:off x="4365128" y="4231553"/>
            <a:ext cx="7605805" cy="2832382"/>
          </a:xfrm>
          <a:prstGeom prst="rect">
            <a:avLst/>
          </a:prstGeom>
          <a:noFill/>
          <a:ln>
            <a:noFill/>
          </a:ln>
        </p:spPr>
      </p:pic>
      <p:grpSp>
        <p:nvGrpSpPr>
          <p:cNvPr id="1054" name="Google Shape;1054;p19"/>
          <p:cNvGrpSpPr/>
          <p:nvPr/>
        </p:nvGrpSpPr>
        <p:grpSpPr>
          <a:xfrm rot="3618644">
            <a:off x="7686877" y="3841497"/>
            <a:ext cx="1344356" cy="2469645"/>
            <a:chOff x="272875" y="1419395"/>
            <a:chExt cx="255950" cy="563168"/>
          </a:xfrm>
        </p:grpSpPr>
        <p:sp>
          <p:nvSpPr>
            <p:cNvPr id="1055" name="Google Shape;1055;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19"/>
          <p:cNvSpPr txBox="1">
            <a:spLocks noGrp="1"/>
          </p:cNvSpPr>
          <p:nvPr>
            <p:ph type="title"/>
          </p:nvPr>
        </p:nvSpPr>
        <p:spPr>
          <a:xfrm>
            <a:off x="7200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1" name="Google Shape;1091;p19"/>
          <p:cNvSpPr txBox="1">
            <a:spLocks noGrp="1"/>
          </p:cNvSpPr>
          <p:nvPr>
            <p:ph type="subTitle" idx="1"/>
          </p:nvPr>
        </p:nvSpPr>
        <p:spPr>
          <a:xfrm>
            <a:off x="7200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2" name="Google Shape;1092;p19"/>
          <p:cNvSpPr txBox="1">
            <a:spLocks noGrp="1"/>
          </p:cNvSpPr>
          <p:nvPr>
            <p:ph type="title" idx="2"/>
          </p:nvPr>
        </p:nvSpPr>
        <p:spPr>
          <a:xfrm>
            <a:off x="34038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3" name="Google Shape;1093;p19"/>
          <p:cNvSpPr txBox="1">
            <a:spLocks noGrp="1"/>
          </p:cNvSpPr>
          <p:nvPr>
            <p:ph type="subTitle" idx="3"/>
          </p:nvPr>
        </p:nvSpPr>
        <p:spPr>
          <a:xfrm>
            <a:off x="34038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4" name="Google Shape;1094;p19"/>
          <p:cNvSpPr txBox="1">
            <a:spLocks noGrp="1"/>
          </p:cNvSpPr>
          <p:nvPr>
            <p:ph type="title" idx="4"/>
          </p:nvPr>
        </p:nvSpPr>
        <p:spPr>
          <a:xfrm>
            <a:off x="6100400" y="2586209"/>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5" name="Google Shape;1095;p19"/>
          <p:cNvSpPr txBox="1">
            <a:spLocks noGrp="1"/>
          </p:cNvSpPr>
          <p:nvPr>
            <p:ph type="subTitle" idx="5"/>
          </p:nvPr>
        </p:nvSpPr>
        <p:spPr>
          <a:xfrm>
            <a:off x="61004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6" name="Google Shape;1096;p19"/>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1" r:id="rId6"/>
    <p:sldLayoutId id="2147483665" r:id="rId7"/>
    <p:sldLayoutId id="2147483677" r:id="rId8"/>
    <p:sldLayoutId id="2147483678" r:id="rId9"/>
    <p:sldLayoutId id="2147483679"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2" y="227299"/>
            <a:ext cx="5527099" cy="4562724"/>
          </a:xfrm>
          <a:prstGeom prst="rect">
            <a:avLst/>
          </a:prstGeom>
          <a:noFill/>
          <a:ln>
            <a:noFill/>
          </a:ln>
        </p:spPr>
      </p:pic>
      <p:sp>
        <p:nvSpPr>
          <p:cNvPr id="2128" name="Google Shape;2128;p38"/>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p>
            <a:pPr lvl="0"/>
            <a:r>
              <a:rPr lang="en-US" altLang="zh-CN" sz="5400" dirty="0"/>
              <a:t>Tool for Logistic </a:t>
            </a:r>
            <a:r>
              <a:rPr lang="en-US" altLang="zh-CN" sz="6000" dirty="0"/>
              <a:t>Regression</a:t>
            </a:r>
            <a:r>
              <a:rPr lang="zh-CN" altLang="zh-CN" sz="5400" dirty="0"/>
              <a:t/>
            </a:r>
            <a:br>
              <a:rPr lang="zh-CN" altLang="zh-CN" sz="5400" dirty="0"/>
            </a:br>
            <a:endParaRPr sz="5400" dirty="0"/>
          </a:p>
        </p:txBody>
      </p:sp>
      <p:sp>
        <p:nvSpPr>
          <p:cNvPr id="2129" name="Google Shape;2129;p38"/>
          <p:cNvSpPr txBox="1">
            <a:spLocks noGrp="1"/>
          </p:cNvSpPr>
          <p:nvPr>
            <p:ph type="subTitle" idx="1"/>
          </p:nvPr>
        </p:nvSpPr>
        <p:spPr>
          <a:xfrm>
            <a:off x="1201270" y="3220225"/>
            <a:ext cx="7691717" cy="792600"/>
          </a:xfrm>
          <a:prstGeom prst="rect">
            <a:avLst/>
          </a:prstGeom>
        </p:spPr>
        <p:txBody>
          <a:bodyPr spcFirstLastPara="1" wrap="square" lIns="91425" tIns="91425" rIns="91425" bIns="91425" anchor="t" anchorCtr="0">
            <a:noAutofit/>
          </a:bodyPr>
          <a:lstStyle/>
          <a:p>
            <a:pPr algn="r"/>
            <a:r>
              <a:rPr lang="en-US" altLang="zh-CN" sz="1400" dirty="0" smtClean="0"/>
              <a:t>Team member: </a:t>
            </a:r>
            <a:r>
              <a:rPr lang="en-US" altLang="zh-CN" sz="1400" dirty="0" err="1" smtClean="0"/>
              <a:t>Xuanyi</a:t>
            </a:r>
            <a:r>
              <a:rPr lang="en-US" altLang="zh-CN" sz="1400" dirty="0" smtClean="0"/>
              <a:t> </a:t>
            </a:r>
            <a:r>
              <a:rPr lang="en-US" altLang="zh-CN" sz="1400" dirty="0"/>
              <a:t>Fu, </a:t>
            </a:r>
            <a:r>
              <a:rPr lang="en-US" altLang="zh-CN" sz="1400" dirty="0" err="1"/>
              <a:t>Qianqi</a:t>
            </a:r>
            <a:r>
              <a:rPr lang="en-US" altLang="zh-CN" sz="1400" dirty="0"/>
              <a:t> </a:t>
            </a:r>
            <a:r>
              <a:rPr lang="en-US" altLang="zh-CN" sz="1400" dirty="0" smtClean="0"/>
              <a:t>Huang, Shaohua Shen, </a:t>
            </a:r>
            <a:r>
              <a:rPr lang="en-US" altLang="zh-CN" sz="1400" dirty="0" err="1" smtClean="0"/>
              <a:t>Shangshang</a:t>
            </a:r>
            <a:r>
              <a:rPr lang="en-US" altLang="zh-CN" sz="1400" dirty="0" smtClean="0"/>
              <a:t> Wang, </a:t>
            </a:r>
            <a:r>
              <a:rPr lang="en-US" altLang="zh-CN" sz="1400" dirty="0" err="1" smtClean="0"/>
              <a:t>Rong</a:t>
            </a:r>
            <a:r>
              <a:rPr lang="en-US" altLang="zh-CN" sz="1400" dirty="0" smtClean="0"/>
              <a:t> Yang </a:t>
            </a:r>
            <a:endParaRPr lang="zh-CN" altLang="zh-CN" sz="1400" dirty="0"/>
          </a:p>
          <a:p>
            <a:endParaRPr lang="zh-CN" altLang="en-US" sz="1400" dirty="0"/>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Set other variables</a:t>
            </a:r>
            <a:endParaRPr dirty="0"/>
          </a:p>
        </p:txBody>
      </p:sp>
      <p:sp>
        <p:nvSpPr>
          <p:cNvPr id="34" name="Google Shape;2195;p44"/>
          <p:cNvSpPr txBox="1"/>
          <p:nvPr/>
        </p:nvSpPr>
        <p:spPr>
          <a:xfrm>
            <a:off x="1398314" y="1857954"/>
            <a:ext cx="6349162" cy="1430886"/>
          </a:xfrm>
          <a:prstGeom prst="rect">
            <a:avLst/>
          </a:prstGeom>
          <a:noFill/>
          <a:ln>
            <a:noFill/>
          </a:ln>
        </p:spPr>
        <p:txBody>
          <a:bodyPr spcFirstLastPara="1" wrap="square" lIns="91425" tIns="91425" rIns="91425" bIns="91425" anchor="ctr" anchorCtr="0">
            <a:noAutofit/>
          </a:bodyPr>
          <a:lstStyle/>
          <a:p>
            <a:pPr lvl="0"/>
            <a:r>
              <a:rPr lang="en-US" dirty="0" smtClean="0">
                <a:solidFill>
                  <a:schemeClr val="dk2"/>
                </a:solidFill>
                <a:latin typeface="Open Sans"/>
                <a:ea typeface="Open Sans"/>
                <a:cs typeface="Open Sans"/>
                <a:sym typeface="Open Sans"/>
              </a:rPr>
              <a:t>Here, user can enter the regularization strength of the model and choose the test size, which </a:t>
            </a:r>
            <a:r>
              <a:rPr lang="en-US" altLang="zh-CN" dirty="0" smtClean="0">
                <a:solidFill>
                  <a:schemeClr val="dk2"/>
                </a:solidFill>
                <a:latin typeface="Open Sans"/>
                <a:ea typeface="Open Sans"/>
                <a:cs typeface="Open Sans"/>
                <a:sym typeface="Open Sans"/>
              </a:rPr>
              <a:t>sets how much data will be used for testing.</a:t>
            </a:r>
            <a:endParaRPr dirty="0">
              <a:solidFill>
                <a:schemeClr val="dk2"/>
              </a:solidFill>
              <a:latin typeface="Open Sans"/>
              <a:ea typeface="Open Sans"/>
              <a:cs typeface="Open Sans"/>
              <a:sym typeface="Open Sans"/>
            </a:endParaRPr>
          </a:p>
        </p:txBody>
      </p:sp>
      <p:pic>
        <p:nvPicPr>
          <p:cNvPr id="2" name="图片 1"/>
          <p:cNvPicPr>
            <a:picLocks noChangeAspect="1"/>
          </p:cNvPicPr>
          <p:nvPr/>
        </p:nvPicPr>
        <p:blipFill>
          <a:blip r:embed="rId3"/>
          <a:stretch>
            <a:fillRect/>
          </a:stretch>
        </p:blipFill>
        <p:spPr>
          <a:xfrm>
            <a:off x="2063057" y="1159377"/>
            <a:ext cx="5019675" cy="723900"/>
          </a:xfrm>
          <a:prstGeom prst="rect">
            <a:avLst/>
          </a:prstGeom>
        </p:spPr>
      </p:pic>
    </p:spTree>
    <p:extLst>
      <p:ext uri="{BB962C8B-B14F-4D97-AF65-F5344CB8AC3E}">
        <p14:creationId xmlns:p14="http://schemas.microsoft.com/office/powerpoint/2010/main" val="244078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Plot data points</a:t>
            </a:r>
            <a:endParaRPr dirty="0"/>
          </a:p>
        </p:txBody>
      </p:sp>
      <p:sp>
        <p:nvSpPr>
          <p:cNvPr id="34" name="Google Shape;2195;p44"/>
          <p:cNvSpPr txBox="1"/>
          <p:nvPr/>
        </p:nvSpPr>
        <p:spPr>
          <a:xfrm>
            <a:off x="1398315" y="661924"/>
            <a:ext cx="6349162" cy="1435817"/>
          </a:xfrm>
          <a:prstGeom prst="rect">
            <a:avLst/>
          </a:prstGeom>
          <a:noFill/>
          <a:ln>
            <a:noFill/>
          </a:ln>
        </p:spPr>
        <p:txBody>
          <a:bodyPr spcFirstLastPara="1" wrap="square" lIns="91425" tIns="91425" rIns="91425" bIns="91425" anchor="ctr" anchorCtr="0">
            <a:noAutofit/>
          </a:bodyPr>
          <a:lstStyle/>
          <a:p>
            <a:pPr lvl="0"/>
            <a:r>
              <a:rPr lang="en-US" dirty="0" smtClean="0">
                <a:solidFill>
                  <a:schemeClr val="dk2"/>
                </a:solidFill>
                <a:latin typeface="Open Sans"/>
                <a:ea typeface="Open Sans"/>
                <a:cs typeface="Open Sans"/>
                <a:sym typeface="Open Sans"/>
              </a:rPr>
              <a:t>By clicking </a:t>
            </a:r>
            <a:r>
              <a:rPr lang="en-US" b="1" dirty="0" smtClean="0">
                <a:solidFill>
                  <a:schemeClr val="dk2"/>
                </a:solidFill>
                <a:latin typeface="Open Sans"/>
                <a:ea typeface="Open Sans"/>
                <a:cs typeface="Open Sans"/>
                <a:sym typeface="Open Sans"/>
              </a:rPr>
              <a:t>Plot Data Points</a:t>
            </a:r>
            <a:r>
              <a:rPr lang="en-US" dirty="0" smtClean="0">
                <a:solidFill>
                  <a:schemeClr val="dk2"/>
                </a:solidFill>
                <a:latin typeface="Open Sans"/>
                <a:ea typeface="Open Sans"/>
                <a:cs typeface="Open Sans"/>
                <a:sym typeface="Open Sans"/>
              </a:rPr>
              <a:t>, user can plot the data set in the frontend with labels represented by different colors.</a:t>
            </a:r>
            <a:endParaRPr b="1" dirty="0">
              <a:solidFill>
                <a:schemeClr val="dk2"/>
              </a:solidFill>
              <a:latin typeface="Open Sans"/>
              <a:ea typeface="Open Sans"/>
              <a:cs typeface="Open Sans"/>
              <a:sym typeface="Open Sans"/>
            </a:endParaRPr>
          </a:p>
        </p:txBody>
      </p:sp>
      <p:pic>
        <p:nvPicPr>
          <p:cNvPr id="3" name="图片 2"/>
          <p:cNvPicPr>
            <a:picLocks noChangeAspect="1"/>
          </p:cNvPicPr>
          <p:nvPr/>
        </p:nvPicPr>
        <p:blipFill>
          <a:blip r:embed="rId3"/>
          <a:stretch>
            <a:fillRect/>
          </a:stretch>
        </p:blipFill>
        <p:spPr>
          <a:xfrm>
            <a:off x="1046500" y="1551678"/>
            <a:ext cx="4294094" cy="3220571"/>
          </a:xfrm>
          <a:prstGeom prst="rect">
            <a:avLst/>
          </a:prstGeom>
        </p:spPr>
      </p:pic>
      <p:sp>
        <p:nvSpPr>
          <p:cNvPr id="6" name="Google Shape;2264;p47"/>
          <p:cNvSpPr txBox="1"/>
          <p:nvPr/>
        </p:nvSpPr>
        <p:spPr>
          <a:xfrm>
            <a:off x="5224053" y="2790713"/>
            <a:ext cx="2406883" cy="74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dk2"/>
                </a:solidFill>
                <a:latin typeface="Open Sans"/>
                <a:ea typeface="Open Sans"/>
                <a:cs typeface="Open Sans"/>
                <a:sym typeface="Open Sans"/>
              </a:rPr>
              <a:t>Data points plot </a:t>
            </a:r>
            <a:r>
              <a:rPr lang="en" dirty="0" smtClean="0">
                <a:solidFill>
                  <a:schemeClr val="dk2"/>
                </a:solidFill>
                <a:latin typeface="Open Sans"/>
                <a:ea typeface="Open Sans"/>
                <a:cs typeface="Open Sans"/>
                <a:sym typeface="Open Sans"/>
              </a:rPr>
              <a:t>example</a:t>
            </a:r>
            <a:endParaRPr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176889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2609" y="2028381"/>
            <a:ext cx="4064000" cy="3048000"/>
          </a:xfrm>
          <a:prstGeom prst="rect">
            <a:avLst/>
          </a:prstGeom>
        </p:spPr>
      </p:pic>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Get the model</a:t>
            </a:r>
            <a:endParaRPr dirty="0"/>
          </a:p>
        </p:txBody>
      </p:sp>
      <p:sp>
        <p:nvSpPr>
          <p:cNvPr id="34" name="Google Shape;2195;p44"/>
          <p:cNvSpPr txBox="1"/>
          <p:nvPr/>
        </p:nvSpPr>
        <p:spPr>
          <a:xfrm>
            <a:off x="1398315" y="804618"/>
            <a:ext cx="6349162" cy="1435817"/>
          </a:xfrm>
          <a:prstGeom prst="rect">
            <a:avLst/>
          </a:prstGeom>
          <a:noFill/>
          <a:ln>
            <a:noFill/>
          </a:ln>
        </p:spPr>
        <p:txBody>
          <a:bodyPr spcFirstLastPara="1" wrap="square" lIns="91425" tIns="91425" rIns="91425" bIns="91425" anchor="ctr" anchorCtr="0">
            <a:noAutofit/>
          </a:bodyPr>
          <a:lstStyle/>
          <a:p>
            <a:pPr lvl="0"/>
            <a:r>
              <a:rPr lang="en-US" dirty="0" smtClean="0">
                <a:solidFill>
                  <a:schemeClr val="dk2"/>
                </a:solidFill>
                <a:latin typeface="Open Sans"/>
                <a:ea typeface="Open Sans"/>
                <a:cs typeface="Open Sans"/>
                <a:sym typeface="Open Sans"/>
              </a:rPr>
              <a:t>By clicking </a:t>
            </a:r>
            <a:r>
              <a:rPr lang="en-US" b="1" dirty="0" smtClean="0">
                <a:solidFill>
                  <a:schemeClr val="dk2"/>
                </a:solidFill>
                <a:latin typeface="Open Sans"/>
                <a:ea typeface="Open Sans"/>
                <a:cs typeface="Open Sans"/>
                <a:sym typeface="Open Sans"/>
              </a:rPr>
              <a:t>Run</a:t>
            </a:r>
            <a:r>
              <a:rPr lang="en-US" dirty="0" smtClean="0">
                <a:solidFill>
                  <a:schemeClr val="dk2"/>
                </a:solidFill>
                <a:latin typeface="Open Sans"/>
                <a:ea typeface="Open Sans"/>
                <a:cs typeface="Open Sans"/>
                <a:sym typeface="Open Sans"/>
              </a:rPr>
              <a:t>, user can get the model generated with logistic regression and results will be stored in </a:t>
            </a:r>
            <a:r>
              <a:rPr lang="en-US" dirty="0" err="1" smtClean="0">
                <a:solidFill>
                  <a:schemeClr val="dk2"/>
                </a:solidFill>
                <a:latin typeface="Open Sans"/>
                <a:ea typeface="Open Sans"/>
                <a:cs typeface="Open Sans"/>
                <a:sym typeface="Open Sans"/>
              </a:rPr>
              <a:t>metrics.json</a:t>
            </a:r>
            <a:r>
              <a:rPr lang="en-US" dirty="0" smtClean="0">
                <a:solidFill>
                  <a:schemeClr val="dk2"/>
                </a:solidFill>
                <a:latin typeface="Open Sans"/>
                <a:ea typeface="Open Sans"/>
                <a:cs typeface="Open Sans"/>
                <a:sym typeface="Open Sans"/>
              </a:rPr>
              <a:t>. Cost value will be shown in the frontend just on the right of </a:t>
            </a:r>
            <a:r>
              <a:rPr lang="en-US" altLang="zh-CN" b="1" dirty="0" smtClean="0">
                <a:solidFill>
                  <a:schemeClr val="dk2"/>
                </a:solidFill>
                <a:latin typeface="Open Sans"/>
                <a:ea typeface="Open Sans"/>
                <a:cs typeface="Open Sans"/>
                <a:sym typeface="Open Sans"/>
              </a:rPr>
              <a:t>Run </a:t>
            </a:r>
            <a:r>
              <a:rPr lang="en-US" altLang="zh-CN" dirty="0" smtClean="0">
                <a:solidFill>
                  <a:schemeClr val="dk2"/>
                </a:solidFill>
                <a:latin typeface="Open Sans"/>
                <a:ea typeface="Open Sans"/>
                <a:cs typeface="Open Sans"/>
                <a:sym typeface="Open Sans"/>
              </a:rPr>
              <a:t>button. If the user chose to use automatic logistic regression, a file contains fitted weights will be generated and stored. The directory of saved files will be shown on right.</a:t>
            </a:r>
            <a:endParaRPr b="1" dirty="0">
              <a:solidFill>
                <a:schemeClr val="dk2"/>
              </a:solidFill>
              <a:latin typeface="Open Sans"/>
              <a:ea typeface="Open Sans"/>
              <a:cs typeface="Open Sans"/>
              <a:sym typeface="Open Sans"/>
            </a:endParaRPr>
          </a:p>
        </p:txBody>
      </p:sp>
      <p:sp>
        <p:nvSpPr>
          <p:cNvPr id="6" name="Google Shape;2264;p47"/>
          <p:cNvSpPr txBox="1"/>
          <p:nvPr/>
        </p:nvSpPr>
        <p:spPr>
          <a:xfrm>
            <a:off x="5939847" y="3181131"/>
            <a:ext cx="2406883" cy="74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dk2"/>
                </a:solidFill>
                <a:latin typeface="Open Sans"/>
                <a:ea typeface="Open Sans"/>
                <a:cs typeface="Open Sans"/>
                <a:sym typeface="Open Sans"/>
              </a:rPr>
              <a:t>Result plot </a:t>
            </a:r>
            <a:r>
              <a:rPr lang="en" dirty="0" smtClean="0">
                <a:solidFill>
                  <a:schemeClr val="dk2"/>
                </a:solidFill>
                <a:latin typeface="Open Sans"/>
                <a:ea typeface="Open Sans"/>
                <a:cs typeface="Open Sans"/>
                <a:sym typeface="Open Sans"/>
              </a:rPr>
              <a:t>example</a:t>
            </a:r>
            <a:endParaRPr dirty="0">
              <a:solidFill>
                <a:schemeClr val="dk2"/>
              </a:solidFill>
              <a:latin typeface="Open Sans"/>
              <a:ea typeface="Open Sans"/>
              <a:cs typeface="Open Sans"/>
              <a:sym typeface="Open Sans"/>
            </a:endParaRPr>
          </a:p>
        </p:txBody>
      </p:sp>
      <p:pic>
        <p:nvPicPr>
          <p:cNvPr id="4" name="图片 3"/>
          <p:cNvPicPr>
            <a:picLocks noChangeAspect="1"/>
          </p:cNvPicPr>
          <p:nvPr/>
        </p:nvPicPr>
        <p:blipFill>
          <a:blip r:embed="rId4"/>
          <a:stretch>
            <a:fillRect/>
          </a:stretch>
        </p:blipFill>
        <p:spPr>
          <a:xfrm>
            <a:off x="4065815" y="2472135"/>
            <a:ext cx="847725" cy="361950"/>
          </a:xfrm>
          <a:prstGeom prst="rect">
            <a:avLst/>
          </a:prstGeom>
        </p:spPr>
      </p:pic>
      <p:pic>
        <p:nvPicPr>
          <p:cNvPr id="5" name="图片 4"/>
          <p:cNvPicPr>
            <a:picLocks noChangeAspect="1"/>
          </p:cNvPicPr>
          <p:nvPr/>
        </p:nvPicPr>
        <p:blipFill>
          <a:blip r:embed="rId5"/>
          <a:stretch>
            <a:fillRect/>
          </a:stretch>
        </p:blipFill>
        <p:spPr>
          <a:xfrm>
            <a:off x="3934826" y="3154480"/>
            <a:ext cx="1631857" cy="1346052"/>
          </a:xfrm>
          <a:prstGeom prst="rect">
            <a:avLst/>
          </a:prstGeom>
        </p:spPr>
      </p:pic>
      <p:pic>
        <p:nvPicPr>
          <p:cNvPr id="7" name="图片 6"/>
          <p:cNvPicPr>
            <a:picLocks noChangeAspect="1"/>
          </p:cNvPicPr>
          <p:nvPr/>
        </p:nvPicPr>
        <p:blipFill>
          <a:blip r:embed="rId6"/>
          <a:stretch>
            <a:fillRect/>
          </a:stretch>
        </p:blipFill>
        <p:spPr>
          <a:xfrm>
            <a:off x="5307455" y="2358358"/>
            <a:ext cx="3390900" cy="704850"/>
          </a:xfrm>
          <a:prstGeom prst="rect">
            <a:avLst/>
          </a:prstGeom>
        </p:spPr>
      </p:pic>
    </p:spTree>
    <p:extLst>
      <p:ext uri="{BB962C8B-B14F-4D97-AF65-F5344CB8AC3E}">
        <p14:creationId xmlns:p14="http://schemas.microsoft.com/office/powerpoint/2010/main" val="76289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idx="6"/>
          </p:nvPr>
        </p:nvSpPr>
        <p:spPr/>
        <p:txBody>
          <a:bodyPr/>
          <a:lstStyle/>
          <a:p>
            <a:r>
              <a:rPr lang="en-US" altLang="zh-CN" dirty="0" smtClean="0"/>
              <a:t>Contents of </a:t>
            </a:r>
            <a:r>
              <a:rPr lang="en-US" altLang="zh-CN" dirty="0" err="1" smtClean="0"/>
              <a:t>metrics.json</a:t>
            </a:r>
            <a:endParaRPr lang="zh-CN" altLang="en-US" dirty="0"/>
          </a:p>
        </p:txBody>
      </p:sp>
      <p:pic>
        <p:nvPicPr>
          <p:cNvPr id="9" name="图片 8"/>
          <p:cNvPicPr>
            <a:picLocks noChangeAspect="1"/>
          </p:cNvPicPr>
          <p:nvPr/>
        </p:nvPicPr>
        <p:blipFill>
          <a:blip r:embed="rId2"/>
          <a:stretch>
            <a:fillRect/>
          </a:stretch>
        </p:blipFill>
        <p:spPr>
          <a:xfrm>
            <a:off x="1577914" y="1100596"/>
            <a:ext cx="5989964" cy="3458993"/>
          </a:xfrm>
          <a:prstGeom prst="rect">
            <a:avLst/>
          </a:prstGeom>
        </p:spPr>
      </p:pic>
    </p:spTree>
    <p:extLst>
      <p:ext uri="{BB962C8B-B14F-4D97-AF65-F5344CB8AC3E}">
        <p14:creationId xmlns:p14="http://schemas.microsoft.com/office/powerpoint/2010/main" val="4263540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5" name="Google Shape;2185;p4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b="1" dirty="0"/>
          </a:p>
        </p:txBody>
      </p:sp>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2187" name="Google Shape;2187;p4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Technology</a:t>
            </a:r>
            <a:endParaRPr dirty="0"/>
          </a:p>
        </p:txBody>
      </p:sp>
    </p:spTree>
    <p:extLst>
      <p:ext uri="{BB962C8B-B14F-4D97-AF65-F5344CB8AC3E}">
        <p14:creationId xmlns:p14="http://schemas.microsoft.com/office/powerpoint/2010/main" val="370513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Technical Skills</a:t>
            </a:r>
            <a:endParaRPr dirty="0"/>
          </a:p>
        </p:txBody>
      </p:sp>
      <p:sp>
        <p:nvSpPr>
          <p:cNvPr id="34" name="Google Shape;2195;p44"/>
          <p:cNvSpPr txBox="1"/>
          <p:nvPr/>
        </p:nvSpPr>
        <p:spPr>
          <a:xfrm>
            <a:off x="1398315" y="661925"/>
            <a:ext cx="6349162" cy="2762027"/>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a:solidFill>
                  <a:schemeClr val="dk2"/>
                </a:solidFill>
                <a:latin typeface="Open Sans"/>
                <a:ea typeface="Open Sans"/>
                <a:cs typeface="Open Sans"/>
                <a:sym typeface="Open Sans"/>
              </a:rPr>
              <a:t>Cost value calculation can be customized by using manual logistic regression model with user-specified </a:t>
            </a:r>
            <a:r>
              <a:rPr lang="en-US" dirty="0" smtClean="0">
                <a:solidFill>
                  <a:schemeClr val="dk2"/>
                </a:solidFill>
                <a:latin typeface="Open Sans"/>
                <a:ea typeface="Open Sans"/>
                <a:cs typeface="Open Sans"/>
                <a:sym typeface="Open Sans"/>
              </a:rPr>
              <a:t>weights and bias</a:t>
            </a:r>
            <a:r>
              <a:rPr lang="en-US" altLang="zh-CN" dirty="0" smtClean="0">
                <a:solidFill>
                  <a:schemeClr val="dk2"/>
                </a:solidFill>
                <a:latin typeface="Open Sans"/>
                <a:ea typeface="Open Sans"/>
                <a:cs typeface="Open Sans"/>
                <a:sym typeface="Open Sans"/>
              </a:rPr>
              <a:t> </a:t>
            </a:r>
            <a:r>
              <a:rPr lang="en-US" altLang="zh-CN" dirty="0">
                <a:solidFill>
                  <a:schemeClr val="dk2"/>
                </a:solidFill>
                <a:latin typeface="Open Sans"/>
                <a:ea typeface="Open Sans"/>
                <a:cs typeface="Open Sans"/>
                <a:sym typeface="Open Sans"/>
              </a:rPr>
              <a:t>values </a:t>
            </a:r>
            <a:r>
              <a:rPr lang="en-US" dirty="0" smtClean="0">
                <a:solidFill>
                  <a:schemeClr val="dk2"/>
                </a:solidFill>
                <a:latin typeface="Open Sans"/>
                <a:ea typeface="Open Sans"/>
                <a:cs typeface="Open Sans"/>
                <a:sym typeface="Open Sans"/>
              </a:rPr>
              <a:t>through </a:t>
            </a:r>
            <a:r>
              <a:rPr lang="en-US" dirty="0">
                <a:solidFill>
                  <a:schemeClr val="dk2"/>
                </a:solidFill>
                <a:latin typeface="Open Sans"/>
                <a:ea typeface="Open Sans"/>
                <a:cs typeface="Open Sans"/>
                <a:sym typeface="Open Sans"/>
              </a:rPr>
              <a:t>our frontend UI</a:t>
            </a:r>
            <a:r>
              <a:rPr lang="en-US" dirty="0" smtClean="0">
                <a:solidFill>
                  <a:schemeClr val="dk2"/>
                </a:solidFill>
                <a:latin typeface="Open Sans"/>
                <a:ea typeface="Open Sans"/>
                <a:cs typeface="Open Sans"/>
                <a:sym typeface="Open Sans"/>
              </a:rPr>
              <a:t>.</a:t>
            </a:r>
          </a:p>
          <a:p>
            <a:pPr lvl="0"/>
            <a:endParaRPr lang="en-US" dirty="0" smtClean="0">
              <a:solidFill>
                <a:schemeClr val="dk2"/>
              </a:solidFill>
              <a:latin typeface="Open Sans"/>
              <a:ea typeface="Open Sans"/>
              <a:cs typeface="Open Sans"/>
              <a:sym typeface="Open Sans"/>
            </a:endParaRPr>
          </a:p>
          <a:p>
            <a:pPr marL="285750" lvl="0" indent="-285750">
              <a:buFont typeface="Arial" panose="020B0604020202020204" pitchFamily="34" charset="0"/>
              <a:buChar char="•"/>
            </a:pPr>
            <a:r>
              <a:rPr lang="en-US" dirty="0">
                <a:solidFill>
                  <a:schemeClr val="dk2"/>
                </a:solidFill>
                <a:latin typeface="Open Sans"/>
                <a:ea typeface="Open Sans"/>
                <a:cs typeface="Open Sans"/>
                <a:sym typeface="Open Sans"/>
              </a:rPr>
              <a:t>We use log loss as our cost function. Each time when the user changes input parameters, our tool would recalculate the cost value and output to the </a:t>
            </a:r>
            <a:r>
              <a:rPr lang="en-US" dirty="0" smtClean="0">
                <a:solidFill>
                  <a:schemeClr val="dk2"/>
                </a:solidFill>
                <a:latin typeface="Open Sans"/>
                <a:ea typeface="Open Sans"/>
                <a:cs typeface="Open Sans"/>
                <a:sym typeface="Open Sans"/>
              </a:rPr>
              <a:t>frontend</a:t>
            </a:r>
            <a:r>
              <a:rPr lang="en-US" dirty="0">
                <a:solidFill>
                  <a:schemeClr val="dk2"/>
                </a:solidFill>
                <a:latin typeface="Open Sans"/>
                <a:ea typeface="Open Sans"/>
                <a:cs typeface="Open Sans"/>
                <a:sym typeface="Open Sans"/>
              </a:rPr>
              <a:t>.</a:t>
            </a:r>
          </a:p>
          <a:p>
            <a:pPr marL="285750" lvl="0" indent="-285750">
              <a:buFont typeface="Arial" panose="020B0604020202020204" pitchFamily="34" charset="0"/>
              <a:buChar char="•"/>
            </a:pPr>
            <a:endParaRPr lang="en-US"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11448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4" name="标题 3"/>
          <p:cNvSpPr>
            <a:spLocks noGrp="1"/>
          </p:cNvSpPr>
          <p:nvPr>
            <p:ph type="title" idx="2"/>
          </p:nvPr>
        </p:nvSpPr>
        <p:spPr/>
        <p:txBody>
          <a:bodyPr/>
          <a:lstStyle/>
          <a:p>
            <a:endParaRPr lang="zh-CN" altLang="en-US"/>
          </a:p>
        </p:txBody>
      </p:sp>
      <p:sp>
        <p:nvSpPr>
          <p:cNvPr id="5" name="副标题 4"/>
          <p:cNvSpPr>
            <a:spLocks noGrp="1"/>
          </p:cNvSpPr>
          <p:nvPr>
            <p:ph type="subTitle" idx="3"/>
          </p:nvPr>
        </p:nvSpPr>
        <p:spPr/>
        <p:txBody>
          <a:bodyPr/>
          <a:lstStyle/>
          <a:p>
            <a:endParaRPr lang="zh-CN" altLang="en-US"/>
          </a:p>
        </p:txBody>
      </p:sp>
      <p:sp>
        <p:nvSpPr>
          <p:cNvPr id="6" name="标题 5"/>
          <p:cNvSpPr>
            <a:spLocks noGrp="1"/>
          </p:cNvSpPr>
          <p:nvPr>
            <p:ph type="title" idx="4"/>
          </p:nvPr>
        </p:nvSpPr>
        <p:spPr/>
        <p:txBody>
          <a:bodyPr/>
          <a:lstStyle/>
          <a:p>
            <a:endParaRPr lang="zh-CN" altLang="en-US"/>
          </a:p>
        </p:txBody>
      </p:sp>
      <p:sp>
        <p:nvSpPr>
          <p:cNvPr id="7" name="副标题 6"/>
          <p:cNvSpPr>
            <a:spLocks noGrp="1"/>
          </p:cNvSpPr>
          <p:nvPr>
            <p:ph type="subTitle" idx="5"/>
          </p:nvPr>
        </p:nvSpPr>
        <p:spPr/>
        <p:txBody>
          <a:bodyPr/>
          <a:lstStyle/>
          <a:p>
            <a:endParaRPr lang="zh-CN" altLang="en-US"/>
          </a:p>
        </p:txBody>
      </p:sp>
      <p:sp>
        <p:nvSpPr>
          <p:cNvPr id="8" name="标题 7"/>
          <p:cNvSpPr>
            <a:spLocks noGrp="1"/>
          </p:cNvSpPr>
          <p:nvPr>
            <p:ph type="ctrTitle" idx="6"/>
          </p:nvPr>
        </p:nvSpPr>
        <p:spPr/>
        <p:txBody>
          <a:bodyPr/>
          <a:lstStyle/>
          <a:p>
            <a:r>
              <a:rPr lang="en-US" altLang="zh-CN" dirty="0" smtClean="0"/>
              <a:t>END</a:t>
            </a:r>
            <a:endParaRPr lang="zh-CN" altLang="en-US" dirty="0"/>
          </a:p>
        </p:txBody>
      </p:sp>
    </p:spTree>
    <p:extLst>
      <p:ext uri="{BB962C8B-B14F-4D97-AF65-F5344CB8AC3E}">
        <p14:creationId xmlns:p14="http://schemas.microsoft.com/office/powerpoint/2010/main" val="149491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20000" y="1055850"/>
            <a:ext cx="3852000" cy="3513000"/>
          </a:xfrm>
          <a:prstGeom prst="rect">
            <a:avLst/>
          </a:prstGeom>
        </p:spPr>
        <p:txBody>
          <a:bodyPr spcFirstLastPara="1" wrap="square" lIns="91425" tIns="91425" rIns="91425" bIns="91425" anchor="t" anchorCtr="0">
            <a:noAutofit/>
          </a:bodyPr>
          <a:lstStyle/>
          <a:p>
            <a:pPr marL="0" lvl="0" indent="0">
              <a:buNone/>
            </a:pPr>
            <a:r>
              <a:rPr lang="en-US" dirty="0" smtClean="0"/>
              <a:t>This is a tool built for performing regression analysis on the dataset given with utilization of  </a:t>
            </a:r>
            <a:r>
              <a:rPr lang="en-US" altLang="zh-CN" dirty="0" smtClean="0"/>
              <a:t>logistic </a:t>
            </a:r>
            <a:r>
              <a:rPr lang="en-US" altLang="zh-CN" dirty="0"/>
              <a:t>regression </a:t>
            </a:r>
            <a:r>
              <a:rPr lang="en-US" dirty="0" smtClean="0"/>
              <a:t>.</a:t>
            </a:r>
          </a:p>
          <a:p>
            <a:pPr marL="0" lvl="0" indent="0" algn="l" rtl="0">
              <a:spcBef>
                <a:spcPts val="0"/>
              </a:spcBef>
              <a:spcAft>
                <a:spcPts val="0"/>
              </a:spcAft>
              <a:buNone/>
            </a:pPr>
            <a:endParaRPr lang="en-US" dirty="0" smtClean="0"/>
          </a:p>
          <a:p>
            <a:pPr marL="0" lvl="0" indent="0">
              <a:buNone/>
            </a:pPr>
            <a:r>
              <a:rPr lang="en-US" dirty="0" smtClean="0"/>
              <a:t>It supports automatic logistic regression model generated by </a:t>
            </a:r>
            <a:r>
              <a:rPr lang="en-US" dirty="0" err="1" smtClean="0"/>
              <a:t>scikit_learn</a:t>
            </a:r>
            <a:r>
              <a:rPr lang="en-US" dirty="0" smtClean="0"/>
              <a:t> library and manual model by user.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User can plot data points with our frontend. Besides, the result of analysis will be stored in file and be presented in frontend graph. </a:t>
            </a:r>
            <a:endParaRPr dirty="0" smtClean="0"/>
          </a:p>
          <a:p>
            <a:pPr marL="0" lvl="0" indent="0" algn="l" rtl="0">
              <a:spcBef>
                <a:spcPts val="0"/>
              </a:spcBef>
              <a:spcAft>
                <a:spcPts val="1600"/>
              </a:spcAft>
              <a:buNone/>
            </a:pPr>
            <a:endParaRPr dirty="0"/>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 Overview</a:t>
            </a:r>
            <a:endParaRPr dirty="0"/>
          </a:p>
        </p:txBody>
      </p:sp>
      <p:pic>
        <p:nvPicPr>
          <p:cNvPr id="3" name="图片 2"/>
          <p:cNvPicPr>
            <a:picLocks noChangeAspect="1"/>
          </p:cNvPicPr>
          <p:nvPr/>
        </p:nvPicPr>
        <p:blipFill>
          <a:blip r:embed="rId3"/>
          <a:stretch>
            <a:fillRect/>
          </a:stretch>
        </p:blipFill>
        <p:spPr>
          <a:xfrm>
            <a:off x="4572000" y="950825"/>
            <a:ext cx="3476996" cy="32625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40"/>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pic>
        <p:nvPicPr>
          <p:cNvPr id="2145" name="Google Shape;2145;p40"/>
          <p:cNvPicPr preferRelativeResize="0"/>
          <p:nvPr/>
        </p:nvPicPr>
        <p:blipFill>
          <a:blip r:embed="rId3">
            <a:alphaModFix amt="64000"/>
          </a:blip>
          <a:stretch>
            <a:fillRect/>
          </a:stretch>
        </p:blipFill>
        <p:spPr>
          <a:xfrm>
            <a:off x="842643" y="1754097"/>
            <a:ext cx="842174" cy="708408"/>
          </a:xfrm>
          <a:prstGeom prst="rect">
            <a:avLst/>
          </a:prstGeom>
          <a:noFill/>
          <a:ln>
            <a:noFill/>
          </a:ln>
        </p:spPr>
      </p:pic>
      <p:pic>
        <p:nvPicPr>
          <p:cNvPr id="2146" name="Google Shape;2146;p40"/>
          <p:cNvPicPr preferRelativeResize="0"/>
          <p:nvPr/>
        </p:nvPicPr>
        <p:blipFill>
          <a:blip r:embed="rId3">
            <a:alphaModFix amt="64000"/>
          </a:blip>
          <a:stretch>
            <a:fillRect/>
          </a:stretch>
        </p:blipFill>
        <p:spPr>
          <a:xfrm>
            <a:off x="5905677" y="1754100"/>
            <a:ext cx="842174" cy="708400"/>
          </a:xfrm>
          <a:prstGeom prst="rect">
            <a:avLst/>
          </a:prstGeom>
          <a:noFill/>
          <a:ln>
            <a:noFill/>
          </a:ln>
        </p:spPr>
      </p:pic>
      <p:pic>
        <p:nvPicPr>
          <p:cNvPr id="2147" name="Google Shape;2147;p40"/>
          <p:cNvPicPr preferRelativeResize="0"/>
          <p:nvPr/>
        </p:nvPicPr>
        <p:blipFill>
          <a:blip r:embed="rId4">
            <a:alphaModFix amt="82000"/>
          </a:blip>
          <a:stretch>
            <a:fillRect/>
          </a:stretch>
        </p:blipFill>
        <p:spPr>
          <a:xfrm>
            <a:off x="3376952" y="1754097"/>
            <a:ext cx="842174" cy="708408"/>
          </a:xfrm>
          <a:prstGeom prst="rect">
            <a:avLst/>
          </a:prstGeom>
          <a:noFill/>
          <a:ln>
            <a:noFill/>
          </a:ln>
        </p:spPr>
      </p:pic>
      <p:sp>
        <p:nvSpPr>
          <p:cNvPr id="2150" name="Google Shape;2150;p40"/>
          <p:cNvSpPr txBox="1">
            <a:spLocks noGrp="1"/>
          </p:cNvSpPr>
          <p:nvPr>
            <p:ph type="title" idx="3"/>
          </p:nvPr>
        </p:nvSpPr>
        <p:spPr>
          <a:xfrm>
            <a:off x="5780244" y="1819400"/>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2" name="Google Shape;2152;p40"/>
          <p:cNvSpPr txBox="1">
            <a:spLocks noGrp="1"/>
          </p:cNvSpPr>
          <p:nvPr>
            <p:ph type="title" idx="5"/>
          </p:nvPr>
        </p:nvSpPr>
        <p:spPr>
          <a:xfrm>
            <a:off x="720000" y="1819400"/>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3" name="Google Shape;2153;p40"/>
          <p:cNvSpPr txBox="1">
            <a:spLocks noGrp="1"/>
          </p:cNvSpPr>
          <p:nvPr>
            <p:ph type="title" idx="6"/>
          </p:nvPr>
        </p:nvSpPr>
        <p:spPr>
          <a:xfrm>
            <a:off x="3252749" y="1819400"/>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58" name="Google Shape;2158;p40"/>
          <p:cNvSpPr txBox="1">
            <a:spLocks noGrp="1"/>
          </p:cNvSpPr>
          <p:nvPr>
            <p:ph type="ctrTitle" idx="13"/>
          </p:nvPr>
        </p:nvSpPr>
        <p:spPr>
          <a:xfrm>
            <a:off x="6771368" y="1642450"/>
            <a:ext cx="182100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Technology</a:t>
            </a:r>
            <a:endParaRPr dirty="0"/>
          </a:p>
        </p:txBody>
      </p:sp>
      <p:sp>
        <p:nvSpPr>
          <p:cNvPr id="2159" name="Google Shape;2159;p40"/>
          <p:cNvSpPr txBox="1">
            <a:spLocks noGrp="1"/>
          </p:cNvSpPr>
          <p:nvPr>
            <p:ph type="subTitle" idx="14"/>
          </p:nvPr>
        </p:nvSpPr>
        <p:spPr>
          <a:xfrm>
            <a:off x="6771383" y="1943950"/>
            <a:ext cx="1821000" cy="7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Technical skills supporting the tool</a:t>
            </a:r>
            <a:endParaRPr dirty="0"/>
          </a:p>
        </p:txBody>
      </p:sp>
      <p:sp>
        <p:nvSpPr>
          <p:cNvPr id="2162" name="Google Shape;2162;p40"/>
          <p:cNvSpPr txBox="1">
            <a:spLocks noGrp="1"/>
          </p:cNvSpPr>
          <p:nvPr>
            <p:ph type="ctrTitle" idx="17"/>
          </p:nvPr>
        </p:nvSpPr>
        <p:spPr>
          <a:xfrm>
            <a:off x="1705386" y="1642450"/>
            <a:ext cx="1821000" cy="450000"/>
          </a:xfrm>
          <a:prstGeom prst="rect">
            <a:avLst/>
          </a:prstGeom>
        </p:spPr>
        <p:txBody>
          <a:bodyPr spcFirstLastPara="1" wrap="square" lIns="91425" tIns="91425" rIns="91425" bIns="91425" anchor="b" anchorCtr="0">
            <a:noAutofit/>
          </a:bodyPr>
          <a:lstStyle/>
          <a:p>
            <a:pPr lvl="0"/>
            <a:r>
              <a:rPr lang="en-US" dirty="0" smtClean="0"/>
              <a:t>Prerequisite</a:t>
            </a:r>
            <a:endParaRPr dirty="0"/>
          </a:p>
        </p:txBody>
      </p:sp>
      <p:sp>
        <p:nvSpPr>
          <p:cNvPr id="2163" name="Google Shape;2163;p40"/>
          <p:cNvSpPr txBox="1">
            <a:spLocks noGrp="1"/>
          </p:cNvSpPr>
          <p:nvPr>
            <p:ph type="subTitle" idx="18"/>
          </p:nvPr>
        </p:nvSpPr>
        <p:spPr>
          <a:xfrm>
            <a:off x="1705387" y="1943950"/>
            <a:ext cx="1821000" cy="7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How to set up environment for running the tool</a:t>
            </a:r>
            <a:endParaRPr dirty="0"/>
          </a:p>
        </p:txBody>
      </p:sp>
      <p:sp>
        <p:nvSpPr>
          <p:cNvPr id="2164" name="Google Shape;2164;p40"/>
          <p:cNvSpPr txBox="1">
            <a:spLocks noGrp="1"/>
          </p:cNvSpPr>
          <p:nvPr>
            <p:ph type="ctrTitle" idx="19"/>
          </p:nvPr>
        </p:nvSpPr>
        <p:spPr>
          <a:xfrm>
            <a:off x="4242961" y="1642450"/>
            <a:ext cx="182100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Manual</a:t>
            </a:r>
            <a:endParaRPr dirty="0"/>
          </a:p>
        </p:txBody>
      </p:sp>
      <p:sp>
        <p:nvSpPr>
          <p:cNvPr id="2165" name="Google Shape;2165;p40"/>
          <p:cNvSpPr txBox="1">
            <a:spLocks noGrp="1"/>
          </p:cNvSpPr>
          <p:nvPr>
            <p:ph type="subTitle" idx="20"/>
          </p:nvPr>
        </p:nvSpPr>
        <p:spPr>
          <a:xfrm>
            <a:off x="4242976" y="1943950"/>
            <a:ext cx="1821000" cy="7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How to start an  analyzation with the tool</a:t>
            </a:r>
            <a:endParaRPr dirty="0"/>
          </a:p>
        </p:txBody>
      </p:sp>
      <p:pic>
        <p:nvPicPr>
          <p:cNvPr id="11" name="图片 10"/>
          <p:cNvPicPr>
            <a:picLocks noChangeAspect="1"/>
          </p:cNvPicPr>
          <p:nvPr/>
        </p:nvPicPr>
        <p:blipFill>
          <a:blip r:embed="rId5"/>
          <a:stretch>
            <a:fillRect/>
          </a:stretch>
        </p:blipFill>
        <p:spPr>
          <a:xfrm>
            <a:off x="1470771" y="2814576"/>
            <a:ext cx="1343655" cy="1371942"/>
          </a:xfrm>
          <a:prstGeom prst="rect">
            <a:avLst/>
          </a:prstGeom>
        </p:spPr>
      </p:pic>
      <p:grpSp>
        <p:nvGrpSpPr>
          <p:cNvPr id="40" name="Google Shape;14017;p87"/>
          <p:cNvGrpSpPr/>
          <p:nvPr/>
        </p:nvGrpSpPr>
        <p:grpSpPr>
          <a:xfrm>
            <a:off x="4129480" y="2966312"/>
            <a:ext cx="1061085" cy="1141868"/>
            <a:chOff x="2662884" y="1513044"/>
            <a:chExt cx="322914" cy="348543"/>
          </a:xfrm>
          <a:solidFill>
            <a:schemeClr val="tx1">
              <a:lumMod val="50000"/>
            </a:schemeClr>
          </a:solidFill>
        </p:grpSpPr>
        <p:sp>
          <p:nvSpPr>
            <p:cNvPr id="41" name="Google Shape;14018;p87"/>
            <p:cNvSpPr/>
            <p:nvPr/>
          </p:nvSpPr>
          <p:spPr>
            <a:xfrm>
              <a:off x="2662884" y="1513044"/>
              <a:ext cx="260663" cy="348543"/>
            </a:xfrm>
            <a:custGeom>
              <a:avLst/>
              <a:gdLst/>
              <a:ahLst/>
              <a:cxnLst/>
              <a:rect l="l" t="t" r="r" b="b"/>
              <a:pathLst>
                <a:path w="8228" h="11002" extrusionOk="0">
                  <a:moveTo>
                    <a:pt x="5692" y="0"/>
                  </a:moveTo>
                  <a:cubicBezTo>
                    <a:pt x="5597" y="0"/>
                    <a:pt x="5525" y="72"/>
                    <a:pt x="5525" y="167"/>
                  </a:cubicBezTo>
                  <a:cubicBezTo>
                    <a:pt x="5525" y="250"/>
                    <a:pt x="5597" y="322"/>
                    <a:pt x="5692" y="322"/>
                  </a:cubicBezTo>
                  <a:lnTo>
                    <a:pt x="7907" y="322"/>
                  </a:lnTo>
                  <a:lnTo>
                    <a:pt x="7907" y="10668"/>
                  </a:lnTo>
                  <a:lnTo>
                    <a:pt x="334" y="10668"/>
                  </a:lnTo>
                  <a:lnTo>
                    <a:pt x="334" y="9406"/>
                  </a:lnTo>
                  <a:cubicBezTo>
                    <a:pt x="334" y="9311"/>
                    <a:pt x="251" y="9240"/>
                    <a:pt x="167" y="9240"/>
                  </a:cubicBezTo>
                  <a:cubicBezTo>
                    <a:pt x="72" y="9240"/>
                    <a:pt x="1" y="9311"/>
                    <a:pt x="1" y="9406"/>
                  </a:cubicBezTo>
                  <a:lnTo>
                    <a:pt x="1" y="10835"/>
                  </a:lnTo>
                  <a:cubicBezTo>
                    <a:pt x="1" y="10918"/>
                    <a:pt x="72" y="11002"/>
                    <a:pt x="167" y="11002"/>
                  </a:cubicBezTo>
                  <a:lnTo>
                    <a:pt x="8049" y="11002"/>
                  </a:lnTo>
                  <a:cubicBezTo>
                    <a:pt x="8145" y="11002"/>
                    <a:pt x="8216" y="10918"/>
                    <a:pt x="8216" y="10835"/>
                  </a:cubicBezTo>
                  <a:lnTo>
                    <a:pt x="8216" y="179"/>
                  </a:lnTo>
                  <a:cubicBezTo>
                    <a:pt x="8228" y="60"/>
                    <a:pt x="8157" y="0"/>
                    <a:pt x="8073"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019;p87"/>
            <p:cNvSpPr/>
            <p:nvPr/>
          </p:nvSpPr>
          <p:spPr>
            <a:xfrm>
              <a:off x="2663264" y="1513044"/>
              <a:ext cx="165243" cy="282554"/>
            </a:xfrm>
            <a:custGeom>
              <a:avLst/>
              <a:gdLst/>
              <a:ahLst/>
              <a:cxnLst/>
              <a:rect l="l" t="t" r="r" b="b"/>
              <a:pathLst>
                <a:path w="5216" h="8919" extrusionOk="0">
                  <a:moveTo>
                    <a:pt x="2358" y="548"/>
                  </a:moveTo>
                  <a:lnTo>
                    <a:pt x="2358" y="2346"/>
                  </a:lnTo>
                  <a:lnTo>
                    <a:pt x="560" y="2346"/>
                  </a:lnTo>
                  <a:lnTo>
                    <a:pt x="2358" y="548"/>
                  </a:lnTo>
                  <a:close/>
                  <a:moveTo>
                    <a:pt x="2537" y="0"/>
                  </a:moveTo>
                  <a:cubicBezTo>
                    <a:pt x="2418" y="0"/>
                    <a:pt x="2299" y="167"/>
                    <a:pt x="2227" y="238"/>
                  </a:cubicBezTo>
                  <a:lnTo>
                    <a:pt x="108" y="2346"/>
                  </a:lnTo>
                  <a:cubicBezTo>
                    <a:pt x="60" y="2393"/>
                    <a:pt x="1" y="2441"/>
                    <a:pt x="1" y="2513"/>
                  </a:cubicBezTo>
                  <a:lnTo>
                    <a:pt x="1" y="8751"/>
                  </a:lnTo>
                  <a:cubicBezTo>
                    <a:pt x="1" y="8835"/>
                    <a:pt x="72" y="8918"/>
                    <a:pt x="167" y="8918"/>
                  </a:cubicBezTo>
                  <a:cubicBezTo>
                    <a:pt x="263" y="8918"/>
                    <a:pt x="334" y="8835"/>
                    <a:pt x="334" y="8751"/>
                  </a:cubicBezTo>
                  <a:lnTo>
                    <a:pt x="334" y="2667"/>
                  </a:lnTo>
                  <a:lnTo>
                    <a:pt x="2525" y="2667"/>
                  </a:lnTo>
                  <a:cubicBezTo>
                    <a:pt x="2608" y="2667"/>
                    <a:pt x="2680" y="2584"/>
                    <a:pt x="2680" y="2501"/>
                  </a:cubicBezTo>
                  <a:lnTo>
                    <a:pt x="2680" y="310"/>
                  </a:lnTo>
                  <a:lnTo>
                    <a:pt x="5049" y="310"/>
                  </a:lnTo>
                  <a:cubicBezTo>
                    <a:pt x="5144" y="310"/>
                    <a:pt x="5216" y="238"/>
                    <a:pt x="5216" y="143"/>
                  </a:cubicBezTo>
                  <a:cubicBezTo>
                    <a:pt x="5216" y="60"/>
                    <a:pt x="5132" y="0"/>
                    <a:pt x="5049"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020;p87"/>
            <p:cNvSpPr/>
            <p:nvPr/>
          </p:nvSpPr>
          <p:spPr>
            <a:xfrm>
              <a:off x="2717596" y="1747634"/>
              <a:ext cx="152412" cy="10613"/>
            </a:xfrm>
            <a:custGeom>
              <a:avLst/>
              <a:gdLst/>
              <a:ahLst/>
              <a:cxnLst/>
              <a:rect l="l" t="t" r="r" b="b"/>
              <a:pathLst>
                <a:path w="4811" h="335" extrusionOk="0">
                  <a:moveTo>
                    <a:pt x="167" y="1"/>
                  </a:moveTo>
                  <a:cubicBezTo>
                    <a:pt x="72" y="1"/>
                    <a:pt x="0" y="84"/>
                    <a:pt x="0" y="168"/>
                  </a:cubicBezTo>
                  <a:cubicBezTo>
                    <a:pt x="0" y="263"/>
                    <a:pt x="72" y="334"/>
                    <a:pt x="167" y="334"/>
                  </a:cubicBezTo>
                  <a:lnTo>
                    <a:pt x="4644" y="334"/>
                  </a:lnTo>
                  <a:cubicBezTo>
                    <a:pt x="4739" y="334"/>
                    <a:pt x="4810" y="263"/>
                    <a:pt x="4810" y="168"/>
                  </a:cubicBezTo>
                  <a:cubicBezTo>
                    <a:pt x="4798" y="84"/>
                    <a:pt x="4739" y="1"/>
                    <a:pt x="4644"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21;p87"/>
            <p:cNvSpPr/>
            <p:nvPr/>
          </p:nvSpPr>
          <p:spPr>
            <a:xfrm>
              <a:off x="2788876" y="1809886"/>
              <a:ext cx="81132" cy="10581"/>
            </a:xfrm>
            <a:custGeom>
              <a:avLst/>
              <a:gdLst/>
              <a:ahLst/>
              <a:cxnLst/>
              <a:rect l="l" t="t" r="r" b="b"/>
              <a:pathLst>
                <a:path w="2561" h="334" extrusionOk="0">
                  <a:moveTo>
                    <a:pt x="167" y="1"/>
                  </a:moveTo>
                  <a:cubicBezTo>
                    <a:pt x="72" y="1"/>
                    <a:pt x="0" y="84"/>
                    <a:pt x="0" y="167"/>
                  </a:cubicBezTo>
                  <a:cubicBezTo>
                    <a:pt x="0" y="262"/>
                    <a:pt x="72" y="334"/>
                    <a:pt x="167" y="334"/>
                  </a:cubicBezTo>
                  <a:lnTo>
                    <a:pt x="2394" y="334"/>
                  </a:lnTo>
                  <a:cubicBezTo>
                    <a:pt x="2489" y="334"/>
                    <a:pt x="2560" y="262"/>
                    <a:pt x="2560" y="167"/>
                  </a:cubicBezTo>
                  <a:cubicBezTo>
                    <a:pt x="2560" y="84"/>
                    <a:pt x="2489" y="1"/>
                    <a:pt x="2394"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022;p87"/>
            <p:cNvSpPr/>
            <p:nvPr/>
          </p:nvSpPr>
          <p:spPr>
            <a:xfrm>
              <a:off x="2717596" y="1722385"/>
              <a:ext cx="152412" cy="10201"/>
            </a:xfrm>
            <a:custGeom>
              <a:avLst/>
              <a:gdLst/>
              <a:ahLst/>
              <a:cxnLst/>
              <a:rect l="l" t="t" r="r" b="b"/>
              <a:pathLst>
                <a:path w="4811" h="322" extrusionOk="0">
                  <a:moveTo>
                    <a:pt x="167" y="0"/>
                  </a:moveTo>
                  <a:cubicBezTo>
                    <a:pt x="72" y="0"/>
                    <a:pt x="0" y="72"/>
                    <a:pt x="0" y="167"/>
                  </a:cubicBezTo>
                  <a:cubicBezTo>
                    <a:pt x="0" y="250"/>
                    <a:pt x="72" y="322"/>
                    <a:pt x="167" y="322"/>
                  </a:cubicBezTo>
                  <a:lnTo>
                    <a:pt x="4644" y="322"/>
                  </a:lnTo>
                  <a:cubicBezTo>
                    <a:pt x="4739" y="322"/>
                    <a:pt x="4810" y="250"/>
                    <a:pt x="4810" y="167"/>
                  </a:cubicBezTo>
                  <a:cubicBezTo>
                    <a:pt x="4798" y="60"/>
                    <a:pt x="4739" y="0"/>
                    <a:pt x="4644"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023;p87"/>
            <p:cNvSpPr/>
            <p:nvPr/>
          </p:nvSpPr>
          <p:spPr>
            <a:xfrm>
              <a:off x="2717596" y="1696344"/>
              <a:ext cx="152412" cy="10613"/>
            </a:xfrm>
            <a:custGeom>
              <a:avLst/>
              <a:gdLst/>
              <a:ahLst/>
              <a:cxnLst/>
              <a:rect l="l" t="t" r="r" b="b"/>
              <a:pathLst>
                <a:path w="4811" h="335" extrusionOk="0">
                  <a:moveTo>
                    <a:pt x="167" y="1"/>
                  </a:moveTo>
                  <a:cubicBezTo>
                    <a:pt x="72" y="1"/>
                    <a:pt x="0" y="72"/>
                    <a:pt x="0" y="167"/>
                  </a:cubicBezTo>
                  <a:cubicBezTo>
                    <a:pt x="0" y="251"/>
                    <a:pt x="72" y="334"/>
                    <a:pt x="167" y="334"/>
                  </a:cubicBezTo>
                  <a:lnTo>
                    <a:pt x="4644" y="334"/>
                  </a:lnTo>
                  <a:cubicBezTo>
                    <a:pt x="4739" y="334"/>
                    <a:pt x="4810" y="251"/>
                    <a:pt x="4810" y="167"/>
                  </a:cubicBezTo>
                  <a:cubicBezTo>
                    <a:pt x="4798" y="72"/>
                    <a:pt x="4739" y="1"/>
                    <a:pt x="4644"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024;p87"/>
            <p:cNvSpPr/>
            <p:nvPr/>
          </p:nvSpPr>
          <p:spPr>
            <a:xfrm>
              <a:off x="2717596" y="1670335"/>
              <a:ext cx="152412" cy="10581"/>
            </a:xfrm>
            <a:custGeom>
              <a:avLst/>
              <a:gdLst/>
              <a:ahLst/>
              <a:cxnLst/>
              <a:rect l="l" t="t" r="r" b="b"/>
              <a:pathLst>
                <a:path w="4811" h="334" extrusionOk="0">
                  <a:moveTo>
                    <a:pt x="167" y="0"/>
                  </a:moveTo>
                  <a:cubicBezTo>
                    <a:pt x="72" y="0"/>
                    <a:pt x="0" y="84"/>
                    <a:pt x="0" y="167"/>
                  </a:cubicBezTo>
                  <a:cubicBezTo>
                    <a:pt x="0" y="262"/>
                    <a:pt x="72" y="334"/>
                    <a:pt x="167" y="334"/>
                  </a:cubicBezTo>
                  <a:lnTo>
                    <a:pt x="4644" y="334"/>
                  </a:lnTo>
                  <a:cubicBezTo>
                    <a:pt x="4739" y="334"/>
                    <a:pt x="4810" y="262"/>
                    <a:pt x="4810" y="167"/>
                  </a:cubicBezTo>
                  <a:cubicBezTo>
                    <a:pt x="4810" y="84"/>
                    <a:pt x="4739" y="0"/>
                    <a:pt x="4644"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025;p87"/>
            <p:cNvSpPr/>
            <p:nvPr/>
          </p:nvSpPr>
          <p:spPr>
            <a:xfrm>
              <a:off x="2778326" y="1594145"/>
              <a:ext cx="31332" cy="61111"/>
            </a:xfrm>
            <a:custGeom>
              <a:avLst/>
              <a:gdLst/>
              <a:ahLst/>
              <a:cxnLst/>
              <a:rect l="l" t="t" r="r" b="b"/>
              <a:pathLst>
                <a:path w="989" h="1929" extrusionOk="0">
                  <a:moveTo>
                    <a:pt x="179" y="0"/>
                  </a:moveTo>
                  <a:cubicBezTo>
                    <a:pt x="95" y="0"/>
                    <a:pt x="12" y="72"/>
                    <a:pt x="12" y="167"/>
                  </a:cubicBezTo>
                  <a:cubicBezTo>
                    <a:pt x="12" y="250"/>
                    <a:pt x="95" y="322"/>
                    <a:pt x="179" y="322"/>
                  </a:cubicBezTo>
                  <a:lnTo>
                    <a:pt x="333" y="322"/>
                  </a:lnTo>
                  <a:lnTo>
                    <a:pt x="333" y="1607"/>
                  </a:lnTo>
                  <a:lnTo>
                    <a:pt x="167" y="1607"/>
                  </a:lnTo>
                  <a:cubicBezTo>
                    <a:pt x="72" y="1607"/>
                    <a:pt x="0" y="1679"/>
                    <a:pt x="0" y="1774"/>
                  </a:cubicBezTo>
                  <a:cubicBezTo>
                    <a:pt x="0" y="1858"/>
                    <a:pt x="72" y="1929"/>
                    <a:pt x="167" y="1929"/>
                  </a:cubicBezTo>
                  <a:lnTo>
                    <a:pt x="822" y="1929"/>
                  </a:lnTo>
                  <a:cubicBezTo>
                    <a:pt x="905" y="1929"/>
                    <a:pt x="988" y="1858"/>
                    <a:pt x="988" y="1774"/>
                  </a:cubicBezTo>
                  <a:cubicBezTo>
                    <a:pt x="976" y="1679"/>
                    <a:pt x="893" y="1607"/>
                    <a:pt x="810" y="1607"/>
                  </a:cubicBezTo>
                  <a:lnTo>
                    <a:pt x="643" y="1607"/>
                  </a:lnTo>
                  <a:lnTo>
                    <a:pt x="643" y="167"/>
                  </a:lnTo>
                  <a:cubicBezTo>
                    <a:pt x="643" y="72"/>
                    <a:pt x="572" y="0"/>
                    <a:pt x="47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026;p87"/>
            <p:cNvSpPr/>
            <p:nvPr/>
          </p:nvSpPr>
          <p:spPr>
            <a:xfrm>
              <a:off x="2782476" y="1575263"/>
              <a:ext cx="16220" cy="15872"/>
            </a:xfrm>
            <a:custGeom>
              <a:avLst/>
              <a:gdLst/>
              <a:ahLst/>
              <a:cxnLst/>
              <a:rect l="l" t="t" r="r" b="b"/>
              <a:pathLst>
                <a:path w="512" h="501" extrusionOk="0">
                  <a:moveTo>
                    <a:pt x="262" y="1"/>
                  </a:moveTo>
                  <a:cubicBezTo>
                    <a:pt x="131" y="1"/>
                    <a:pt x="0" y="120"/>
                    <a:pt x="0" y="251"/>
                  </a:cubicBezTo>
                  <a:cubicBezTo>
                    <a:pt x="0" y="382"/>
                    <a:pt x="119" y="501"/>
                    <a:pt x="262" y="501"/>
                  </a:cubicBezTo>
                  <a:cubicBezTo>
                    <a:pt x="393" y="501"/>
                    <a:pt x="512" y="382"/>
                    <a:pt x="512" y="251"/>
                  </a:cubicBezTo>
                  <a:cubicBezTo>
                    <a:pt x="512" y="120"/>
                    <a:pt x="393" y="1"/>
                    <a:pt x="26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027;p87"/>
            <p:cNvSpPr/>
            <p:nvPr/>
          </p:nvSpPr>
          <p:spPr>
            <a:xfrm>
              <a:off x="2943537" y="1513044"/>
              <a:ext cx="42261" cy="347783"/>
            </a:xfrm>
            <a:custGeom>
              <a:avLst/>
              <a:gdLst/>
              <a:ahLst/>
              <a:cxnLst/>
              <a:rect l="l" t="t" r="r" b="b"/>
              <a:pathLst>
                <a:path w="1334" h="10978" extrusionOk="0">
                  <a:moveTo>
                    <a:pt x="667" y="310"/>
                  </a:moveTo>
                  <a:cubicBezTo>
                    <a:pt x="857" y="310"/>
                    <a:pt x="1012" y="477"/>
                    <a:pt x="1012" y="655"/>
                  </a:cubicBezTo>
                  <a:lnTo>
                    <a:pt x="1012" y="1477"/>
                  </a:lnTo>
                  <a:lnTo>
                    <a:pt x="321" y="1477"/>
                  </a:lnTo>
                  <a:lnTo>
                    <a:pt x="321" y="655"/>
                  </a:lnTo>
                  <a:cubicBezTo>
                    <a:pt x="321" y="465"/>
                    <a:pt x="488" y="310"/>
                    <a:pt x="667" y="310"/>
                  </a:cubicBezTo>
                  <a:close/>
                  <a:moveTo>
                    <a:pt x="1024" y="1798"/>
                  </a:moveTo>
                  <a:lnTo>
                    <a:pt x="1024" y="2453"/>
                  </a:lnTo>
                  <a:lnTo>
                    <a:pt x="321" y="2453"/>
                  </a:lnTo>
                  <a:lnTo>
                    <a:pt x="321" y="1798"/>
                  </a:lnTo>
                  <a:close/>
                  <a:moveTo>
                    <a:pt x="964" y="9597"/>
                  </a:moveTo>
                  <a:lnTo>
                    <a:pt x="833" y="10525"/>
                  </a:lnTo>
                  <a:cubicBezTo>
                    <a:pt x="810" y="10597"/>
                    <a:pt x="750" y="10656"/>
                    <a:pt x="679" y="10656"/>
                  </a:cubicBezTo>
                  <a:cubicBezTo>
                    <a:pt x="607" y="10656"/>
                    <a:pt x="536" y="10597"/>
                    <a:pt x="536" y="10525"/>
                  </a:cubicBezTo>
                  <a:lnTo>
                    <a:pt x="417" y="9597"/>
                  </a:lnTo>
                  <a:close/>
                  <a:moveTo>
                    <a:pt x="667" y="0"/>
                  </a:moveTo>
                  <a:cubicBezTo>
                    <a:pt x="298" y="0"/>
                    <a:pt x="0" y="298"/>
                    <a:pt x="0" y="667"/>
                  </a:cubicBezTo>
                  <a:lnTo>
                    <a:pt x="0" y="1631"/>
                  </a:lnTo>
                  <a:lnTo>
                    <a:pt x="0" y="2822"/>
                  </a:lnTo>
                  <a:lnTo>
                    <a:pt x="0" y="4810"/>
                  </a:lnTo>
                  <a:cubicBezTo>
                    <a:pt x="0" y="4894"/>
                    <a:pt x="71" y="4965"/>
                    <a:pt x="167" y="4965"/>
                  </a:cubicBezTo>
                  <a:cubicBezTo>
                    <a:pt x="250" y="4965"/>
                    <a:pt x="321" y="4894"/>
                    <a:pt x="321" y="4810"/>
                  </a:cubicBezTo>
                  <a:lnTo>
                    <a:pt x="321" y="2763"/>
                  </a:lnTo>
                  <a:lnTo>
                    <a:pt x="1024" y="2763"/>
                  </a:lnTo>
                  <a:lnTo>
                    <a:pt x="1024" y="9275"/>
                  </a:lnTo>
                  <a:lnTo>
                    <a:pt x="321" y="9275"/>
                  </a:lnTo>
                  <a:lnTo>
                    <a:pt x="321" y="5430"/>
                  </a:lnTo>
                  <a:cubicBezTo>
                    <a:pt x="321" y="5346"/>
                    <a:pt x="250" y="5263"/>
                    <a:pt x="167" y="5263"/>
                  </a:cubicBezTo>
                  <a:cubicBezTo>
                    <a:pt x="71" y="5263"/>
                    <a:pt x="0" y="5346"/>
                    <a:pt x="0" y="5430"/>
                  </a:cubicBezTo>
                  <a:lnTo>
                    <a:pt x="0" y="9430"/>
                  </a:lnTo>
                  <a:cubicBezTo>
                    <a:pt x="0" y="9490"/>
                    <a:pt x="24" y="9537"/>
                    <a:pt x="60" y="9561"/>
                  </a:cubicBezTo>
                  <a:lnTo>
                    <a:pt x="191" y="10561"/>
                  </a:lnTo>
                  <a:cubicBezTo>
                    <a:pt x="226" y="10799"/>
                    <a:pt x="429" y="10978"/>
                    <a:pt x="667" y="10978"/>
                  </a:cubicBezTo>
                  <a:cubicBezTo>
                    <a:pt x="905" y="10978"/>
                    <a:pt x="1119" y="10799"/>
                    <a:pt x="1143" y="10561"/>
                  </a:cubicBezTo>
                  <a:lnTo>
                    <a:pt x="1274" y="9561"/>
                  </a:lnTo>
                  <a:cubicBezTo>
                    <a:pt x="1322" y="9537"/>
                    <a:pt x="1334" y="9490"/>
                    <a:pt x="1334" y="9430"/>
                  </a:cubicBezTo>
                  <a:lnTo>
                    <a:pt x="1334" y="2822"/>
                  </a:lnTo>
                  <a:lnTo>
                    <a:pt x="1334" y="1631"/>
                  </a:lnTo>
                  <a:lnTo>
                    <a:pt x="1334" y="667"/>
                  </a:lnTo>
                  <a:cubicBezTo>
                    <a:pt x="1334" y="298"/>
                    <a:pt x="1036" y="0"/>
                    <a:pt x="66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3634;p87"/>
          <p:cNvGrpSpPr/>
          <p:nvPr/>
        </p:nvGrpSpPr>
        <p:grpSpPr>
          <a:xfrm>
            <a:off x="6747851" y="2966312"/>
            <a:ext cx="1234126" cy="1141868"/>
            <a:chOff x="3527780" y="2885263"/>
            <a:chExt cx="347435" cy="345534"/>
          </a:xfrm>
          <a:solidFill>
            <a:schemeClr val="tx1">
              <a:lumMod val="50000"/>
            </a:schemeClr>
          </a:solidFill>
        </p:grpSpPr>
        <p:sp>
          <p:nvSpPr>
            <p:cNvPr id="52" name="Google Shape;13635;p87"/>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636;p87"/>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637;p87"/>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638;p87"/>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639;p87"/>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640;p87"/>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641;p87"/>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642;p87"/>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43;p87"/>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644;p87"/>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645;p87"/>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646;p87"/>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647;p87"/>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648;p87"/>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649;p87"/>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650;p87"/>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651;p87"/>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652;p87"/>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653;p87"/>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654;p87"/>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655;p87"/>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656;p87"/>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657;p87"/>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5" name="Google Shape;2185;p4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b="1" dirty="0"/>
          </a:p>
        </p:txBody>
      </p:sp>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87" name="Google Shape;2187;p4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Prerequisite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pic>
        <p:nvPicPr>
          <p:cNvPr id="2192" name="Google Shape;2192;p44"/>
          <p:cNvPicPr preferRelativeResize="0"/>
          <p:nvPr/>
        </p:nvPicPr>
        <p:blipFill>
          <a:blip r:embed="rId3">
            <a:alphaModFix amt="44000"/>
          </a:blip>
          <a:stretch>
            <a:fillRect/>
          </a:stretch>
        </p:blipFill>
        <p:spPr>
          <a:xfrm>
            <a:off x="1036029" y="2017079"/>
            <a:ext cx="1212965" cy="1020300"/>
          </a:xfrm>
          <a:prstGeom prst="rect">
            <a:avLst/>
          </a:prstGeom>
          <a:noFill/>
          <a:ln>
            <a:noFill/>
          </a:ln>
        </p:spPr>
      </p:pic>
      <p:pic>
        <p:nvPicPr>
          <p:cNvPr id="2193" name="Google Shape;2193;p44"/>
          <p:cNvPicPr preferRelativeResize="0"/>
          <p:nvPr/>
        </p:nvPicPr>
        <p:blipFill>
          <a:blip r:embed="rId4">
            <a:alphaModFix amt="55000"/>
          </a:blip>
          <a:stretch>
            <a:fillRect/>
          </a:stretch>
        </p:blipFill>
        <p:spPr>
          <a:xfrm>
            <a:off x="2958371" y="2017075"/>
            <a:ext cx="1212974" cy="1020309"/>
          </a:xfrm>
          <a:prstGeom prst="rect">
            <a:avLst/>
          </a:prstGeom>
          <a:noFill/>
          <a:ln>
            <a:noFill/>
          </a:ln>
        </p:spPr>
      </p:pic>
      <p:sp>
        <p:nvSpPr>
          <p:cNvPr id="2194" name="Google Shape;2194;p44"/>
          <p:cNvSpPr txBox="1"/>
          <p:nvPr/>
        </p:nvSpPr>
        <p:spPr>
          <a:xfrm>
            <a:off x="887711" y="2358629"/>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2"/>
                </a:solidFill>
                <a:latin typeface="Open Sans ExtraBold"/>
                <a:ea typeface="Open Sans ExtraBold"/>
                <a:cs typeface="Open Sans ExtraBold"/>
                <a:sym typeface="Open Sans ExtraBold"/>
              </a:rPr>
              <a:t>matplotlib</a:t>
            </a:r>
            <a:endParaRPr dirty="0">
              <a:solidFill>
                <a:schemeClr val="dk2"/>
              </a:solidFill>
              <a:latin typeface="Open Sans ExtraBold"/>
              <a:ea typeface="Open Sans ExtraBold"/>
              <a:cs typeface="Open Sans ExtraBold"/>
              <a:sym typeface="Open Sans ExtraBold"/>
            </a:endParaRPr>
          </a:p>
        </p:txBody>
      </p:sp>
      <p:sp>
        <p:nvSpPr>
          <p:cNvPr id="2195" name="Google Shape;2195;p44"/>
          <p:cNvSpPr txBox="1"/>
          <p:nvPr/>
        </p:nvSpPr>
        <p:spPr>
          <a:xfrm>
            <a:off x="720000" y="3392659"/>
            <a:ext cx="1926000" cy="1020300"/>
          </a:xfrm>
          <a:prstGeom prst="rect">
            <a:avLst/>
          </a:prstGeom>
          <a:noFill/>
          <a:ln>
            <a:noFill/>
          </a:ln>
        </p:spPr>
        <p:txBody>
          <a:bodyPr spcFirstLastPara="1" wrap="square" lIns="91425" tIns="91425" rIns="91425" bIns="91425" anchor="ctr" anchorCtr="0">
            <a:noAutofit/>
          </a:bodyPr>
          <a:lstStyle/>
          <a:p>
            <a:pPr lvl="0" algn="ctr"/>
            <a:r>
              <a:rPr lang="en-US" dirty="0" smtClean="0">
                <a:solidFill>
                  <a:schemeClr val="dk2"/>
                </a:solidFill>
                <a:latin typeface="Open Sans"/>
                <a:ea typeface="Open Sans"/>
                <a:cs typeface="Open Sans"/>
                <a:sym typeface="Open Sans"/>
              </a:rPr>
              <a:t>For </a:t>
            </a:r>
            <a:r>
              <a:rPr lang="en-US" dirty="0">
                <a:solidFill>
                  <a:schemeClr val="dk2"/>
                </a:solidFill>
                <a:latin typeface="Open Sans"/>
                <a:ea typeface="Open Sans"/>
                <a:cs typeface="Open Sans"/>
                <a:sym typeface="Open Sans"/>
              </a:rPr>
              <a:t>creating static, animated, and interactive visualizations</a:t>
            </a:r>
            <a:endParaRPr dirty="0">
              <a:solidFill>
                <a:schemeClr val="dk2"/>
              </a:solidFill>
              <a:latin typeface="Open Sans"/>
              <a:ea typeface="Open Sans"/>
              <a:cs typeface="Open Sans"/>
              <a:sym typeface="Open Sans"/>
            </a:endParaRPr>
          </a:p>
        </p:txBody>
      </p:sp>
      <p:sp>
        <p:nvSpPr>
          <p:cNvPr id="2196" name="Google Shape;2196;p44"/>
          <p:cNvSpPr txBox="1"/>
          <p:nvPr/>
        </p:nvSpPr>
        <p:spPr>
          <a:xfrm>
            <a:off x="2893158" y="2358629"/>
            <a:ext cx="1343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2"/>
                </a:solidFill>
                <a:latin typeface="Open Sans ExtraBold"/>
                <a:ea typeface="Open Sans ExtraBold"/>
                <a:cs typeface="Open Sans ExtraBold"/>
                <a:sym typeface="Open Sans ExtraBold"/>
              </a:rPr>
              <a:t>numpy</a:t>
            </a:r>
            <a:endParaRPr dirty="0">
              <a:solidFill>
                <a:schemeClr val="dk2"/>
              </a:solidFill>
              <a:latin typeface="Open Sans ExtraBold"/>
              <a:ea typeface="Open Sans ExtraBold"/>
              <a:cs typeface="Open Sans ExtraBold"/>
              <a:sym typeface="Open Sans ExtraBold"/>
            </a:endParaRPr>
          </a:p>
        </p:txBody>
      </p:sp>
      <p:sp>
        <p:nvSpPr>
          <p:cNvPr id="2197" name="Google Shape;2197;p44"/>
          <p:cNvSpPr txBox="1"/>
          <p:nvPr/>
        </p:nvSpPr>
        <p:spPr>
          <a:xfrm>
            <a:off x="2646000" y="3392661"/>
            <a:ext cx="1926000" cy="1020300"/>
          </a:xfrm>
          <a:prstGeom prst="rect">
            <a:avLst/>
          </a:prstGeom>
          <a:noFill/>
          <a:ln>
            <a:noFill/>
          </a:ln>
        </p:spPr>
        <p:txBody>
          <a:bodyPr spcFirstLastPara="1" wrap="square" lIns="91425" tIns="91425" rIns="91425" bIns="91425" anchor="ctr" anchorCtr="0">
            <a:noAutofit/>
          </a:bodyPr>
          <a:lstStyle/>
          <a:p>
            <a:pPr lvl="0" algn="ctr"/>
            <a:r>
              <a:rPr lang="en-US" dirty="0">
                <a:solidFill>
                  <a:schemeClr val="dk2"/>
                </a:solidFill>
                <a:latin typeface="Open Sans"/>
                <a:ea typeface="Open Sans"/>
                <a:cs typeface="Open Sans"/>
                <a:sym typeface="Open Sans"/>
              </a:rPr>
              <a:t> </a:t>
            </a:r>
            <a:r>
              <a:rPr lang="en-US" dirty="0" smtClean="0">
                <a:solidFill>
                  <a:schemeClr val="dk2"/>
                </a:solidFill>
                <a:latin typeface="Open Sans"/>
                <a:ea typeface="Open Sans"/>
                <a:cs typeface="Open Sans"/>
                <a:sym typeface="Open Sans"/>
              </a:rPr>
              <a:t>For comprehensive </a:t>
            </a:r>
            <a:r>
              <a:rPr lang="en-US" dirty="0">
                <a:solidFill>
                  <a:schemeClr val="dk2"/>
                </a:solidFill>
                <a:latin typeface="Open Sans"/>
                <a:ea typeface="Open Sans"/>
                <a:cs typeface="Open Sans"/>
                <a:sym typeface="Open Sans"/>
              </a:rPr>
              <a:t>mathematical </a:t>
            </a:r>
            <a:r>
              <a:rPr lang="en-US" dirty="0" smtClean="0">
                <a:solidFill>
                  <a:schemeClr val="dk2"/>
                </a:solidFill>
                <a:latin typeface="Open Sans"/>
                <a:ea typeface="Open Sans"/>
                <a:cs typeface="Open Sans"/>
                <a:sym typeface="Open Sans"/>
              </a:rPr>
              <a:t>functions and more</a:t>
            </a:r>
            <a:endParaRPr dirty="0">
              <a:solidFill>
                <a:schemeClr val="dk2"/>
              </a:solidFill>
              <a:latin typeface="Open Sans"/>
              <a:ea typeface="Open Sans"/>
              <a:cs typeface="Open Sans"/>
              <a:sym typeface="Open Sans"/>
            </a:endParaRPr>
          </a:p>
        </p:txBody>
      </p:sp>
      <p:sp>
        <p:nvSpPr>
          <p:cNvPr id="2198" name="Google Shape;2198;p44"/>
          <p:cNvSpPr txBox="1"/>
          <p:nvPr/>
        </p:nvSpPr>
        <p:spPr>
          <a:xfrm>
            <a:off x="4572000" y="3392659"/>
            <a:ext cx="1926000" cy="1020300"/>
          </a:xfrm>
          <a:prstGeom prst="rect">
            <a:avLst/>
          </a:prstGeom>
          <a:noFill/>
          <a:ln>
            <a:noFill/>
          </a:ln>
        </p:spPr>
        <p:txBody>
          <a:bodyPr spcFirstLastPara="1" wrap="square" lIns="91425" tIns="91425" rIns="91425" bIns="91425" anchor="ctr" anchorCtr="0">
            <a:noAutofit/>
          </a:bodyPr>
          <a:lstStyle/>
          <a:p>
            <a:pPr lvl="0" algn="ctr"/>
            <a:r>
              <a:rPr lang="en-US" dirty="0" smtClean="0">
                <a:solidFill>
                  <a:schemeClr val="dk2"/>
                </a:solidFill>
                <a:latin typeface="Open Sans"/>
                <a:ea typeface="Open Sans"/>
                <a:cs typeface="Open Sans"/>
                <a:sym typeface="Open Sans"/>
              </a:rPr>
              <a:t>For fast </a:t>
            </a:r>
            <a:r>
              <a:rPr lang="en-US" dirty="0">
                <a:solidFill>
                  <a:schemeClr val="dk2"/>
                </a:solidFill>
                <a:latin typeface="Open Sans"/>
                <a:ea typeface="Open Sans"/>
                <a:cs typeface="Open Sans"/>
                <a:sym typeface="Open Sans"/>
              </a:rPr>
              <a:t>and simple-to-learn GUI programming</a:t>
            </a:r>
            <a:endParaRPr dirty="0">
              <a:solidFill>
                <a:schemeClr val="dk2"/>
              </a:solidFill>
              <a:latin typeface="Open Sans"/>
              <a:ea typeface="Open Sans"/>
              <a:cs typeface="Open Sans"/>
              <a:sym typeface="Open Sans"/>
            </a:endParaRPr>
          </a:p>
        </p:txBody>
      </p:sp>
      <p:pic>
        <p:nvPicPr>
          <p:cNvPr id="2199" name="Google Shape;2199;p44"/>
          <p:cNvPicPr preferRelativeResize="0"/>
          <p:nvPr/>
        </p:nvPicPr>
        <p:blipFill>
          <a:blip r:embed="rId5">
            <a:alphaModFix amt="68000"/>
          </a:blip>
          <a:stretch>
            <a:fillRect/>
          </a:stretch>
        </p:blipFill>
        <p:spPr>
          <a:xfrm>
            <a:off x="4880712" y="2017075"/>
            <a:ext cx="1212974" cy="1020309"/>
          </a:xfrm>
          <a:prstGeom prst="rect">
            <a:avLst/>
          </a:prstGeom>
          <a:noFill/>
          <a:ln>
            <a:noFill/>
          </a:ln>
        </p:spPr>
      </p:pic>
      <p:sp>
        <p:nvSpPr>
          <p:cNvPr id="2200" name="Google Shape;2200;p44"/>
          <p:cNvSpPr txBox="1"/>
          <p:nvPr/>
        </p:nvSpPr>
        <p:spPr>
          <a:xfrm>
            <a:off x="4815499" y="2358629"/>
            <a:ext cx="1343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solidFill>
                  <a:schemeClr val="dk2"/>
                </a:solidFill>
                <a:latin typeface="Open Sans ExtraBold"/>
                <a:ea typeface="Open Sans ExtraBold"/>
                <a:cs typeface="Open Sans ExtraBold"/>
                <a:sym typeface="Open Sans ExtraBold"/>
              </a:rPr>
              <a:t>PySimpleGUI</a:t>
            </a:r>
            <a:endParaRPr dirty="0">
              <a:solidFill>
                <a:schemeClr val="dk2"/>
              </a:solidFill>
              <a:latin typeface="Open Sans ExtraBold"/>
              <a:ea typeface="Open Sans ExtraBold"/>
              <a:cs typeface="Open Sans ExtraBold"/>
              <a:sym typeface="Open Sans ExtraBold"/>
            </a:endParaRPr>
          </a:p>
        </p:txBody>
      </p:sp>
      <p:pic>
        <p:nvPicPr>
          <p:cNvPr id="2201" name="Google Shape;2201;p44"/>
          <p:cNvPicPr preferRelativeResize="0"/>
          <p:nvPr/>
        </p:nvPicPr>
        <p:blipFill>
          <a:blip r:embed="rId6">
            <a:alphaModFix amt="83000"/>
          </a:blip>
          <a:stretch>
            <a:fillRect/>
          </a:stretch>
        </p:blipFill>
        <p:spPr>
          <a:xfrm>
            <a:off x="6858188" y="2017075"/>
            <a:ext cx="1212974" cy="1020309"/>
          </a:xfrm>
          <a:prstGeom prst="rect">
            <a:avLst/>
          </a:prstGeom>
          <a:noFill/>
          <a:ln>
            <a:noFill/>
          </a:ln>
        </p:spPr>
      </p:pic>
      <p:sp>
        <p:nvSpPr>
          <p:cNvPr id="2202" name="Google Shape;2202;p44"/>
          <p:cNvSpPr txBox="1"/>
          <p:nvPr/>
        </p:nvSpPr>
        <p:spPr>
          <a:xfrm>
            <a:off x="6792975" y="2358629"/>
            <a:ext cx="1343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latin typeface="Open Sans ExtraBold"/>
                <a:ea typeface="Open Sans ExtraBold"/>
                <a:cs typeface="Open Sans ExtraBold"/>
                <a:sym typeface="Open Sans ExtraBold"/>
              </a:rPr>
              <a:t>s</a:t>
            </a:r>
            <a:r>
              <a:rPr lang="en" dirty="0" smtClean="0">
                <a:solidFill>
                  <a:schemeClr val="dk2"/>
                </a:solidFill>
                <a:latin typeface="Open Sans ExtraBold"/>
                <a:ea typeface="Open Sans ExtraBold"/>
                <a:cs typeface="Open Sans ExtraBold"/>
                <a:sym typeface="Open Sans ExtraBold"/>
              </a:rPr>
              <a:t>cikit-learn</a:t>
            </a:r>
            <a:endParaRPr dirty="0">
              <a:solidFill>
                <a:schemeClr val="dk2"/>
              </a:solidFill>
              <a:latin typeface="Open Sans ExtraBold"/>
              <a:ea typeface="Open Sans ExtraBold"/>
              <a:cs typeface="Open Sans ExtraBold"/>
              <a:sym typeface="Open Sans ExtraBold"/>
            </a:endParaRPr>
          </a:p>
        </p:txBody>
      </p:sp>
      <p:sp>
        <p:nvSpPr>
          <p:cNvPr id="2203" name="Google Shape;2203;p44"/>
          <p:cNvSpPr/>
          <p:nvPr/>
        </p:nvSpPr>
        <p:spPr>
          <a:xfrm>
            <a:off x="2114565" y="2544975"/>
            <a:ext cx="953114" cy="90050"/>
          </a:xfrm>
          <a:custGeom>
            <a:avLst/>
            <a:gdLst/>
            <a:ahLst/>
            <a:cxnLst/>
            <a:rect l="l" t="t" r="r" b="b"/>
            <a:pathLst>
              <a:path w="44039" h="3602" extrusionOk="0">
                <a:moveTo>
                  <a:pt x="0" y="336"/>
                </a:moveTo>
                <a:cubicBezTo>
                  <a:pt x="7344" y="1671"/>
                  <a:pt x="14781" y="4286"/>
                  <a:pt x="22187" y="3361"/>
                </a:cubicBezTo>
                <a:cubicBezTo>
                  <a:pt x="29500" y="2447"/>
                  <a:pt x="36669" y="0"/>
                  <a:pt x="44039" y="0"/>
                </a:cubicBezTo>
              </a:path>
            </a:pathLst>
          </a:custGeom>
          <a:noFill/>
          <a:ln w="19050" cap="flat" cmpd="sng">
            <a:solidFill>
              <a:schemeClr val="dk2"/>
            </a:solidFill>
            <a:prstDash val="solid"/>
            <a:round/>
            <a:headEnd type="none" w="med" len="med"/>
            <a:tailEnd type="none" w="med" len="med"/>
          </a:ln>
        </p:spPr>
      </p:sp>
      <p:sp>
        <p:nvSpPr>
          <p:cNvPr id="2208" name="Google Shape;2208;p44"/>
          <p:cNvSpPr txBox="1"/>
          <p:nvPr/>
        </p:nvSpPr>
        <p:spPr>
          <a:xfrm>
            <a:off x="6501675" y="3392659"/>
            <a:ext cx="1926000" cy="102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latin typeface="Open Sans"/>
                <a:ea typeface="Open Sans"/>
                <a:cs typeface="Open Sans"/>
                <a:sym typeface="Open Sans"/>
              </a:rPr>
              <a:t>For built-in ready-to-use logistic regression model</a:t>
            </a:r>
            <a:endParaRPr dirty="0">
              <a:solidFill>
                <a:schemeClr val="dk2"/>
              </a:solidFill>
              <a:latin typeface="Open Sans"/>
              <a:ea typeface="Open Sans"/>
              <a:cs typeface="Open Sans"/>
              <a:sym typeface="Open Sans"/>
            </a:endParaRPr>
          </a:p>
        </p:txBody>
      </p:sp>
      <p:sp>
        <p:nvSpPr>
          <p:cNvPr id="2209" name="Google Shape;2209;p44"/>
          <p:cNvSpPr/>
          <p:nvPr/>
        </p:nvSpPr>
        <p:spPr>
          <a:xfrm>
            <a:off x="4039191" y="2553375"/>
            <a:ext cx="890850" cy="33625"/>
          </a:xfrm>
          <a:custGeom>
            <a:avLst/>
            <a:gdLst/>
            <a:ahLst/>
            <a:cxnLst/>
            <a:rect l="l" t="t" r="r" b="b"/>
            <a:pathLst>
              <a:path w="35634" h="1345" extrusionOk="0">
                <a:moveTo>
                  <a:pt x="0" y="0"/>
                </a:moveTo>
                <a:cubicBezTo>
                  <a:pt x="11870" y="624"/>
                  <a:pt x="23748" y="1345"/>
                  <a:pt x="35634" y="1345"/>
                </a:cubicBezTo>
              </a:path>
            </a:pathLst>
          </a:custGeom>
          <a:noFill/>
          <a:ln w="19050" cap="flat" cmpd="sng">
            <a:solidFill>
              <a:schemeClr val="dk2"/>
            </a:solidFill>
            <a:prstDash val="solid"/>
            <a:round/>
            <a:headEnd type="none" w="med" len="med"/>
            <a:tailEnd type="none" w="med" len="med"/>
          </a:ln>
        </p:spPr>
      </p:sp>
      <p:sp>
        <p:nvSpPr>
          <p:cNvPr id="2210" name="Google Shape;2210;p44"/>
          <p:cNvSpPr/>
          <p:nvPr/>
        </p:nvSpPr>
        <p:spPr>
          <a:xfrm>
            <a:off x="5980591" y="2519750"/>
            <a:ext cx="958100" cy="25225"/>
          </a:xfrm>
          <a:custGeom>
            <a:avLst/>
            <a:gdLst/>
            <a:ahLst/>
            <a:cxnLst/>
            <a:rect l="l" t="t" r="r" b="b"/>
            <a:pathLst>
              <a:path w="38324" h="1009" extrusionOk="0">
                <a:moveTo>
                  <a:pt x="0" y="1009"/>
                </a:moveTo>
                <a:cubicBezTo>
                  <a:pt x="12779" y="1009"/>
                  <a:pt x="25545" y="0"/>
                  <a:pt x="38324" y="0"/>
                </a:cubicBezTo>
              </a:path>
            </a:pathLst>
          </a:custGeom>
          <a:noFill/>
          <a:ln w="19050" cap="flat" cmpd="sng">
            <a:solidFill>
              <a:schemeClr val="dk2"/>
            </a:solidFill>
            <a:prstDash val="solid"/>
            <a:round/>
            <a:headEnd type="none" w="med" len="med"/>
            <a:tailEnd type="none" w="med" len="med"/>
          </a:ln>
        </p:spPr>
      </p:sp>
      <p:sp>
        <p:nvSpPr>
          <p:cNvPr id="2211" name="Google Shape;2211;p4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Prerequisite</a:t>
            </a:r>
            <a:endParaRPr dirty="0">
              <a:solidFill>
                <a:schemeClr val="dk2"/>
              </a:solidFill>
            </a:endParaRPr>
          </a:p>
        </p:txBody>
      </p:sp>
      <p:sp>
        <p:nvSpPr>
          <p:cNvPr id="22" name="Google Shape;2195;p44"/>
          <p:cNvSpPr txBox="1"/>
          <p:nvPr/>
        </p:nvSpPr>
        <p:spPr>
          <a:xfrm>
            <a:off x="1397419" y="832400"/>
            <a:ext cx="6349162" cy="89188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smtClean="0">
                <a:solidFill>
                  <a:schemeClr val="dk2"/>
                </a:solidFill>
                <a:latin typeface="Open Sans"/>
                <a:ea typeface="Open Sans"/>
                <a:cs typeface="Open Sans"/>
                <a:sym typeface="Open Sans"/>
              </a:rPr>
              <a:t>First you need to have python 3 installed on your device, and then use </a:t>
            </a:r>
            <a:r>
              <a:rPr lang="en" b="1" dirty="0" smtClean="0">
                <a:solidFill>
                  <a:schemeClr val="dk2"/>
                </a:solidFill>
                <a:latin typeface="Open Sans"/>
                <a:ea typeface="Open Sans"/>
                <a:cs typeface="Open Sans"/>
                <a:sym typeface="Open Sans"/>
              </a:rPr>
              <a:t>`pip install` </a:t>
            </a:r>
            <a:r>
              <a:rPr lang="en" dirty="0" smtClean="0">
                <a:solidFill>
                  <a:schemeClr val="dk2"/>
                </a:solidFill>
                <a:latin typeface="Open Sans"/>
                <a:ea typeface="Open Sans"/>
                <a:cs typeface="Open Sans"/>
                <a:sym typeface="Open Sans"/>
              </a:rPr>
              <a:t>command to install the following libraries and packages.</a:t>
            </a:r>
            <a:endParaRPr dirty="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5" name="Google Shape;2185;p4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b="1" dirty="0"/>
          </a:p>
        </p:txBody>
      </p:sp>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2187" name="Google Shape;2187;p4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Manual</a:t>
            </a:r>
            <a:endParaRPr dirty="0"/>
          </a:p>
        </p:txBody>
      </p:sp>
    </p:spTree>
    <p:extLst>
      <p:ext uri="{BB962C8B-B14F-4D97-AF65-F5344CB8AC3E}">
        <p14:creationId xmlns:p14="http://schemas.microsoft.com/office/powerpoint/2010/main" val="4140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After Libraries Installed …</a:t>
            </a:r>
            <a:endParaRPr dirty="0"/>
          </a:p>
        </p:txBody>
      </p:sp>
      <p:sp>
        <p:nvSpPr>
          <p:cNvPr id="34" name="Google Shape;2195;p44"/>
          <p:cNvSpPr txBox="1"/>
          <p:nvPr/>
        </p:nvSpPr>
        <p:spPr>
          <a:xfrm>
            <a:off x="1397419" y="832400"/>
            <a:ext cx="6349162" cy="89188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smtClean="0">
                <a:solidFill>
                  <a:schemeClr val="dk2"/>
                </a:solidFill>
                <a:latin typeface="Open Sans"/>
                <a:ea typeface="Open Sans"/>
                <a:cs typeface="Open Sans"/>
                <a:sym typeface="Open Sans"/>
              </a:rPr>
              <a:t>Use python command run main.py in the root directory of the project.  A frontend will show up as </a:t>
            </a:r>
            <a:r>
              <a:rPr lang="en-US" altLang="zh-CN" dirty="0" smtClean="0">
                <a:solidFill>
                  <a:schemeClr val="dk2"/>
                </a:solidFill>
                <a:latin typeface="Open Sans"/>
                <a:ea typeface="Open Sans"/>
                <a:cs typeface="Open Sans"/>
                <a:sym typeface="Open Sans"/>
              </a:rPr>
              <a:t>below</a:t>
            </a:r>
            <a:endParaRPr dirty="0">
              <a:solidFill>
                <a:schemeClr val="dk2"/>
              </a:solidFill>
              <a:latin typeface="Open Sans"/>
              <a:ea typeface="Open Sans"/>
              <a:cs typeface="Open Sans"/>
              <a:sym typeface="Open Sans"/>
            </a:endParaRPr>
          </a:p>
        </p:txBody>
      </p:sp>
      <p:pic>
        <p:nvPicPr>
          <p:cNvPr id="8" name="图片 7"/>
          <p:cNvPicPr>
            <a:picLocks noChangeAspect="1"/>
          </p:cNvPicPr>
          <p:nvPr/>
        </p:nvPicPr>
        <p:blipFill>
          <a:blip r:embed="rId3"/>
          <a:stretch>
            <a:fillRect/>
          </a:stretch>
        </p:blipFill>
        <p:spPr>
          <a:xfrm>
            <a:off x="1397419" y="1508812"/>
            <a:ext cx="3783107" cy="35498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Import Data Set</a:t>
            </a:r>
            <a:endParaRPr dirty="0"/>
          </a:p>
        </p:txBody>
      </p:sp>
      <p:sp>
        <p:nvSpPr>
          <p:cNvPr id="34" name="Google Shape;2195;p44"/>
          <p:cNvSpPr txBox="1"/>
          <p:nvPr/>
        </p:nvSpPr>
        <p:spPr>
          <a:xfrm>
            <a:off x="1398315" y="1812604"/>
            <a:ext cx="6349162" cy="116963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solidFill>
                  <a:schemeClr val="dk2"/>
                </a:solidFill>
                <a:latin typeface="Open Sans"/>
                <a:ea typeface="Open Sans"/>
                <a:cs typeface="Open Sans"/>
                <a:sym typeface="Open Sans"/>
              </a:rPr>
              <a:t>Here, user can browse local files to import data points and labels for training and testing. In a standard data points csv file, a row is a piece of data and each column stands for a feature value. A standard label csv should  contains rows of 0s and 1s, which represents the logistic label for the </a:t>
            </a:r>
            <a:r>
              <a:rPr lang="en-US" altLang="zh-CN" dirty="0" smtClean="0">
                <a:solidFill>
                  <a:schemeClr val="dk2"/>
                </a:solidFill>
                <a:latin typeface="Open Sans"/>
                <a:ea typeface="Open Sans"/>
                <a:cs typeface="Open Sans"/>
                <a:sym typeface="Open Sans"/>
              </a:rPr>
              <a:t>associated</a:t>
            </a:r>
            <a:r>
              <a:rPr lang="en-US" dirty="0" smtClean="0">
                <a:solidFill>
                  <a:schemeClr val="dk2"/>
                </a:solidFill>
                <a:latin typeface="Open Sans"/>
                <a:ea typeface="Open Sans"/>
                <a:cs typeface="Open Sans"/>
                <a:sym typeface="Open Sans"/>
              </a:rPr>
              <a:t> data.</a:t>
            </a:r>
            <a:endParaRPr dirty="0">
              <a:solidFill>
                <a:schemeClr val="dk2"/>
              </a:solidFill>
              <a:latin typeface="Open Sans"/>
              <a:ea typeface="Open Sans"/>
              <a:cs typeface="Open Sans"/>
              <a:sym typeface="Open Sans"/>
            </a:endParaRPr>
          </a:p>
        </p:txBody>
      </p:sp>
      <p:pic>
        <p:nvPicPr>
          <p:cNvPr id="2" name="图片 1"/>
          <p:cNvPicPr>
            <a:picLocks noChangeAspect="1"/>
          </p:cNvPicPr>
          <p:nvPr/>
        </p:nvPicPr>
        <p:blipFill>
          <a:blip r:embed="rId3"/>
          <a:stretch>
            <a:fillRect/>
          </a:stretch>
        </p:blipFill>
        <p:spPr>
          <a:xfrm>
            <a:off x="1398312" y="973589"/>
            <a:ext cx="5153025" cy="695325"/>
          </a:xfrm>
          <a:prstGeom prst="rect">
            <a:avLst/>
          </a:prstGeom>
        </p:spPr>
      </p:pic>
      <p:pic>
        <p:nvPicPr>
          <p:cNvPr id="3" name="图片 2"/>
          <p:cNvPicPr>
            <a:picLocks noChangeAspect="1"/>
          </p:cNvPicPr>
          <p:nvPr/>
        </p:nvPicPr>
        <p:blipFill>
          <a:blip r:embed="rId4"/>
          <a:stretch>
            <a:fillRect/>
          </a:stretch>
        </p:blipFill>
        <p:spPr>
          <a:xfrm>
            <a:off x="1398312" y="3125928"/>
            <a:ext cx="2333625" cy="1371600"/>
          </a:xfrm>
          <a:prstGeom prst="rect">
            <a:avLst/>
          </a:prstGeom>
        </p:spPr>
      </p:pic>
      <p:sp>
        <p:nvSpPr>
          <p:cNvPr id="7" name="Google Shape;2264;p47"/>
          <p:cNvSpPr txBox="1"/>
          <p:nvPr/>
        </p:nvSpPr>
        <p:spPr>
          <a:xfrm>
            <a:off x="1398312" y="4401000"/>
            <a:ext cx="2406883" cy="74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dk2"/>
                </a:solidFill>
                <a:latin typeface="Open Sans"/>
                <a:ea typeface="Open Sans"/>
                <a:cs typeface="Open Sans"/>
                <a:sym typeface="Open Sans"/>
              </a:rPr>
              <a:t>Data points csv example</a:t>
            </a:r>
            <a:endParaRPr dirty="0">
              <a:solidFill>
                <a:schemeClr val="dk2"/>
              </a:solidFill>
              <a:latin typeface="Open Sans"/>
              <a:ea typeface="Open Sans"/>
              <a:cs typeface="Open Sans"/>
              <a:sym typeface="Open Sans"/>
            </a:endParaRPr>
          </a:p>
        </p:txBody>
      </p:sp>
      <p:pic>
        <p:nvPicPr>
          <p:cNvPr id="4" name="图片 3"/>
          <p:cNvPicPr>
            <a:picLocks noChangeAspect="1"/>
          </p:cNvPicPr>
          <p:nvPr/>
        </p:nvPicPr>
        <p:blipFill>
          <a:blip r:embed="rId5"/>
          <a:stretch>
            <a:fillRect/>
          </a:stretch>
        </p:blipFill>
        <p:spPr>
          <a:xfrm>
            <a:off x="4263558" y="3118083"/>
            <a:ext cx="2704642" cy="1379445"/>
          </a:xfrm>
          <a:prstGeom prst="rect">
            <a:avLst/>
          </a:prstGeom>
        </p:spPr>
      </p:pic>
      <p:sp>
        <p:nvSpPr>
          <p:cNvPr id="10" name="Google Shape;2264;p47"/>
          <p:cNvSpPr txBox="1"/>
          <p:nvPr/>
        </p:nvSpPr>
        <p:spPr>
          <a:xfrm>
            <a:off x="4263558" y="4401000"/>
            <a:ext cx="2406883" cy="74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dk2"/>
                </a:solidFill>
                <a:latin typeface="Open Sans"/>
                <a:ea typeface="Open Sans"/>
                <a:cs typeface="Open Sans"/>
                <a:sym typeface="Open Sans"/>
              </a:rPr>
              <a:t>Label csv example</a:t>
            </a:r>
            <a:endParaRPr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15762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Set customized weight</a:t>
            </a:r>
            <a:endParaRPr dirty="0"/>
          </a:p>
        </p:txBody>
      </p:sp>
      <p:sp>
        <p:nvSpPr>
          <p:cNvPr id="34" name="Google Shape;2195;p44"/>
          <p:cNvSpPr txBox="1"/>
          <p:nvPr/>
        </p:nvSpPr>
        <p:spPr>
          <a:xfrm>
            <a:off x="1398315" y="1976245"/>
            <a:ext cx="6349162" cy="1430886"/>
          </a:xfrm>
          <a:prstGeom prst="rect">
            <a:avLst/>
          </a:prstGeom>
          <a:noFill/>
          <a:ln>
            <a:noFill/>
          </a:ln>
        </p:spPr>
        <p:txBody>
          <a:bodyPr spcFirstLastPara="1" wrap="square" lIns="91425" tIns="91425" rIns="91425" bIns="91425" anchor="ctr" anchorCtr="0">
            <a:noAutofit/>
          </a:bodyPr>
          <a:lstStyle/>
          <a:p>
            <a:pPr lvl="0"/>
            <a:r>
              <a:rPr lang="en-US" dirty="0" smtClean="0">
                <a:solidFill>
                  <a:schemeClr val="dk2"/>
                </a:solidFill>
                <a:latin typeface="Open Sans"/>
                <a:ea typeface="Open Sans"/>
                <a:cs typeface="Open Sans"/>
                <a:sym typeface="Open Sans"/>
              </a:rPr>
              <a:t>Here, user can click to choose whether he/she would like to use manual logistic regression model. If yes, the user can browse local files to import customized weights and bias values. The dimension of weights and bias should be correct according to the dimension of data points. For example, if data points is a N </a:t>
            </a:r>
            <a:r>
              <a:rPr lang="en-US" altLang="zh-CN" dirty="0" smtClean="0">
                <a:solidFill>
                  <a:schemeClr val="dk2"/>
                </a:solidFill>
                <a:latin typeface="Open Sans"/>
                <a:ea typeface="Open Sans"/>
                <a:cs typeface="Open Sans"/>
                <a:sym typeface="Open Sans"/>
              </a:rPr>
              <a:t>× M (row × column) matrix, then weights should </a:t>
            </a:r>
            <a:r>
              <a:rPr lang="en-US" altLang="zh-CN" dirty="0">
                <a:solidFill>
                  <a:schemeClr val="dk2"/>
                </a:solidFill>
                <a:latin typeface="Open Sans"/>
                <a:ea typeface="Open Sans"/>
                <a:cs typeface="Open Sans"/>
                <a:sym typeface="Open Sans"/>
              </a:rPr>
              <a:t>be </a:t>
            </a:r>
            <a:r>
              <a:rPr lang="en-US" altLang="zh-CN" dirty="0" smtClean="0">
                <a:solidFill>
                  <a:schemeClr val="dk2"/>
                </a:solidFill>
                <a:latin typeface="Open Sans"/>
                <a:ea typeface="Open Sans"/>
                <a:cs typeface="Open Sans"/>
                <a:sym typeface="Open Sans"/>
              </a:rPr>
              <a:t>M </a:t>
            </a:r>
            <a:r>
              <a:rPr lang="en-US" altLang="zh-CN" dirty="0">
                <a:solidFill>
                  <a:schemeClr val="dk2"/>
                </a:solidFill>
                <a:latin typeface="Open Sans"/>
                <a:ea typeface="Open Sans"/>
                <a:cs typeface="Open Sans"/>
                <a:sym typeface="Open Sans"/>
              </a:rPr>
              <a:t>× </a:t>
            </a:r>
            <a:r>
              <a:rPr lang="en-US" altLang="zh-CN" dirty="0" smtClean="0">
                <a:solidFill>
                  <a:schemeClr val="dk2"/>
                </a:solidFill>
                <a:latin typeface="Open Sans"/>
                <a:ea typeface="Open Sans"/>
                <a:cs typeface="Open Sans"/>
                <a:sym typeface="Open Sans"/>
              </a:rPr>
              <a:t>1 and bias should be N </a:t>
            </a:r>
            <a:r>
              <a:rPr lang="en-US" altLang="zh-CN" dirty="0">
                <a:solidFill>
                  <a:schemeClr val="dk2"/>
                </a:solidFill>
                <a:latin typeface="Open Sans"/>
                <a:ea typeface="Open Sans"/>
                <a:cs typeface="Open Sans"/>
                <a:sym typeface="Open Sans"/>
              </a:rPr>
              <a:t>× </a:t>
            </a:r>
            <a:r>
              <a:rPr lang="en-US" altLang="zh-CN" dirty="0" smtClean="0">
                <a:solidFill>
                  <a:schemeClr val="dk2"/>
                </a:solidFill>
                <a:latin typeface="Open Sans"/>
                <a:ea typeface="Open Sans"/>
                <a:cs typeface="Open Sans"/>
                <a:sym typeface="Open Sans"/>
              </a:rPr>
              <a:t>1.</a:t>
            </a:r>
            <a:endParaRPr dirty="0">
              <a:solidFill>
                <a:schemeClr val="dk2"/>
              </a:solidFill>
              <a:latin typeface="Open Sans"/>
              <a:ea typeface="Open Sans"/>
              <a:cs typeface="Open Sans"/>
              <a:sym typeface="Open Sans"/>
            </a:endParaRPr>
          </a:p>
        </p:txBody>
      </p:sp>
      <p:sp>
        <p:nvSpPr>
          <p:cNvPr id="7" name="Google Shape;2264;p47"/>
          <p:cNvSpPr txBox="1"/>
          <p:nvPr/>
        </p:nvSpPr>
        <p:spPr>
          <a:xfrm>
            <a:off x="1398312" y="4231815"/>
            <a:ext cx="2406883" cy="74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dk2"/>
                </a:solidFill>
                <a:latin typeface="Open Sans"/>
                <a:ea typeface="Open Sans"/>
                <a:cs typeface="Open Sans"/>
                <a:sym typeface="Open Sans"/>
              </a:rPr>
              <a:t>Weight </a:t>
            </a:r>
            <a:r>
              <a:rPr lang="en" dirty="0" smtClean="0">
                <a:solidFill>
                  <a:schemeClr val="dk2"/>
                </a:solidFill>
                <a:latin typeface="Open Sans"/>
                <a:ea typeface="Open Sans"/>
                <a:cs typeface="Open Sans"/>
                <a:sym typeface="Open Sans"/>
              </a:rPr>
              <a:t>csv example</a:t>
            </a:r>
            <a:endParaRPr dirty="0">
              <a:solidFill>
                <a:schemeClr val="dk2"/>
              </a:solidFill>
              <a:latin typeface="Open Sans"/>
              <a:ea typeface="Open Sans"/>
              <a:cs typeface="Open Sans"/>
              <a:sym typeface="Open Sans"/>
            </a:endParaRPr>
          </a:p>
        </p:txBody>
      </p:sp>
      <p:sp>
        <p:nvSpPr>
          <p:cNvPr id="10" name="Google Shape;2264;p47"/>
          <p:cNvSpPr txBox="1"/>
          <p:nvPr/>
        </p:nvSpPr>
        <p:spPr>
          <a:xfrm>
            <a:off x="5559142" y="3603165"/>
            <a:ext cx="2406883" cy="74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dk2"/>
                </a:solidFill>
                <a:latin typeface="Open Sans"/>
                <a:ea typeface="Open Sans"/>
                <a:cs typeface="Open Sans"/>
                <a:sym typeface="Open Sans"/>
              </a:rPr>
              <a:t>Bias csv example</a:t>
            </a:r>
            <a:endParaRPr dirty="0">
              <a:solidFill>
                <a:schemeClr val="dk2"/>
              </a:solidFill>
              <a:latin typeface="Open Sans"/>
              <a:ea typeface="Open Sans"/>
              <a:cs typeface="Open Sans"/>
              <a:sym typeface="Open Sans"/>
            </a:endParaRPr>
          </a:p>
        </p:txBody>
      </p:sp>
      <p:pic>
        <p:nvPicPr>
          <p:cNvPr id="5" name="图片 4"/>
          <p:cNvPicPr>
            <a:picLocks noChangeAspect="1"/>
          </p:cNvPicPr>
          <p:nvPr/>
        </p:nvPicPr>
        <p:blipFill>
          <a:blip r:embed="rId3"/>
          <a:stretch>
            <a:fillRect/>
          </a:stretch>
        </p:blipFill>
        <p:spPr>
          <a:xfrm>
            <a:off x="1398312" y="907729"/>
            <a:ext cx="5143500" cy="904875"/>
          </a:xfrm>
          <a:prstGeom prst="rect">
            <a:avLst/>
          </a:prstGeom>
        </p:spPr>
      </p:pic>
      <p:pic>
        <p:nvPicPr>
          <p:cNvPr id="6" name="图片 5"/>
          <p:cNvPicPr>
            <a:picLocks noChangeAspect="1"/>
          </p:cNvPicPr>
          <p:nvPr/>
        </p:nvPicPr>
        <p:blipFill>
          <a:blip r:embed="rId4"/>
          <a:stretch>
            <a:fillRect/>
          </a:stretch>
        </p:blipFill>
        <p:spPr>
          <a:xfrm>
            <a:off x="1334928" y="3603165"/>
            <a:ext cx="2533650" cy="628650"/>
          </a:xfrm>
          <a:prstGeom prst="rect">
            <a:avLst/>
          </a:prstGeom>
        </p:spPr>
      </p:pic>
      <p:pic>
        <p:nvPicPr>
          <p:cNvPr id="9" name="图片 8"/>
          <p:cNvPicPr>
            <a:picLocks noChangeAspect="1"/>
          </p:cNvPicPr>
          <p:nvPr/>
        </p:nvPicPr>
        <p:blipFill>
          <a:blip r:embed="rId5"/>
          <a:stretch>
            <a:fillRect/>
          </a:stretch>
        </p:blipFill>
        <p:spPr>
          <a:xfrm>
            <a:off x="4534014" y="3250573"/>
            <a:ext cx="961745" cy="1700937"/>
          </a:xfrm>
          <a:prstGeom prst="rect">
            <a:avLst/>
          </a:prstGeom>
        </p:spPr>
      </p:pic>
    </p:spTree>
    <p:extLst>
      <p:ext uri="{BB962C8B-B14F-4D97-AF65-F5344CB8AC3E}">
        <p14:creationId xmlns:p14="http://schemas.microsoft.com/office/powerpoint/2010/main" val="1963478583"/>
      </p:ext>
    </p:extLst>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571</Words>
  <Application>Microsoft Office PowerPoint</Application>
  <PresentationFormat>全屏显示(16:9)</PresentationFormat>
  <Paragraphs>58</Paragraphs>
  <Slides>16</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Overpass Black</vt:lpstr>
      <vt:lpstr>Open Sans</vt:lpstr>
      <vt:lpstr>Fira Sans Extra Condensed Medium</vt:lpstr>
      <vt:lpstr>Arial</vt:lpstr>
      <vt:lpstr>Open Sans ExtraBold</vt:lpstr>
      <vt:lpstr>Aqua Marketing Plan by Slidego</vt:lpstr>
      <vt:lpstr>Tool for Logistic Regression </vt:lpstr>
      <vt:lpstr> Overview</vt:lpstr>
      <vt:lpstr>Table of Contents</vt:lpstr>
      <vt:lpstr>01</vt:lpstr>
      <vt:lpstr>Prerequisite</vt:lpstr>
      <vt:lpstr>02</vt:lpstr>
      <vt:lpstr>After Libraries Installed …</vt:lpstr>
      <vt:lpstr>Import Data Set</vt:lpstr>
      <vt:lpstr>Set customized weight</vt:lpstr>
      <vt:lpstr>Set other variables</vt:lpstr>
      <vt:lpstr>Plot data points</vt:lpstr>
      <vt:lpstr>Get the model</vt:lpstr>
      <vt:lpstr>Contents of metrics.json</vt:lpstr>
      <vt:lpstr>03</vt:lpstr>
      <vt:lpstr>Technical Skills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 for Logistic Regression</dc:title>
  <dc:creator>沈劭华</dc:creator>
  <cp:lastModifiedBy>Shaohua Shen</cp:lastModifiedBy>
  <cp:revision>15</cp:revision>
  <dcterms:modified xsi:type="dcterms:W3CDTF">2022-12-15T01:19:59Z</dcterms:modified>
</cp:coreProperties>
</file>