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7" r:id="rId3"/>
    <p:sldId id="296" r:id="rId4"/>
    <p:sldId id="261" r:id="rId5"/>
    <p:sldId id="286" r:id="rId6"/>
    <p:sldId id="267" r:id="rId7"/>
    <p:sldId id="287" r:id="rId8"/>
    <p:sldId id="288" r:id="rId9"/>
    <p:sldId id="289" r:id="rId10"/>
    <p:sldId id="290" r:id="rId11"/>
    <p:sldId id="270" r:id="rId12"/>
    <p:sldId id="291" r:id="rId13"/>
    <p:sldId id="272" r:id="rId14"/>
    <p:sldId id="281" r:id="rId15"/>
    <p:sldId id="292" r:id="rId16"/>
    <p:sldId id="293" r:id="rId17"/>
    <p:sldId id="279" r:id="rId18"/>
    <p:sldId id="294" r:id="rId19"/>
    <p:sldId id="273" r:id="rId20"/>
    <p:sldId id="271" r:id="rId21"/>
  </p:sldIdLst>
  <p:sldSz cx="12192000" cy="6858000"/>
  <p:notesSz cx="7010400"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70910" autoAdjust="0"/>
  </p:normalViewPr>
  <p:slideViewPr>
    <p:cSldViewPr snapToGrid="0">
      <p:cViewPr varScale="1">
        <p:scale>
          <a:sx n="81" d="100"/>
          <a:sy n="81" d="100"/>
        </p:scale>
        <p:origin x="-147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xyin\Desktop\Manor%20Resource\test-loan-data\tem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xyin\Desktop\Manor%20Resource\test-loan-data\tem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Sheet4!$D$2</c:f>
              <c:strCache>
                <c:ptCount val="1"/>
                <c:pt idx="0">
                  <c:v>Logistic </c:v>
                </c:pt>
              </c:strCache>
            </c:strRef>
          </c:tx>
          <c:cat>
            <c:strRef>
              <c:f>Sheet4!$C$3:$C$6</c:f>
              <c:strCache>
                <c:ptCount val="4"/>
                <c:pt idx="0">
                  <c:v>Precision </c:v>
                </c:pt>
                <c:pt idx="1">
                  <c:v>Recall </c:v>
                </c:pt>
                <c:pt idx="2">
                  <c:v>F-score </c:v>
                </c:pt>
                <c:pt idx="3">
                  <c:v>Accuracy </c:v>
                </c:pt>
              </c:strCache>
            </c:strRef>
          </c:cat>
          <c:val>
            <c:numRef>
              <c:f>Sheet4!$D$3:$D$6</c:f>
              <c:numCache>
                <c:formatCode>General</c:formatCode>
                <c:ptCount val="4"/>
                <c:pt idx="0">
                  <c:v>0.65000000000000013</c:v>
                </c:pt>
                <c:pt idx="1">
                  <c:v>0.69799999999999995</c:v>
                </c:pt>
                <c:pt idx="2">
                  <c:v>0.67300000000000015</c:v>
                </c:pt>
                <c:pt idx="3">
                  <c:v>0.66100000000000014</c:v>
                </c:pt>
              </c:numCache>
            </c:numRef>
          </c:val>
        </c:ser>
        <c:ser>
          <c:idx val="1"/>
          <c:order val="1"/>
          <c:tx>
            <c:strRef>
              <c:f>Sheet4!$E$2</c:f>
              <c:strCache>
                <c:ptCount val="1"/>
                <c:pt idx="0">
                  <c:v>Logistic with Ridge </c:v>
                </c:pt>
              </c:strCache>
            </c:strRef>
          </c:tx>
          <c:cat>
            <c:strRef>
              <c:f>Sheet4!$C$3:$C$6</c:f>
              <c:strCache>
                <c:ptCount val="4"/>
                <c:pt idx="0">
                  <c:v>Precision </c:v>
                </c:pt>
                <c:pt idx="1">
                  <c:v>Recall </c:v>
                </c:pt>
                <c:pt idx="2">
                  <c:v>F-score </c:v>
                </c:pt>
                <c:pt idx="3">
                  <c:v>Accuracy </c:v>
                </c:pt>
              </c:strCache>
            </c:strRef>
          </c:cat>
          <c:val>
            <c:numRef>
              <c:f>Sheet4!$E$3:$E$6</c:f>
              <c:numCache>
                <c:formatCode>General</c:formatCode>
                <c:ptCount val="4"/>
                <c:pt idx="0">
                  <c:v>0.65000000000000013</c:v>
                </c:pt>
                <c:pt idx="1">
                  <c:v>0.69199999999999995</c:v>
                </c:pt>
                <c:pt idx="2">
                  <c:v>0.67100000000000015</c:v>
                </c:pt>
                <c:pt idx="3">
                  <c:v>0.66000000000000014</c:v>
                </c:pt>
              </c:numCache>
            </c:numRef>
          </c:val>
        </c:ser>
        <c:ser>
          <c:idx val="2"/>
          <c:order val="2"/>
          <c:tx>
            <c:strRef>
              <c:f>Sheet4!$F$2</c:f>
              <c:strCache>
                <c:ptCount val="1"/>
                <c:pt idx="0">
                  <c:v>Logistic with LASSO </c:v>
                </c:pt>
              </c:strCache>
            </c:strRef>
          </c:tx>
          <c:cat>
            <c:strRef>
              <c:f>Sheet4!$C$3:$C$6</c:f>
              <c:strCache>
                <c:ptCount val="4"/>
                <c:pt idx="0">
                  <c:v>Precision </c:v>
                </c:pt>
                <c:pt idx="1">
                  <c:v>Recall </c:v>
                </c:pt>
                <c:pt idx="2">
                  <c:v>F-score </c:v>
                </c:pt>
                <c:pt idx="3">
                  <c:v>Accuracy </c:v>
                </c:pt>
              </c:strCache>
            </c:strRef>
          </c:cat>
          <c:val>
            <c:numRef>
              <c:f>Sheet4!$F$3:$F$6</c:f>
              <c:numCache>
                <c:formatCode>General</c:formatCode>
                <c:ptCount val="4"/>
                <c:pt idx="0">
                  <c:v>0.65000000000000013</c:v>
                </c:pt>
                <c:pt idx="1">
                  <c:v>0.68400000000000005</c:v>
                </c:pt>
                <c:pt idx="2">
                  <c:v>0.66700000000000015</c:v>
                </c:pt>
                <c:pt idx="3">
                  <c:v>0.65800000000000014</c:v>
                </c:pt>
              </c:numCache>
            </c:numRef>
          </c:val>
        </c:ser>
        <c:ser>
          <c:idx val="3"/>
          <c:order val="3"/>
          <c:tx>
            <c:strRef>
              <c:f>Sheet4!$G$2</c:f>
              <c:strCache>
                <c:ptCount val="1"/>
                <c:pt idx="0">
                  <c:v>Logistic Based Gradient Boosting  </c:v>
                </c:pt>
              </c:strCache>
            </c:strRef>
          </c:tx>
          <c:cat>
            <c:strRef>
              <c:f>Sheet4!$C$3:$C$6</c:f>
              <c:strCache>
                <c:ptCount val="4"/>
                <c:pt idx="0">
                  <c:v>Precision </c:v>
                </c:pt>
                <c:pt idx="1">
                  <c:v>Recall </c:v>
                </c:pt>
                <c:pt idx="2">
                  <c:v>F-score </c:v>
                </c:pt>
                <c:pt idx="3">
                  <c:v>Accuracy </c:v>
                </c:pt>
              </c:strCache>
            </c:strRef>
          </c:cat>
          <c:val>
            <c:numRef>
              <c:f>Sheet4!$G$3:$G$6</c:f>
              <c:numCache>
                <c:formatCode>General</c:formatCode>
                <c:ptCount val="4"/>
                <c:pt idx="0">
                  <c:v>0.30800000000000005</c:v>
                </c:pt>
                <c:pt idx="1">
                  <c:v>0.27200000000000002</c:v>
                </c:pt>
                <c:pt idx="2">
                  <c:v>0.28900000000000003</c:v>
                </c:pt>
                <c:pt idx="3">
                  <c:v>0.33000000000000007</c:v>
                </c:pt>
              </c:numCache>
            </c:numRef>
          </c:val>
        </c:ser>
        <c:ser>
          <c:idx val="4"/>
          <c:order val="4"/>
          <c:tx>
            <c:strRef>
              <c:f>Sheet4!$H$2</c:f>
              <c:strCache>
                <c:ptCount val="1"/>
                <c:pt idx="0">
                  <c:v>Random Forest </c:v>
                </c:pt>
              </c:strCache>
            </c:strRef>
          </c:tx>
          <c:cat>
            <c:strRef>
              <c:f>Sheet4!$C$3:$C$6</c:f>
              <c:strCache>
                <c:ptCount val="4"/>
                <c:pt idx="0">
                  <c:v>Precision </c:v>
                </c:pt>
                <c:pt idx="1">
                  <c:v>Recall </c:v>
                </c:pt>
                <c:pt idx="2">
                  <c:v>F-score </c:v>
                </c:pt>
                <c:pt idx="3">
                  <c:v>Accuracy </c:v>
                </c:pt>
              </c:strCache>
            </c:strRef>
          </c:cat>
          <c:val>
            <c:numRef>
              <c:f>Sheet4!$H$3:$H$6</c:f>
              <c:numCache>
                <c:formatCode>General</c:formatCode>
                <c:ptCount val="4"/>
                <c:pt idx="0">
                  <c:v>0.99299999999999999</c:v>
                </c:pt>
                <c:pt idx="1">
                  <c:v>0.999</c:v>
                </c:pt>
                <c:pt idx="2">
                  <c:v>0.996</c:v>
                </c:pt>
                <c:pt idx="3">
                  <c:v>0.996</c:v>
                </c:pt>
              </c:numCache>
            </c:numRef>
          </c:val>
        </c:ser>
        <c:axId val="58830208"/>
        <c:axId val="74625792"/>
      </c:barChart>
      <c:catAx>
        <c:axId val="58830208"/>
        <c:scaling>
          <c:orientation val="minMax"/>
        </c:scaling>
        <c:axPos val="b"/>
        <c:tickLblPos val="nextTo"/>
        <c:txPr>
          <a:bodyPr/>
          <a:lstStyle/>
          <a:p>
            <a:pPr>
              <a:defRPr sz="1600"/>
            </a:pPr>
            <a:endParaRPr lang="en-US"/>
          </a:p>
        </c:txPr>
        <c:crossAx val="74625792"/>
        <c:crosses val="autoZero"/>
        <c:auto val="1"/>
        <c:lblAlgn val="ctr"/>
        <c:lblOffset val="100"/>
      </c:catAx>
      <c:valAx>
        <c:axId val="74625792"/>
        <c:scaling>
          <c:orientation val="minMax"/>
        </c:scaling>
        <c:axPos val="l"/>
        <c:majorGridlines/>
        <c:numFmt formatCode="General" sourceLinked="1"/>
        <c:tickLblPos val="nextTo"/>
        <c:crossAx val="58830208"/>
        <c:crosses val="autoZero"/>
        <c:crossBetween val="between"/>
      </c:valAx>
    </c:plotArea>
    <c:legend>
      <c:legendPos val="r"/>
      <c:layout/>
      <c:txPr>
        <a:bodyPr/>
        <a:lstStyle/>
        <a:p>
          <a:pPr>
            <a:defRPr sz="15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Sheet4!$E$36</c:f>
              <c:strCache>
                <c:ptCount val="1"/>
                <c:pt idx="0">
                  <c:v>Logistic </c:v>
                </c:pt>
              </c:strCache>
            </c:strRef>
          </c:tx>
          <c:cat>
            <c:strRef>
              <c:f>Sheet4!$D$37:$D$39</c:f>
              <c:strCache>
                <c:ptCount val="3"/>
                <c:pt idx="0">
                  <c:v>Precision </c:v>
                </c:pt>
                <c:pt idx="1">
                  <c:v>Recall </c:v>
                </c:pt>
                <c:pt idx="2">
                  <c:v>F-score </c:v>
                </c:pt>
              </c:strCache>
            </c:strRef>
          </c:cat>
          <c:val>
            <c:numRef>
              <c:f>Sheet4!$E$37:$E$39</c:f>
              <c:numCache>
                <c:formatCode>General</c:formatCode>
                <c:ptCount val="3"/>
                <c:pt idx="0">
                  <c:v>0.67400000000000015</c:v>
                </c:pt>
                <c:pt idx="1">
                  <c:v>0.62400000000000011</c:v>
                </c:pt>
                <c:pt idx="2">
                  <c:v>0.64800000000000013</c:v>
                </c:pt>
              </c:numCache>
            </c:numRef>
          </c:val>
        </c:ser>
        <c:ser>
          <c:idx val="1"/>
          <c:order val="1"/>
          <c:tx>
            <c:strRef>
              <c:f>Sheet4!$F$36</c:f>
              <c:strCache>
                <c:ptCount val="1"/>
                <c:pt idx="0">
                  <c:v>Logistic with Ridge </c:v>
                </c:pt>
              </c:strCache>
            </c:strRef>
          </c:tx>
          <c:cat>
            <c:strRef>
              <c:f>Sheet4!$D$37:$D$39</c:f>
              <c:strCache>
                <c:ptCount val="3"/>
                <c:pt idx="0">
                  <c:v>Precision </c:v>
                </c:pt>
                <c:pt idx="1">
                  <c:v>Recall </c:v>
                </c:pt>
                <c:pt idx="2">
                  <c:v>F-score </c:v>
                </c:pt>
              </c:strCache>
            </c:strRef>
          </c:cat>
          <c:val>
            <c:numRef>
              <c:f>Sheet4!$F$37:$F$39</c:f>
              <c:numCache>
                <c:formatCode>General</c:formatCode>
                <c:ptCount val="3"/>
                <c:pt idx="0">
                  <c:v>0.67100000000000015</c:v>
                </c:pt>
                <c:pt idx="1">
                  <c:v>0.62700000000000011</c:v>
                </c:pt>
                <c:pt idx="2">
                  <c:v>0.64800000000000013</c:v>
                </c:pt>
              </c:numCache>
            </c:numRef>
          </c:val>
        </c:ser>
        <c:ser>
          <c:idx val="2"/>
          <c:order val="2"/>
          <c:tx>
            <c:strRef>
              <c:f>Sheet4!$G$36</c:f>
              <c:strCache>
                <c:ptCount val="1"/>
                <c:pt idx="0">
                  <c:v>Logistic with LASSO </c:v>
                </c:pt>
              </c:strCache>
            </c:strRef>
          </c:tx>
          <c:cat>
            <c:strRef>
              <c:f>Sheet4!$D$37:$D$39</c:f>
              <c:strCache>
                <c:ptCount val="3"/>
                <c:pt idx="0">
                  <c:v>Precision </c:v>
                </c:pt>
                <c:pt idx="1">
                  <c:v>Recall </c:v>
                </c:pt>
                <c:pt idx="2">
                  <c:v>F-score </c:v>
                </c:pt>
              </c:strCache>
            </c:strRef>
          </c:cat>
          <c:val>
            <c:numRef>
              <c:f>Sheet4!$G$37:$G$39</c:f>
              <c:numCache>
                <c:formatCode>General</c:formatCode>
                <c:ptCount val="3"/>
                <c:pt idx="0">
                  <c:v>0.66600000000000015</c:v>
                </c:pt>
                <c:pt idx="1">
                  <c:v>0.63200000000000012</c:v>
                </c:pt>
                <c:pt idx="2">
                  <c:v>0.64900000000000013</c:v>
                </c:pt>
              </c:numCache>
            </c:numRef>
          </c:val>
        </c:ser>
        <c:ser>
          <c:idx val="3"/>
          <c:order val="3"/>
          <c:tx>
            <c:strRef>
              <c:f>Sheet4!$H$36</c:f>
              <c:strCache>
                <c:ptCount val="1"/>
                <c:pt idx="0">
                  <c:v>Logistic Based Gradient Boosting  </c:v>
                </c:pt>
              </c:strCache>
            </c:strRef>
          </c:tx>
          <c:cat>
            <c:strRef>
              <c:f>Sheet4!$D$37:$D$39</c:f>
              <c:strCache>
                <c:ptCount val="3"/>
                <c:pt idx="0">
                  <c:v>Precision </c:v>
                </c:pt>
                <c:pt idx="1">
                  <c:v>Recall </c:v>
                </c:pt>
                <c:pt idx="2">
                  <c:v>F-score </c:v>
                </c:pt>
              </c:strCache>
            </c:strRef>
          </c:cat>
          <c:val>
            <c:numRef>
              <c:f>Sheet4!$H$37:$H$39</c:f>
              <c:numCache>
                <c:formatCode>General</c:formatCode>
                <c:ptCount val="3"/>
                <c:pt idx="0">
                  <c:v>0.34700000000000003</c:v>
                </c:pt>
                <c:pt idx="1">
                  <c:v>0.38800000000000007</c:v>
                </c:pt>
                <c:pt idx="2">
                  <c:v>0.3660000000000001</c:v>
                </c:pt>
              </c:numCache>
            </c:numRef>
          </c:val>
        </c:ser>
        <c:ser>
          <c:idx val="4"/>
          <c:order val="4"/>
          <c:tx>
            <c:strRef>
              <c:f>Sheet4!$I$36</c:f>
              <c:strCache>
                <c:ptCount val="1"/>
                <c:pt idx="0">
                  <c:v>Random Forest </c:v>
                </c:pt>
              </c:strCache>
            </c:strRef>
          </c:tx>
          <c:cat>
            <c:strRef>
              <c:f>Sheet4!$D$37:$D$39</c:f>
              <c:strCache>
                <c:ptCount val="3"/>
                <c:pt idx="0">
                  <c:v>Precision </c:v>
                </c:pt>
                <c:pt idx="1">
                  <c:v>Recall </c:v>
                </c:pt>
                <c:pt idx="2">
                  <c:v>F-score </c:v>
                </c:pt>
              </c:strCache>
            </c:strRef>
          </c:cat>
          <c:val>
            <c:numRef>
              <c:f>Sheet4!$I$37:$I$39</c:f>
              <c:numCache>
                <c:formatCode>General</c:formatCode>
                <c:ptCount val="3"/>
                <c:pt idx="0">
                  <c:v>0.999</c:v>
                </c:pt>
                <c:pt idx="1">
                  <c:v>0.99299999999999999</c:v>
                </c:pt>
                <c:pt idx="2">
                  <c:v>0.996</c:v>
                </c:pt>
              </c:numCache>
            </c:numRef>
          </c:val>
        </c:ser>
        <c:axId val="80521088"/>
        <c:axId val="80842752"/>
      </c:barChart>
      <c:catAx>
        <c:axId val="80521088"/>
        <c:scaling>
          <c:orientation val="minMax"/>
        </c:scaling>
        <c:axPos val="b"/>
        <c:tickLblPos val="nextTo"/>
        <c:txPr>
          <a:bodyPr/>
          <a:lstStyle/>
          <a:p>
            <a:pPr>
              <a:defRPr sz="1600"/>
            </a:pPr>
            <a:endParaRPr lang="en-US"/>
          </a:p>
        </c:txPr>
        <c:crossAx val="80842752"/>
        <c:crosses val="autoZero"/>
        <c:auto val="1"/>
        <c:lblAlgn val="ctr"/>
        <c:lblOffset val="100"/>
      </c:catAx>
      <c:valAx>
        <c:axId val="80842752"/>
        <c:scaling>
          <c:orientation val="minMax"/>
        </c:scaling>
        <c:axPos val="l"/>
        <c:majorGridlines/>
        <c:numFmt formatCode="General" sourceLinked="1"/>
        <c:tickLblPos val="nextTo"/>
        <c:crossAx val="80521088"/>
        <c:crosses val="autoZero"/>
        <c:crossBetween val="between"/>
      </c:valAx>
    </c:plotArea>
    <c:legend>
      <c:legendPos val="r"/>
      <c:layout/>
      <c:txPr>
        <a:bodyPr/>
        <a:lstStyle/>
        <a:p>
          <a:pPr>
            <a:defRPr sz="1500"/>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zh-CN" alt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2994FB5-AF75-4430-B007-53FF85F525C1}" type="datetimeFigureOut">
              <a:rPr lang="zh-CN" altLang="en-US" smtClean="0"/>
              <a:pPr/>
              <a:t>2017/3/10</a:t>
            </a:fld>
            <a:endParaRPr lang="zh-CN" alt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2CA683A-1E0C-46CC-BF20-53AA3112EF3A}" type="slidenum">
              <a:rPr lang="zh-CN" altLang="en-US" smtClean="0"/>
              <a:pPr/>
              <a:t>‹#›</a:t>
            </a:fld>
            <a:endParaRPr lang="zh-CN" altLang="en-US"/>
          </a:p>
        </p:txBody>
      </p:sp>
    </p:spTree>
    <p:extLst>
      <p:ext uri="{BB962C8B-B14F-4D97-AF65-F5344CB8AC3E}">
        <p14:creationId xmlns="" xmlns:p14="http://schemas.microsoft.com/office/powerpoint/2010/main" val="136882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57066" indent="-291179" eaLnBrk="0" hangingPunct="0">
              <a:defRPr>
                <a:solidFill>
                  <a:schemeClr val="tx1"/>
                </a:solidFill>
                <a:latin typeface="Arial" panose="020B0604020202020204" pitchFamily="34" charset="0"/>
              </a:defRPr>
            </a:lvl2pPr>
            <a:lvl3pPr marL="1164717" indent="-232943" eaLnBrk="0" hangingPunct="0">
              <a:defRPr>
                <a:solidFill>
                  <a:schemeClr val="tx1"/>
                </a:solidFill>
                <a:latin typeface="Arial" panose="020B0604020202020204" pitchFamily="34" charset="0"/>
              </a:defRPr>
            </a:lvl3pPr>
            <a:lvl4pPr marL="1630604" indent="-232943" eaLnBrk="0" hangingPunct="0">
              <a:defRPr>
                <a:solidFill>
                  <a:schemeClr val="tx1"/>
                </a:solidFill>
                <a:latin typeface="Arial" panose="020B0604020202020204" pitchFamily="34" charset="0"/>
              </a:defRPr>
            </a:lvl4pPr>
            <a:lvl5pPr marL="2096491" indent="-232943" eaLnBrk="0" hangingPunct="0">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pPr defTabSz="931774" eaLnBrk="1" hangingPunct="1">
              <a:defRPr/>
            </a:pPr>
            <a:fld id="{2742326C-EC21-4706-9D23-95AB3B3F1271}" type="slidenum">
              <a:rPr lang="en-US" altLang="zh-CN" sz="1800" kern="0" smtClean="0"/>
              <a:pPr defTabSz="931774" eaLnBrk="1" hangingPunct="1">
                <a:defRPr/>
              </a:pPr>
              <a:t>1</a:t>
            </a:fld>
            <a:endParaRPr lang="en-US" altLang="zh-CN" sz="1800" kern="0" dirty="0"/>
          </a:p>
        </p:txBody>
      </p:sp>
      <p:sp>
        <p:nvSpPr>
          <p:cNvPr id="16387" name="Rectangle 1026"/>
          <p:cNvSpPr>
            <a:spLocks noGrp="1" noRot="1" noChangeAspect="1" noChangeArrowheads="1" noTextEdit="1"/>
          </p:cNvSpPr>
          <p:nvPr>
            <p:ph type="sldImg"/>
          </p:nvPr>
        </p:nvSpPr>
        <p:spPr>
          <a:xfrm>
            <a:off x="717550" y="1162050"/>
            <a:ext cx="5575300" cy="3136900"/>
          </a:xfrm>
          <a:ln/>
        </p:spPr>
      </p:sp>
      <p:sp>
        <p:nvSpPr>
          <p:cNvPr id="16388" name="Rectangle 1027"/>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extLst>
      <p:ext uri="{BB962C8B-B14F-4D97-AF65-F5344CB8AC3E}">
        <p14:creationId xmlns="" xmlns:p14="http://schemas.microsoft.com/office/powerpoint/2010/main" val="3950048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232943" indent="-232943"/>
            <a:r>
              <a:rPr lang="en-US" altLang="zh-CN" baseline="0" dirty="0" smtClean="0"/>
              <a:t>Default Recall: it matters whether we suffer the risk.  A person won’t pay back the money, but we lend money to him, because the model predict he won’t be default.</a:t>
            </a:r>
          </a:p>
          <a:p>
            <a:pPr marL="232943" indent="-232943"/>
            <a:r>
              <a:rPr lang="en-US" altLang="zh-CN" baseline="0" dirty="0" smtClean="0"/>
              <a:t>Non-default Recall: it matters whether we lose business.  A person will pay back the money, but we don’t lend money to him, because the model predict he will be default.  We loose the opportunity to make money, to make business with him.</a:t>
            </a:r>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11</a:t>
            </a:fld>
            <a:endParaRPr lang="zh-CN" altLang="en-US"/>
          </a:p>
        </p:txBody>
      </p:sp>
    </p:spTree>
    <p:extLst>
      <p:ext uri="{BB962C8B-B14F-4D97-AF65-F5344CB8AC3E}">
        <p14:creationId xmlns="" xmlns:p14="http://schemas.microsoft.com/office/powerpoint/2010/main" val="382179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altLang="zh-CN" dirty="0" smtClean="0"/>
              <a:t>Logistic</a:t>
            </a:r>
            <a:r>
              <a:rPr lang="en-US" altLang="zh-CN" baseline="0" dirty="0" smtClean="0"/>
              <a:t> never predict it as default</a:t>
            </a:r>
          </a:p>
          <a:p>
            <a:endParaRPr lang="en-US" altLang="zh-CN" baseline="0" dirty="0" smtClean="0"/>
          </a:p>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12</a:t>
            </a:fld>
            <a:endParaRPr lang="zh-CN" altLang="en-US"/>
          </a:p>
        </p:txBody>
      </p:sp>
    </p:spTree>
    <p:extLst>
      <p:ext uri="{BB962C8B-B14F-4D97-AF65-F5344CB8AC3E}">
        <p14:creationId xmlns="" xmlns:p14="http://schemas.microsoft.com/office/powerpoint/2010/main" val="604492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13</a:t>
            </a:fld>
            <a:endParaRPr lang="zh-CN" altLang="en-US"/>
          </a:p>
        </p:txBody>
      </p:sp>
    </p:spTree>
    <p:extLst>
      <p:ext uri="{BB962C8B-B14F-4D97-AF65-F5344CB8AC3E}">
        <p14:creationId xmlns="" xmlns:p14="http://schemas.microsoft.com/office/powerpoint/2010/main" val="1835038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232943" indent="-232943"/>
            <a:r>
              <a:rPr lang="en-US" altLang="zh-CN" baseline="0" dirty="0" smtClean="0"/>
              <a:t>Default Recall: it matters whether we suffer the risk.  A person won’t pay back the money, but we lend money to him, because the model predict he won’t be default.</a:t>
            </a:r>
          </a:p>
          <a:p>
            <a:pPr marL="232943" indent="-232943"/>
            <a:r>
              <a:rPr lang="en-US" altLang="zh-CN" baseline="0" dirty="0" smtClean="0"/>
              <a:t>Non-default Recall: it matters whether we lose business.  A person will pay back the money, but we don’t lend money to him, because the model predict he will be default.  We loose the opportunity to make money, to make business with him.</a:t>
            </a:r>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14</a:t>
            </a:fld>
            <a:endParaRPr lang="zh-CN" altLang="en-US"/>
          </a:p>
        </p:txBody>
      </p:sp>
    </p:spTree>
    <p:extLst>
      <p:ext uri="{BB962C8B-B14F-4D97-AF65-F5344CB8AC3E}">
        <p14:creationId xmlns="" xmlns:p14="http://schemas.microsoft.com/office/powerpoint/2010/main" val="382179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232943" indent="-232943"/>
            <a:r>
              <a:rPr lang="en-US" altLang="zh-CN" baseline="0" dirty="0" smtClean="0"/>
              <a:t>Default Recall: it matters whether we suffer the risk.  A person won’t pay back the money, but we lend money to him, because the model predict he won’t be default.</a:t>
            </a:r>
          </a:p>
          <a:p>
            <a:pPr marL="232943" indent="-232943"/>
            <a:r>
              <a:rPr lang="en-US" altLang="zh-CN" baseline="0" dirty="0" smtClean="0"/>
              <a:t>Non-default Recall: it matters whether we lose business.  A person will pay back the money, but we don’t lend money to him, because the model predict he will be default.  We loose the opportunity to make money, to make business with him.</a:t>
            </a:r>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15</a:t>
            </a:fld>
            <a:endParaRPr lang="zh-CN" altLang="en-US"/>
          </a:p>
        </p:txBody>
      </p:sp>
    </p:spTree>
    <p:extLst>
      <p:ext uri="{BB962C8B-B14F-4D97-AF65-F5344CB8AC3E}">
        <p14:creationId xmlns="" xmlns:p14="http://schemas.microsoft.com/office/powerpoint/2010/main" val="38217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7550" y="1162050"/>
            <a:ext cx="5575300" cy="3136900"/>
          </a:xfrm>
        </p:spPr>
      </p:sp>
      <p:sp>
        <p:nvSpPr>
          <p:cNvPr id="3" name="备注占位符 2"/>
          <p:cNvSpPr>
            <a:spLocks noGrp="1"/>
          </p:cNvSpPr>
          <p:nvPr>
            <p:ph type="body" idx="1"/>
          </p:nvPr>
        </p:nvSpPr>
        <p:spPr/>
        <p:txBody>
          <a:bodyPr>
            <a:normAutofit/>
          </a:bodyPr>
          <a:lstStyle/>
          <a:p>
            <a:r>
              <a:rPr lang="en-US" altLang="zh-CN" dirty="0" err="1" smtClean="0"/>
              <a:t>MeanDecrease</a:t>
            </a:r>
            <a:r>
              <a:rPr lang="en-US" altLang="zh-CN" baseline="0" dirty="0" err="1" smtClean="0"/>
              <a:t>Accuracy</a:t>
            </a:r>
            <a:r>
              <a:rPr lang="en-US" altLang="zh-CN" baseline="0" dirty="0" smtClean="0"/>
              <a:t> means the total decrease in accuracy from splitting on the variable, averaged over all trees</a:t>
            </a:r>
          </a:p>
          <a:p>
            <a:endParaRPr lang="en-US" altLang="zh-CN" baseline="0" dirty="0" smtClean="0"/>
          </a:p>
          <a:p>
            <a:r>
              <a:rPr lang="en-US" altLang="zh-CN" baseline="0" dirty="0" smtClean="0"/>
              <a:t>Here</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check</a:t>
            </a:r>
            <a:r>
              <a:rPr lang="zh-CN" altLang="en-US" baseline="0" dirty="0" smtClean="0"/>
              <a:t> </a:t>
            </a:r>
            <a:r>
              <a:rPr lang="en-US" altLang="zh-CN" baseline="0" dirty="0" smtClean="0"/>
              <a:t>the</a:t>
            </a:r>
            <a:r>
              <a:rPr lang="zh-CN" altLang="en-US" baseline="0" dirty="0" smtClean="0"/>
              <a:t> </a:t>
            </a:r>
            <a:r>
              <a:rPr lang="en-US" altLang="zh-CN" baseline="0" dirty="0" smtClean="0"/>
              <a:t>relative</a:t>
            </a:r>
            <a:r>
              <a:rPr lang="zh-CN" altLang="en-US" baseline="0" dirty="0" smtClean="0"/>
              <a:t> </a:t>
            </a:r>
            <a:r>
              <a:rPr lang="en-US" altLang="zh-CN" baseline="0" dirty="0" smtClean="0"/>
              <a:t>importance</a:t>
            </a:r>
            <a:r>
              <a:rPr lang="zh-CN" altLang="en-US" baseline="0" dirty="0" smtClean="0"/>
              <a:t> </a:t>
            </a:r>
            <a:r>
              <a:rPr lang="en-US" altLang="zh-CN" baseline="0" dirty="0" smtClean="0"/>
              <a:t>of</a:t>
            </a:r>
            <a:r>
              <a:rPr lang="zh-CN" altLang="en-US" baseline="0" dirty="0" smtClean="0"/>
              <a:t> </a:t>
            </a:r>
            <a:r>
              <a:rPr lang="en-US" altLang="zh-CN" baseline="0" dirty="0" smtClean="0"/>
              <a:t>those</a:t>
            </a:r>
            <a:r>
              <a:rPr lang="zh-CN" altLang="en-US" baseline="0" dirty="0" smtClean="0"/>
              <a:t> </a:t>
            </a:r>
            <a:r>
              <a:rPr lang="en-US" altLang="zh-CN" baseline="0" dirty="0" smtClean="0"/>
              <a:t>features.</a:t>
            </a:r>
          </a:p>
        </p:txBody>
      </p:sp>
      <p:sp>
        <p:nvSpPr>
          <p:cNvPr id="4" name="灯片编号占位符 3"/>
          <p:cNvSpPr>
            <a:spLocks noGrp="1"/>
          </p:cNvSpPr>
          <p:nvPr>
            <p:ph type="sldNum" sz="quarter" idx="10"/>
          </p:nvPr>
        </p:nvSpPr>
        <p:spPr/>
        <p:txBody>
          <a:bodyPr/>
          <a:lstStyle/>
          <a:p>
            <a:fld id="{C2CA683A-1E0C-46CC-BF20-53AA3112EF3A}" type="slidenum">
              <a:rPr lang="zh-CN" altLang="en-US" smtClean="0"/>
              <a:pPr/>
              <a:t>16</a:t>
            </a:fld>
            <a:endParaRPr lang="zh-CN" altLang="en-US"/>
          </a:p>
        </p:txBody>
      </p:sp>
    </p:spTree>
    <p:extLst>
      <p:ext uri="{BB962C8B-B14F-4D97-AF65-F5344CB8AC3E}">
        <p14:creationId xmlns="" xmlns:p14="http://schemas.microsoft.com/office/powerpoint/2010/main" val="625283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232943" lvl="2" indent="-232943" defTabSz="931774"/>
            <a:endParaRPr lang="en-US" altLang="zh-CN" sz="3300" dirty="0" smtClean="0">
              <a:latin typeface="Times New Roman" pitchFamily="18" charset="0"/>
              <a:cs typeface="Times New Roman" pitchFamily="18" charset="0"/>
            </a:endParaRPr>
          </a:p>
          <a:p>
            <a:pPr marL="232943" indent="-232943"/>
            <a:endParaRPr lang="en-US" altLang="zh-CN" baseline="0" dirty="0" smtClean="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17</a:t>
            </a:fld>
            <a:endParaRPr lang="zh-CN" altLang="en-US"/>
          </a:p>
        </p:txBody>
      </p:sp>
    </p:spTree>
    <p:extLst>
      <p:ext uri="{BB962C8B-B14F-4D97-AF65-F5344CB8AC3E}">
        <p14:creationId xmlns="" xmlns:p14="http://schemas.microsoft.com/office/powerpoint/2010/main" val="38217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18</a:t>
            </a:fld>
            <a:endParaRPr lang="zh-CN" altLang="en-US"/>
          </a:p>
        </p:txBody>
      </p:sp>
    </p:spTree>
    <p:extLst>
      <p:ext uri="{BB962C8B-B14F-4D97-AF65-F5344CB8AC3E}">
        <p14:creationId xmlns="" xmlns:p14="http://schemas.microsoft.com/office/powerpoint/2010/main" val="1469844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19</a:t>
            </a:fld>
            <a:endParaRPr lang="zh-CN" altLang="en-US"/>
          </a:p>
        </p:txBody>
      </p:sp>
    </p:spTree>
    <p:extLst>
      <p:ext uri="{BB962C8B-B14F-4D97-AF65-F5344CB8AC3E}">
        <p14:creationId xmlns="" xmlns:p14="http://schemas.microsoft.com/office/powerpoint/2010/main" val="30021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defTabSz="931774">
              <a:defRPr/>
            </a:pPr>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3</a:t>
            </a:fld>
            <a:endParaRPr lang="zh-CN" altLang="en-US"/>
          </a:p>
        </p:txBody>
      </p:sp>
    </p:spTree>
    <p:extLst>
      <p:ext uri="{BB962C8B-B14F-4D97-AF65-F5344CB8AC3E}">
        <p14:creationId xmlns="" xmlns:p14="http://schemas.microsoft.com/office/powerpoint/2010/main" val="254467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4</a:t>
            </a:fld>
            <a:endParaRPr lang="zh-CN" altLang="en-US"/>
          </a:p>
        </p:txBody>
      </p:sp>
    </p:spTree>
    <p:extLst>
      <p:ext uri="{BB962C8B-B14F-4D97-AF65-F5344CB8AC3E}">
        <p14:creationId xmlns="" xmlns:p14="http://schemas.microsoft.com/office/powerpoint/2010/main" val="368559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5</a:t>
            </a:fld>
            <a:endParaRPr lang="zh-CN" altLang="en-US"/>
          </a:p>
        </p:txBody>
      </p:sp>
    </p:spTree>
    <p:extLst>
      <p:ext uri="{BB962C8B-B14F-4D97-AF65-F5344CB8AC3E}">
        <p14:creationId xmlns="" xmlns:p14="http://schemas.microsoft.com/office/powerpoint/2010/main" val="368559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6</a:t>
            </a:fld>
            <a:endParaRPr lang="zh-CN" altLang="en-US"/>
          </a:p>
        </p:txBody>
      </p:sp>
    </p:spTree>
    <p:extLst>
      <p:ext uri="{BB962C8B-B14F-4D97-AF65-F5344CB8AC3E}">
        <p14:creationId xmlns="" xmlns:p14="http://schemas.microsoft.com/office/powerpoint/2010/main" val="368559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altLang="zh-CN" dirty="0" smtClean="0"/>
              <a:t>Step 4, SVM is robust to outliers</a:t>
            </a:r>
          </a:p>
          <a:p>
            <a:r>
              <a:rPr lang="en-US" altLang="zh-CN" dirty="0" smtClean="0"/>
              <a:t>Step</a:t>
            </a:r>
            <a:r>
              <a:rPr lang="en-US" altLang="zh-CN" baseline="0" dirty="0" smtClean="0"/>
              <a:t> 6, some models are robust to </a:t>
            </a:r>
            <a:r>
              <a:rPr lang="en-US" altLang="zh-CN" baseline="0" dirty="0" err="1" smtClean="0"/>
              <a:t>collinearity</a:t>
            </a:r>
            <a:r>
              <a:rPr lang="en-US" altLang="zh-CN" baseline="0" dirty="0" smtClean="0"/>
              <a:t>: ridge, LASSO</a:t>
            </a:r>
          </a:p>
          <a:p>
            <a:r>
              <a:rPr lang="en-US" altLang="zh-CN" baseline="0" dirty="0" smtClean="0"/>
              <a:t>Step 7, different scale of indicators have negative effect on most learning algorithms</a:t>
            </a:r>
          </a:p>
          <a:p>
            <a:r>
              <a:rPr lang="en-US" altLang="zh-CN" baseline="0" dirty="0" smtClean="0"/>
              <a:t>Step 8, it may </a:t>
            </a:r>
            <a:r>
              <a:rPr lang="en-US" altLang="zh-CN" baseline="0" dirty="0" smtClean="0"/>
              <a:t>drop </a:t>
            </a:r>
            <a:r>
              <a:rPr lang="en-US" altLang="zh-CN" baseline="0" dirty="0" smtClean="0"/>
              <a:t>indicators that </a:t>
            </a:r>
            <a:r>
              <a:rPr lang="en-US" altLang="zh-CN" baseline="0" dirty="0" smtClean="0"/>
              <a:t>have nonlinear associations </a:t>
            </a:r>
            <a:r>
              <a:rPr lang="en-US" altLang="zh-CN" baseline="0" dirty="0" smtClean="0"/>
              <a:t>with the outcome</a:t>
            </a:r>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7</a:t>
            </a:fld>
            <a:endParaRPr lang="zh-CN" altLang="en-US"/>
          </a:p>
        </p:txBody>
      </p:sp>
    </p:spTree>
    <p:extLst>
      <p:ext uri="{BB962C8B-B14F-4D97-AF65-F5344CB8AC3E}">
        <p14:creationId xmlns="" xmlns:p14="http://schemas.microsoft.com/office/powerpoint/2010/main" val="368559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8</a:t>
            </a:fld>
            <a:endParaRPr lang="zh-CN" altLang="en-US"/>
          </a:p>
        </p:txBody>
      </p:sp>
    </p:spTree>
    <p:extLst>
      <p:ext uri="{BB962C8B-B14F-4D97-AF65-F5344CB8AC3E}">
        <p14:creationId xmlns="" xmlns:p14="http://schemas.microsoft.com/office/powerpoint/2010/main" val="368559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9</a:t>
            </a:fld>
            <a:endParaRPr lang="zh-CN" altLang="en-US"/>
          </a:p>
        </p:txBody>
      </p:sp>
    </p:spTree>
    <p:extLst>
      <p:ext uri="{BB962C8B-B14F-4D97-AF65-F5344CB8AC3E}">
        <p14:creationId xmlns="" xmlns:p14="http://schemas.microsoft.com/office/powerpoint/2010/main" val="368559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232943" indent="-232943"/>
            <a:r>
              <a:rPr lang="en-US" altLang="zh-CN" baseline="0" dirty="0" smtClean="0"/>
              <a:t>Gradient Boosting: Base model is logistic regression.  Each continuous feature --&gt; logistic with penalized </a:t>
            </a:r>
            <a:r>
              <a:rPr lang="en-US" altLang="zh-CN" baseline="0" dirty="0" err="1" smtClean="0"/>
              <a:t>spline</a:t>
            </a:r>
            <a:r>
              <a:rPr lang="en-US" altLang="zh-CN" baseline="0" dirty="0" smtClean="0"/>
              <a:t>.  All discrete features --&gt; logistic with ridge regression.  Gradient descend to minimize the negative binomial likelihood.  In each step, the gradient of the model that minimizes the objective among all models in that step is chosen.  Optimal stop to avoid </a:t>
            </a:r>
            <a:r>
              <a:rPr lang="en-US" altLang="zh-CN" baseline="0" dirty="0" err="1" smtClean="0"/>
              <a:t>overfitting</a:t>
            </a:r>
            <a:r>
              <a:rPr lang="en-US" altLang="zh-CN" baseline="0" dirty="0" smtClean="0"/>
              <a:t>: 5-fold Cross Validation.  Disadvantage: High Computational Cost</a:t>
            </a:r>
            <a:endParaRPr lang="en-US" altLang="zh-CN" baseline="0" dirty="0" smtClean="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10</a:t>
            </a:fld>
            <a:endParaRPr lang="zh-CN" altLang="en-US"/>
          </a:p>
        </p:txBody>
      </p:sp>
    </p:spTree>
    <p:extLst>
      <p:ext uri="{BB962C8B-B14F-4D97-AF65-F5344CB8AC3E}">
        <p14:creationId xmlns="" xmlns:p14="http://schemas.microsoft.com/office/powerpoint/2010/main" val="38217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304640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428653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86751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AMP"/>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737601" y="6400801"/>
            <a:ext cx="3170767" cy="32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0" y="0"/>
            <a:ext cx="12192000" cy="3600450"/>
          </a:xfrm>
        </p:spPr>
        <p:txBody>
          <a:bodyPr/>
          <a:lstStyle>
            <a:lvl1pPr>
              <a:defRPr/>
            </a:lvl1pPr>
          </a:lstStyle>
          <a:p>
            <a:pPr lvl="0"/>
            <a:r>
              <a:rPr lang="en-US" noProof="0"/>
              <a:t/>
            </a:r>
            <a:br>
              <a:rPr lang="en-US" noProof="0"/>
            </a:br>
            <a:r>
              <a:rPr lang="en-US" noProof="0"/>
              <a:t>Click to edit Master title style</a:t>
            </a:r>
          </a:p>
        </p:txBody>
      </p:sp>
      <p:sp>
        <p:nvSpPr>
          <p:cNvPr id="512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
        <p:nvSpPr>
          <p:cNvPr id="5" name="Date Placeholder 4"/>
          <p:cNvSpPr>
            <a:spLocks noGrp="1" noChangeArrowheads="1"/>
          </p:cNvSpPr>
          <p:nvPr>
            <p:ph type="dt" sz="half" idx="10"/>
          </p:nvPr>
        </p:nvSpPr>
        <p:spPr bwMode="auto">
          <a:xfrm>
            <a:off x="609600" y="6245225"/>
            <a:ext cx="2844800" cy="47625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Tree>
    <p:extLst>
      <p:ext uri="{BB962C8B-B14F-4D97-AF65-F5344CB8AC3E}">
        <p14:creationId xmlns="" xmlns:p14="http://schemas.microsoft.com/office/powerpoint/2010/main" val="2373517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141763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1716007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312774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589903"/>
            <a:ext cx="12192000" cy="1417638"/>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352379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3910136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2819400"/>
            <a:ext cx="12192000" cy="1417638"/>
          </a:xfrm>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3368390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2859153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176631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75832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2070361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295933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
            <a:ext cx="3048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
            <a:ext cx="8940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 xmlns:p14="http://schemas.microsoft.com/office/powerpoint/2010/main" val="269795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100045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204651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166236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40403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187309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82370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6C6D14AF-1EF5-430A-AABF-07198A90D356}" type="datetimeFigureOut">
              <a:rPr lang="zh-CN" altLang="en-US" smtClean="0"/>
              <a:pPr/>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116574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D14AF-1EF5-430A-AABF-07198A90D356}" type="datetimeFigureOut">
              <a:rPr lang="zh-CN" altLang="en-US" smtClean="0"/>
              <a:pPr/>
              <a:t>2017/3/10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05018-441A-4B22-8DFB-E035663200AD}" type="slidenum">
              <a:rPr lang="zh-CN" altLang="en-US" smtClean="0"/>
              <a:pPr/>
              <a:t>‹#›</a:t>
            </a:fld>
            <a:endParaRPr lang="zh-CN" altLang="en-US"/>
          </a:p>
        </p:txBody>
      </p:sp>
    </p:spTree>
    <p:extLst>
      <p:ext uri="{BB962C8B-B14F-4D97-AF65-F5344CB8AC3E}">
        <p14:creationId xmlns="" xmlns:p14="http://schemas.microsoft.com/office/powerpoint/2010/main" val="243405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1417638"/>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6604000" y="6553200"/>
            <a:ext cx="55880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i="1">
                <a:solidFill>
                  <a:srgbClr val="00234C"/>
                </a:solidFill>
                <a:latin typeface="Arial" charset="0"/>
              </a:defRPr>
            </a:lvl1pPr>
          </a:lstStyle>
          <a:p>
            <a:pPr>
              <a:defRPr/>
            </a:pPr>
            <a:r>
              <a:rPr lang="en-US"/>
              <a:t>World-Class Education.  World-Class City.</a:t>
            </a:r>
          </a:p>
        </p:txBody>
      </p:sp>
      <p:sp>
        <p:nvSpPr>
          <p:cNvPr id="2" name="Line 9"/>
          <p:cNvSpPr>
            <a:spLocks noChangeShapeType="1"/>
          </p:cNvSpPr>
          <p:nvPr userDrawn="1"/>
        </p:nvSpPr>
        <p:spPr bwMode="auto">
          <a:xfrm>
            <a:off x="0" y="1447800"/>
            <a:ext cx="12192000"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pic>
        <p:nvPicPr>
          <p:cNvPr id="1030" name="Picture 10" descr="CAMP"/>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01600" y="6400800"/>
            <a:ext cx="3149600"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92884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lr>
          <a:srgbClr val="800000"/>
        </a:buClr>
        <a:buChar char="•"/>
        <a:defRPr sz="3200">
          <a:solidFill>
            <a:srgbClr val="00234C"/>
          </a:solidFill>
          <a:latin typeface="+mn-lt"/>
          <a:ea typeface="+mn-ea"/>
          <a:cs typeface="+mn-cs"/>
        </a:defRPr>
      </a:lvl1pPr>
      <a:lvl2pPr marL="742950" indent="-285750" algn="l" rtl="0" eaLnBrk="0" fontAlgn="base" hangingPunct="0">
        <a:spcBef>
          <a:spcPct val="20000"/>
        </a:spcBef>
        <a:spcAft>
          <a:spcPct val="0"/>
        </a:spcAft>
        <a:buClr>
          <a:srgbClr val="800000"/>
        </a:buClr>
        <a:buChar char="•"/>
        <a:defRPr sz="2800">
          <a:solidFill>
            <a:srgbClr val="00234C"/>
          </a:solidFill>
          <a:latin typeface="+mn-lt"/>
        </a:defRPr>
      </a:lvl2pPr>
      <a:lvl3pPr marL="1143000" indent="-228600" algn="l" rtl="0" eaLnBrk="0" fontAlgn="base" hangingPunct="0">
        <a:spcBef>
          <a:spcPct val="20000"/>
        </a:spcBef>
        <a:spcAft>
          <a:spcPct val="0"/>
        </a:spcAft>
        <a:buClr>
          <a:srgbClr val="800000"/>
        </a:buClr>
        <a:buChar char="•"/>
        <a:defRPr sz="2400">
          <a:solidFill>
            <a:srgbClr val="00234C"/>
          </a:solidFill>
          <a:latin typeface="+mn-lt"/>
        </a:defRPr>
      </a:lvl3pPr>
      <a:lvl4pPr marL="1600200" indent="-228600" algn="l" rtl="0" eaLnBrk="0" fontAlgn="base" hangingPunct="0">
        <a:spcBef>
          <a:spcPct val="20000"/>
        </a:spcBef>
        <a:spcAft>
          <a:spcPct val="0"/>
        </a:spcAft>
        <a:buClr>
          <a:srgbClr val="800000"/>
        </a:buClr>
        <a:buChar char="•"/>
        <a:defRPr sz="2000">
          <a:solidFill>
            <a:srgbClr val="00234C"/>
          </a:solidFill>
          <a:latin typeface="+mn-lt"/>
        </a:defRPr>
      </a:lvl4pPr>
      <a:lvl5pPr marL="2057400" indent="-228600" algn="l" rtl="0" eaLnBrk="0" fontAlgn="base" hangingPunct="0">
        <a:spcBef>
          <a:spcPct val="20000"/>
        </a:spcBef>
        <a:spcAft>
          <a:spcPct val="0"/>
        </a:spcAft>
        <a:buClr>
          <a:srgbClr val="800000"/>
        </a:buClr>
        <a:buChar char="•"/>
        <a:defRPr sz="2000">
          <a:solidFill>
            <a:srgbClr val="00234C"/>
          </a:solidFill>
          <a:latin typeface="+mn-lt"/>
        </a:defRPr>
      </a:lvl5pPr>
      <a:lvl6pPr marL="2514600" indent="-228600" algn="l" rtl="0" fontAlgn="base">
        <a:spcBef>
          <a:spcPct val="20000"/>
        </a:spcBef>
        <a:spcAft>
          <a:spcPct val="0"/>
        </a:spcAft>
        <a:buClr>
          <a:srgbClr val="800000"/>
        </a:buClr>
        <a:buChar char="•"/>
        <a:defRPr sz="2000">
          <a:solidFill>
            <a:srgbClr val="00234C"/>
          </a:solidFill>
          <a:latin typeface="+mn-lt"/>
        </a:defRPr>
      </a:lvl6pPr>
      <a:lvl7pPr marL="2971800" indent="-228600" algn="l" rtl="0" fontAlgn="base">
        <a:spcBef>
          <a:spcPct val="20000"/>
        </a:spcBef>
        <a:spcAft>
          <a:spcPct val="0"/>
        </a:spcAft>
        <a:buClr>
          <a:srgbClr val="800000"/>
        </a:buClr>
        <a:buChar char="•"/>
        <a:defRPr sz="2000">
          <a:solidFill>
            <a:srgbClr val="00234C"/>
          </a:solidFill>
          <a:latin typeface="+mn-lt"/>
        </a:defRPr>
      </a:lvl7pPr>
      <a:lvl8pPr marL="3429000" indent="-228600" algn="l" rtl="0" fontAlgn="base">
        <a:spcBef>
          <a:spcPct val="20000"/>
        </a:spcBef>
        <a:spcAft>
          <a:spcPct val="0"/>
        </a:spcAft>
        <a:buClr>
          <a:srgbClr val="800000"/>
        </a:buClr>
        <a:buChar char="•"/>
        <a:defRPr sz="2000">
          <a:solidFill>
            <a:srgbClr val="00234C"/>
          </a:solidFill>
          <a:latin typeface="+mn-lt"/>
        </a:defRPr>
      </a:lvl8pPr>
      <a:lvl9pPr marL="3886200" indent="-228600" algn="l" rtl="0" fontAlgn="base">
        <a:spcBef>
          <a:spcPct val="20000"/>
        </a:spcBef>
        <a:spcAft>
          <a:spcPct val="0"/>
        </a:spcAft>
        <a:buClr>
          <a:srgbClr val="800000"/>
        </a:buClr>
        <a:buChar char="•"/>
        <a:defRPr sz="2000">
          <a:solidFill>
            <a:srgbClr val="0023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xuanyin/" TargetMode="External"/><Relationship Id="rId2" Type="http://schemas.openxmlformats.org/officeDocument/2006/relationships/hyperlink" Target="mailto:xyin3@ui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0" y="3907809"/>
            <a:ext cx="12192000" cy="2765946"/>
          </a:xfrm>
        </p:spPr>
        <p:txBody>
          <a:bodyPr/>
          <a:lstStyle/>
          <a:p>
            <a:r>
              <a:rPr lang="en-US" altLang="zh-CN" b="1" dirty="0" err="1" smtClean="0"/>
              <a:t>Xuan</a:t>
            </a:r>
            <a:r>
              <a:rPr lang="en-US" altLang="zh-CN" b="1" dirty="0" smtClean="0"/>
              <a:t> Yin</a:t>
            </a:r>
          </a:p>
          <a:p>
            <a:r>
              <a:rPr lang="en-US" altLang="zh-CN" b="1" dirty="0" smtClean="0"/>
              <a:t>xyin3@uic.edu</a:t>
            </a:r>
            <a:endParaRPr lang="en-US" altLang="zh-CN" b="1" dirty="0"/>
          </a:p>
          <a:p>
            <a:r>
              <a:rPr lang="en-US" altLang="zh-CN" b="1" dirty="0" smtClean="0"/>
              <a:t>March 10, 2017</a:t>
            </a:r>
            <a:endParaRPr lang="en-US" altLang="zh-CN" dirty="0"/>
          </a:p>
        </p:txBody>
      </p:sp>
      <p:sp>
        <p:nvSpPr>
          <p:cNvPr id="13315" name="Rectangle 5"/>
          <p:cNvSpPr>
            <a:spLocks noGrp="1" noChangeArrowheads="1"/>
          </p:cNvSpPr>
          <p:nvPr>
            <p:ph type="ctrTitle"/>
          </p:nvPr>
        </p:nvSpPr>
        <p:spPr>
          <a:xfrm>
            <a:off x="0" y="0"/>
            <a:ext cx="12192000" cy="3581400"/>
          </a:xfrm>
        </p:spPr>
        <p:txBody>
          <a:bodyPr/>
          <a:lstStyle/>
          <a:p>
            <a:pPr eaLnBrk="1" hangingPunct="1"/>
            <a:r>
              <a:rPr lang="en-US" sz="4800" b="1" dirty="0"/>
              <a:t>Loan Default </a:t>
            </a:r>
            <a:r>
              <a:rPr lang="en-US" sz="4800" b="1" dirty="0" smtClean="0"/>
              <a:t>Prediction</a:t>
            </a:r>
            <a:br>
              <a:rPr lang="en-US" sz="4800" b="1" dirty="0" smtClean="0"/>
            </a:br>
            <a:r>
              <a:rPr lang="en-US" sz="4800" dirty="0" smtClean="0"/>
              <a:t> Manor Resources</a:t>
            </a:r>
            <a:endParaRPr lang="en-US" altLang="zh-CN" sz="4800" b="1" dirty="0">
              <a:ea typeface="宋体" panose="02010600030101010101" pitchFamily="2" charset="-122"/>
            </a:endParaRPr>
          </a:p>
        </p:txBody>
      </p:sp>
      <p:sp>
        <p:nvSpPr>
          <p:cNvPr id="13316" name="Line 6"/>
          <p:cNvSpPr>
            <a:spLocks noChangeShapeType="1"/>
          </p:cNvSpPr>
          <p:nvPr/>
        </p:nvSpPr>
        <p:spPr bwMode="auto">
          <a:xfrm>
            <a:off x="-13648" y="3581400"/>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Tree>
    <p:extLst>
      <p:ext uri="{BB962C8B-B14F-4D97-AF65-F5344CB8AC3E}">
        <p14:creationId xmlns="" xmlns:p14="http://schemas.microsoft.com/office/powerpoint/2010/main" val="3453523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Learning Algorithms</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8" name="Rectangle 7"/>
          <p:cNvSpPr/>
          <p:nvPr/>
        </p:nvSpPr>
        <p:spPr>
          <a:xfrm>
            <a:off x="150128" y="657828"/>
            <a:ext cx="12096464" cy="6186309"/>
          </a:xfrm>
          <a:prstGeom prst="rect">
            <a:avLst/>
          </a:prstGeom>
        </p:spPr>
        <p:txBody>
          <a:bodyPr wrap="square">
            <a:spAutoFit/>
          </a:bodyPr>
          <a:lstStyle/>
          <a:p>
            <a:pPr marL="571500" indent="-457200">
              <a:buFont typeface="+mj-lt"/>
              <a:buAutoNum type="arabicPeriod"/>
            </a:pPr>
            <a:r>
              <a:rPr lang="en-US" altLang="zh-CN" sz="2200" dirty="0" smtClean="0">
                <a:latin typeface="Times New Roman" pitchFamily="18" charset="0"/>
                <a:cs typeface="Times New Roman" pitchFamily="18" charset="0"/>
              </a:rPr>
              <a:t>Logistic Regression</a:t>
            </a:r>
          </a:p>
          <a:p>
            <a:pPr marL="1028700" lvl="1" indent="-457200">
              <a:buFont typeface="Arial" pitchFamily="34" charset="0"/>
              <a:buChar char="•"/>
            </a:pPr>
            <a:r>
              <a:rPr lang="en-US" altLang="zh-CN" sz="2200" dirty="0" smtClean="0">
                <a:latin typeface="Times New Roman" pitchFamily="18" charset="0"/>
                <a:cs typeface="Times New Roman" pitchFamily="18" charset="0"/>
              </a:rPr>
              <a:t>Nice interpretation (odds, odds ratio)</a:t>
            </a:r>
          </a:p>
          <a:p>
            <a:pPr marL="1028700" lvl="1" indent="-457200">
              <a:buFont typeface="Arial" pitchFamily="34" charset="0"/>
              <a:buChar char="•"/>
            </a:pPr>
            <a:r>
              <a:rPr lang="en-US" altLang="zh-CN" sz="2200" dirty="0" smtClean="0">
                <a:latin typeface="Times New Roman" pitchFamily="18" charset="0"/>
                <a:cs typeface="Times New Roman" pitchFamily="18" charset="0"/>
              </a:rPr>
              <a:t>Computation is fast</a:t>
            </a:r>
          </a:p>
          <a:p>
            <a:pPr marL="571500" indent="-457200">
              <a:buFont typeface="+mj-lt"/>
              <a:buAutoNum type="arabicPeriod"/>
            </a:pPr>
            <a:r>
              <a:rPr lang="en-US" altLang="zh-CN" sz="2200" dirty="0" smtClean="0">
                <a:latin typeface="Times New Roman" pitchFamily="18" charset="0"/>
                <a:cs typeface="Times New Roman" pitchFamily="18" charset="0"/>
              </a:rPr>
              <a:t>Logistic Regression with Ridge</a:t>
            </a:r>
          </a:p>
          <a:p>
            <a:pPr marL="1028700" lvl="1" indent="-457200">
              <a:buFont typeface="Arial" pitchFamily="34" charset="0"/>
              <a:buChar char="•"/>
            </a:pPr>
            <a:r>
              <a:rPr lang="en-US" altLang="zh-CN" sz="2200" dirty="0" smtClean="0">
                <a:latin typeface="Times New Roman" pitchFamily="18" charset="0"/>
                <a:cs typeface="Times New Roman" pitchFamily="18" charset="0"/>
              </a:rPr>
              <a:t>Deal with </a:t>
            </a:r>
            <a:r>
              <a:rPr lang="en-US" altLang="zh-CN" sz="2200" dirty="0" err="1" smtClean="0">
                <a:latin typeface="Times New Roman" pitchFamily="18" charset="0"/>
                <a:cs typeface="Times New Roman" pitchFamily="18" charset="0"/>
              </a:rPr>
              <a:t>collinearity</a:t>
            </a:r>
            <a:r>
              <a:rPr lang="en-US" altLang="zh-CN" sz="2200" dirty="0" smtClean="0">
                <a:latin typeface="Times New Roman" pitchFamily="18" charset="0"/>
                <a:cs typeface="Times New Roman" pitchFamily="18" charset="0"/>
              </a:rPr>
              <a:t>, variable selection</a:t>
            </a:r>
          </a:p>
          <a:p>
            <a:pPr marL="1028700" lvl="1" indent="-457200">
              <a:buFont typeface="Arial" pitchFamily="34" charset="0"/>
              <a:buChar char="•"/>
            </a:pPr>
            <a:r>
              <a:rPr lang="en-US" altLang="zh-CN" sz="2200" dirty="0" smtClean="0">
                <a:latin typeface="Times New Roman" pitchFamily="18" charset="0"/>
                <a:cs typeface="Times New Roman" pitchFamily="18" charset="0"/>
              </a:rPr>
              <a:t>L2 penalization, computation is fast</a:t>
            </a:r>
          </a:p>
          <a:p>
            <a:pPr marL="571500" indent="-457200">
              <a:buFont typeface="+mj-lt"/>
              <a:buAutoNum type="arabicPeriod"/>
            </a:pPr>
            <a:r>
              <a:rPr lang="en-US" altLang="zh-CN" sz="2200" dirty="0" smtClean="0">
                <a:latin typeface="Times New Roman" pitchFamily="18" charset="0"/>
                <a:cs typeface="Times New Roman" pitchFamily="18" charset="0"/>
              </a:rPr>
              <a:t>Logistic Regression with LASSO</a:t>
            </a:r>
          </a:p>
          <a:p>
            <a:pPr marL="1028700" lvl="1" indent="-457200">
              <a:buFont typeface="Arial" pitchFamily="34" charset="0"/>
              <a:buChar char="•"/>
            </a:pPr>
            <a:r>
              <a:rPr lang="en-US" altLang="zh-CN" sz="2200" dirty="0" smtClean="0">
                <a:latin typeface="Times New Roman" pitchFamily="18" charset="0"/>
                <a:cs typeface="Times New Roman" pitchFamily="18" charset="0"/>
              </a:rPr>
              <a:t>Deal with </a:t>
            </a:r>
            <a:r>
              <a:rPr lang="en-US" altLang="zh-CN" sz="2200" dirty="0" err="1" smtClean="0">
                <a:latin typeface="Times New Roman" pitchFamily="18" charset="0"/>
                <a:cs typeface="Times New Roman" pitchFamily="18" charset="0"/>
              </a:rPr>
              <a:t>collinearity</a:t>
            </a:r>
            <a:r>
              <a:rPr lang="en-US" altLang="zh-CN" sz="2200" dirty="0" smtClean="0">
                <a:latin typeface="Times New Roman" pitchFamily="18" charset="0"/>
                <a:cs typeface="Times New Roman" pitchFamily="18" charset="0"/>
              </a:rPr>
              <a:t>, variable selection</a:t>
            </a:r>
          </a:p>
          <a:p>
            <a:pPr marL="1028700" lvl="1" indent="-457200">
              <a:buFont typeface="Arial" pitchFamily="34" charset="0"/>
              <a:buChar char="•"/>
            </a:pPr>
            <a:r>
              <a:rPr lang="en-US" altLang="zh-CN" sz="2200" dirty="0" smtClean="0">
                <a:latin typeface="Times New Roman" pitchFamily="18" charset="0"/>
                <a:cs typeface="Times New Roman" pitchFamily="18" charset="0"/>
              </a:rPr>
              <a:t>L1 penalization, computation is slower than the first two</a:t>
            </a:r>
          </a:p>
          <a:p>
            <a:pPr marL="571500" indent="-457200">
              <a:buFont typeface="+mj-lt"/>
              <a:buAutoNum type="arabicPeriod"/>
            </a:pPr>
            <a:r>
              <a:rPr lang="en-US" altLang="zh-CN" sz="2200" dirty="0" smtClean="0">
                <a:latin typeface="Times New Roman" pitchFamily="18" charset="0"/>
                <a:cs typeface="Times New Roman" pitchFamily="18" charset="0"/>
              </a:rPr>
              <a:t>Gradient Boosting (base learner is Logistic Regression)</a:t>
            </a:r>
          </a:p>
          <a:p>
            <a:pPr marL="1028700" lvl="1" indent="-457200">
              <a:buFont typeface="Arial" pitchFamily="34" charset="0"/>
              <a:buChar char="•"/>
            </a:pPr>
            <a:r>
              <a:rPr lang="en-US" altLang="zh-CN" sz="2200" dirty="0" smtClean="0">
                <a:latin typeface="Times New Roman" pitchFamily="18" charset="0"/>
                <a:cs typeface="Times New Roman" pitchFamily="18" charset="0"/>
              </a:rPr>
              <a:t>A synthesis of prediction accuracy, nonlinear/nonparametric functional forms, and variables selection</a:t>
            </a:r>
          </a:p>
          <a:p>
            <a:pPr marL="1028700" lvl="1" indent="-457200">
              <a:buFont typeface="Arial" pitchFamily="34" charset="0"/>
              <a:buChar char="•"/>
            </a:pPr>
            <a:r>
              <a:rPr lang="en-US" altLang="zh-CN" sz="2200" dirty="0" smtClean="0">
                <a:latin typeface="Times New Roman" pitchFamily="18" charset="0"/>
                <a:cs typeface="Times New Roman" pitchFamily="18" charset="0"/>
              </a:rPr>
              <a:t>High computation cost</a:t>
            </a:r>
          </a:p>
          <a:p>
            <a:pPr marL="571500" indent="-457200">
              <a:buFont typeface="+mj-lt"/>
              <a:buAutoNum type="arabicPeriod"/>
            </a:pPr>
            <a:r>
              <a:rPr lang="en-US" altLang="zh-CN" sz="2200" dirty="0" smtClean="0">
                <a:latin typeface="Times New Roman" pitchFamily="18" charset="0"/>
                <a:cs typeface="Times New Roman" pitchFamily="18" charset="0"/>
              </a:rPr>
              <a:t>Random Forest</a:t>
            </a:r>
          </a:p>
          <a:p>
            <a:pPr marL="1028700" lvl="1" indent="-457200">
              <a:buFont typeface="Arial" pitchFamily="34" charset="0"/>
              <a:buChar char="•"/>
            </a:pPr>
            <a:r>
              <a:rPr lang="en-US" altLang="zh-CN" sz="2200" dirty="0" smtClean="0">
                <a:latin typeface="Times New Roman" pitchFamily="18" charset="0"/>
                <a:cs typeface="Times New Roman" pitchFamily="18" charset="0"/>
              </a:rPr>
              <a:t>Non-parametric,</a:t>
            </a:r>
            <a:r>
              <a:rPr lang="zh-CN" altLang="en-US" sz="2200"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top-notch</a:t>
            </a:r>
            <a:r>
              <a:rPr lang="zh-CN" altLang="en-US" sz="2200"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performance</a:t>
            </a:r>
          </a:p>
          <a:p>
            <a:pPr marL="1028700" lvl="1" indent="-457200">
              <a:buFont typeface="Arial" pitchFamily="34" charset="0"/>
              <a:buChar char="•"/>
            </a:pPr>
            <a:r>
              <a:rPr lang="en-US" altLang="zh-CN" sz="2200" dirty="0" smtClean="0">
                <a:latin typeface="Times New Roman" pitchFamily="18" charset="0"/>
                <a:cs typeface="Times New Roman" pitchFamily="18" charset="0"/>
              </a:rPr>
              <a:t>High computation cost</a:t>
            </a:r>
          </a:p>
          <a:p>
            <a:pPr marL="571500" indent="-457200">
              <a:buFont typeface="+mj-lt"/>
              <a:buAutoNum type="arabicPeriod"/>
            </a:pPr>
            <a:r>
              <a:rPr lang="en-US" altLang="zh-CN" sz="2200" dirty="0" smtClean="0">
                <a:latin typeface="Times New Roman" pitchFamily="18" charset="0"/>
                <a:cs typeface="Times New Roman" pitchFamily="18" charset="0"/>
              </a:rPr>
              <a:t>Support Vector Machine (SVM)</a:t>
            </a:r>
          </a:p>
          <a:p>
            <a:pPr marL="1028700" lvl="1" indent="-457200">
              <a:buFont typeface="Arial" pitchFamily="34" charset="0"/>
              <a:buChar char="•"/>
            </a:pPr>
            <a:r>
              <a:rPr lang="en-US" altLang="zh-CN" sz="2200" dirty="0" smtClean="0">
                <a:latin typeface="Times New Roman" pitchFamily="18" charset="0"/>
                <a:cs typeface="Times New Roman" pitchFamily="18" charset="0"/>
              </a:rPr>
              <a:t>top-notch</a:t>
            </a:r>
            <a:r>
              <a:rPr lang="zh-CN" altLang="en-US" sz="2200"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performance, high computation cost</a:t>
            </a:r>
          </a:p>
        </p:txBody>
      </p:sp>
    </p:spTree>
    <p:extLst>
      <p:ext uri="{BB962C8B-B14F-4D97-AF65-F5344CB8AC3E}">
        <p14:creationId xmlns="" xmlns:p14="http://schemas.microsoft.com/office/powerpoint/2010/main" val="1985234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Performance Measure</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7" name="Rectangle 6"/>
          <p:cNvSpPr/>
          <p:nvPr/>
        </p:nvSpPr>
        <p:spPr>
          <a:xfrm>
            <a:off x="136480" y="685130"/>
            <a:ext cx="12205648" cy="1815882"/>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For each model, do 10-fold cross validation</a:t>
            </a:r>
          </a:p>
          <a:p>
            <a:pPr lvl="1" indent="-457200">
              <a:buFont typeface="Wingdings" panose="05000000000000000000" pitchFamily="2" charset="2"/>
              <a:buChar char="Ø"/>
            </a:pPr>
            <a:r>
              <a:rPr lang="en-US" altLang="zh-CN" sz="2800" dirty="0" smtClean="0">
                <a:latin typeface="Times New Roman" pitchFamily="18" charset="0"/>
                <a:cs typeface="Times New Roman" pitchFamily="18" charset="0"/>
              </a:rPr>
              <a:t>For each model and each time of cross validation, obtained confusion matrix, calculate statistics based on confusion matrix</a:t>
            </a:r>
          </a:p>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For each model, calculate average statistics (average over 10)</a:t>
            </a:r>
          </a:p>
        </p:txBody>
      </p:sp>
      <p:graphicFrame>
        <p:nvGraphicFramePr>
          <p:cNvPr id="9" name="Table 8"/>
          <p:cNvGraphicFramePr>
            <a:graphicFrameLocks noGrp="1"/>
          </p:cNvGraphicFramePr>
          <p:nvPr/>
        </p:nvGraphicFramePr>
        <p:xfrm>
          <a:off x="117232" y="2625968"/>
          <a:ext cx="11980984" cy="3641191"/>
        </p:xfrm>
        <a:graphic>
          <a:graphicData uri="http://schemas.openxmlformats.org/drawingml/2006/table">
            <a:tbl>
              <a:tblPr/>
              <a:tblGrid>
                <a:gridCol w="1312983"/>
                <a:gridCol w="5329715"/>
                <a:gridCol w="5338286"/>
              </a:tblGrid>
              <a:tr h="504447">
                <a:tc>
                  <a:txBody>
                    <a:bodyPr/>
                    <a:lstStyle/>
                    <a:p>
                      <a:pPr algn="l" fontAlgn="b"/>
                      <a:endParaRPr lang="en-US" sz="2400" b="0" i="0" u="none" strike="noStrike" dirty="0">
                        <a:solidFill>
                          <a:srgbClr val="000000"/>
                        </a:solidFill>
                        <a:latin typeface="Times New Roman" pitchFamily="18" charset="0"/>
                        <a:cs typeface="Times New Roman" pitchFamily="18" charset="0"/>
                      </a:endParaRP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kern="1200" dirty="0">
                          <a:solidFill>
                            <a:srgbClr val="000000"/>
                          </a:solidFill>
                          <a:latin typeface="Times New Roman" pitchFamily="18" charset="0"/>
                          <a:ea typeface="+mn-ea"/>
                          <a:cs typeface="Times New Roman" pitchFamily="18" charset="0"/>
                        </a:rPr>
                        <a:t>Default</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kern="1200" dirty="0">
                          <a:solidFill>
                            <a:srgbClr val="000000"/>
                          </a:solidFill>
                          <a:latin typeface="Times New Roman" pitchFamily="18" charset="0"/>
                          <a:ea typeface="+mn-ea"/>
                          <a:cs typeface="Times New Roman" pitchFamily="18" charset="0"/>
                        </a:rPr>
                        <a:t>Non-default</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4186">
                <a:tc>
                  <a:txBody>
                    <a:bodyPr/>
                    <a:lstStyle/>
                    <a:p>
                      <a:pPr marL="0" algn="l" defTabSz="914400" rtl="0" eaLnBrk="1" fontAlgn="b" latinLnBrk="0" hangingPunct="1"/>
                      <a:r>
                        <a:rPr lang="en-US" sz="2400" b="0" i="0" u="none" strike="noStrike" kern="1200" dirty="0">
                          <a:solidFill>
                            <a:srgbClr val="000000"/>
                          </a:solidFill>
                          <a:latin typeface="Times New Roman" pitchFamily="18" charset="0"/>
                          <a:ea typeface="+mn-ea"/>
                          <a:cs typeface="Times New Roman" pitchFamily="18" charset="0"/>
                        </a:rPr>
                        <a:t>Precision</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Times New Roman" pitchFamily="18" charset="0"/>
                          <a:cs typeface="Times New Roman" pitchFamily="18" charset="0"/>
                        </a:rPr>
                        <a:t>When it predicts default, how often is it correct? </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Times New Roman" pitchFamily="18" charset="0"/>
                          <a:cs typeface="Times New Roman" pitchFamily="18" charset="0"/>
                        </a:rPr>
                        <a:t>When it predicts non-default, how often is it correct? </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4186">
                <a:tc>
                  <a:txBody>
                    <a:bodyPr/>
                    <a:lstStyle/>
                    <a:p>
                      <a:pPr marL="0" algn="l" defTabSz="914400" rtl="0" eaLnBrk="1" fontAlgn="b" latinLnBrk="0" hangingPunct="1"/>
                      <a:r>
                        <a:rPr lang="en-US" sz="2400" b="0" i="0" u="none" strike="noStrike" kern="1200" dirty="0">
                          <a:solidFill>
                            <a:srgbClr val="000000"/>
                          </a:solidFill>
                          <a:latin typeface="Times New Roman" pitchFamily="18" charset="0"/>
                          <a:ea typeface="+mn-ea"/>
                          <a:cs typeface="Times New Roman" pitchFamily="18" charset="0"/>
                        </a:rPr>
                        <a:t>Recall</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Times New Roman" pitchFamily="18" charset="0"/>
                          <a:cs typeface="Times New Roman" pitchFamily="18" charset="0"/>
                        </a:rPr>
                        <a:t>When it's actually default, how often does it predict default?  </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Times New Roman" pitchFamily="18" charset="0"/>
                          <a:cs typeface="Times New Roman" pitchFamily="18" charset="0"/>
                        </a:rPr>
                        <a:t>When it's actually non-default, how often does it predict non-default?  </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4186">
                <a:tc>
                  <a:txBody>
                    <a:bodyPr/>
                    <a:lstStyle/>
                    <a:p>
                      <a:pPr marL="0" algn="l" defTabSz="914400" rtl="0" eaLnBrk="1" fontAlgn="b" latinLnBrk="0" hangingPunct="1"/>
                      <a:r>
                        <a:rPr lang="en-US" sz="2400" b="0" i="0" u="none" strike="noStrike" kern="1200" dirty="0">
                          <a:solidFill>
                            <a:srgbClr val="000000"/>
                          </a:solidFill>
                          <a:latin typeface="Times New Roman" pitchFamily="18" charset="0"/>
                          <a:ea typeface="+mn-ea"/>
                          <a:cs typeface="Times New Roman" pitchFamily="18" charset="0"/>
                        </a:rPr>
                        <a:t>F-score</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Times New Roman" pitchFamily="18" charset="0"/>
                          <a:cs typeface="Times New Roman" pitchFamily="18" charset="0"/>
                        </a:rPr>
                        <a:t>Weighted average of precision and recall</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Times New Roman" pitchFamily="18" charset="0"/>
                          <a:cs typeface="Times New Roman" pitchFamily="18" charset="0"/>
                        </a:rPr>
                        <a:t>Weighted average of precision and recall</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4186">
                <a:tc>
                  <a:txBody>
                    <a:bodyPr/>
                    <a:lstStyle/>
                    <a:p>
                      <a:pPr marL="0" algn="l" defTabSz="914400" rtl="0" eaLnBrk="1" fontAlgn="b" latinLnBrk="0" hangingPunct="1"/>
                      <a:r>
                        <a:rPr lang="en-US" sz="2400" b="0" i="0" u="none" strike="noStrike" kern="1200" dirty="0">
                          <a:solidFill>
                            <a:srgbClr val="000000"/>
                          </a:solidFill>
                          <a:latin typeface="Times New Roman" pitchFamily="18" charset="0"/>
                          <a:ea typeface="+mn-ea"/>
                          <a:cs typeface="Times New Roman" pitchFamily="18" charset="0"/>
                        </a:rPr>
                        <a:t>Accuracy</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400" b="0" i="0" u="none" strike="noStrike" dirty="0">
                          <a:solidFill>
                            <a:srgbClr val="000000"/>
                          </a:solidFill>
                          <a:latin typeface="Times New Roman" pitchFamily="18" charset="0"/>
                          <a:cs typeface="Times New Roman" pitchFamily="18" charset="0"/>
                        </a:rPr>
                        <a:t>Overall Measure of Prediction Accuracy</a:t>
                      </a:r>
                    </a:p>
                  </a:txBody>
                  <a:tcPr marL="8397" marR="8397" marT="83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800" b="0" i="0" u="none" strike="noStrike" dirty="0">
                        <a:solidFill>
                          <a:srgbClr val="000000"/>
                        </a:solidFill>
                        <a:latin typeface="Calibri"/>
                      </a:endParaRPr>
                    </a:p>
                  </a:txBody>
                  <a:tcPr marL="8397" marR="8397" marT="8397" marB="0" anchor="ctr">
                    <a:lnL>
                      <a:noFill/>
                    </a:lnL>
                    <a:lnR>
                      <a:noFill/>
                    </a:lnR>
                    <a:lnT>
                      <a:noFill/>
                    </a:lnT>
                    <a:lnB>
                      <a:noFill/>
                    </a:lnB>
                  </a:tcPr>
                </a:tc>
              </a:tr>
            </a:tbl>
          </a:graphicData>
        </a:graphic>
      </p:graphicFrame>
    </p:spTree>
    <p:extLst>
      <p:ext uri="{BB962C8B-B14F-4D97-AF65-F5344CB8AC3E}">
        <p14:creationId xmlns="" xmlns:p14="http://schemas.microsoft.com/office/powerpoint/2010/main" val="1985234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
            <a:ext cx="12192000" cy="859809"/>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Problem: Imbalanced Classes</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11" name="Rectangle 6"/>
          <p:cNvSpPr>
            <a:spLocks noChangeArrowheads="1"/>
          </p:cNvSpPr>
          <p:nvPr/>
        </p:nvSpPr>
        <p:spPr bwMode="auto">
          <a:xfrm>
            <a:off x="5991729" y="3835873"/>
            <a:ext cx="184731"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5" name="Table 14"/>
          <p:cNvGraphicFramePr>
            <a:graphicFrameLocks noGrp="1"/>
          </p:cNvGraphicFramePr>
          <p:nvPr/>
        </p:nvGraphicFramePr>
        <p:xfrm>
          <a:off x="328244" y="1125415"/>
          <a:ext cx="4079632" cy="1629507"/>
        </p:xfrm>
        <a:graphic>
          <a:graphicData uri="http://schemas.openxmlformats.org/drawingml/2006/table">
            <a:tbl>
              <a:tblPr/>
              <a:tblGrid>
                <a:gridCol w="2039816"/>
                <a:gridCol w="2039816"/>
              </a:tblGrid>
              <a:tr h="543169">
                <a:tc>
                  <a:txBody>
                    <a:bodyPr/>
                    <a:lstStyle/>
                    <a:p>
                      <a:pPr algn="ctr" fontAlgn="b"/>
                      <a:r>
                        <a:rPr lang="en-US" sz="2500" b="0" i="0" u="none" strike="noStrike" dirty="0">
                          <a:solidFill>
                            <a:srgbClr val="000000"/>
                          </a:solidFill>
                          <a:latin typeface="Times New Roman" pitchFamily="18" charset="0"/>
                          <a:cs typeface="Times New Roman" pitchFamily="18" charset="0"/>
                        </a:rPr>
                        <a:t>Default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500" b="0" i="0" u="none" strike="noStrike" dirty="0">
                          <a:solidFill>
                            <a:srgbClr val="000000"/>
                          </a:solidFill>
                          <a:latin typeface="Times New Roman" pitchFamily="18" charset="0"/>
                          <a:cs typeface="Times New Roman" pitchFamily="18" charset="0"/>
                        </a:rPr>
                        <a:t>Non-default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3169">
                <a:tc>
                  <a:txBody>
                    <a:bodyPr/>
                    <a:lstStyle/>
                    <a:p>
                      <a:pPr algn="ctr" fontAlgn="b"/>
                      <a:r>
                        <a:rPr lang="en-US" sz="2500" b="0" i="0" u="none" strike="noStrike" dirty="0" smtClean="0">
                          <a:solidFill>
                            <a:srgbClr val="000000"/>
                          </a:solidFill>
                          <a:latin typeface="Times New Roman" pitchFamily="18" charset="0"/>
                          <a:cs typeface="Times New Roman" pitchFamily="18" charset="0"/>
                        </a:rPr>
                        <a:t>6,548 </a:t>
                      </a:r>
                      <a:endParaRPr lang="en-US" sz="2500" b="0" i="0" u="none" strike="noStrike" dirty="0">
                        <a:solidFill>
                          <a:srgbClr val="000000"/>
                        </a:solidFill>
                        <a:latin typeface="Times New Roman" pitchFamily="18" charset="0"/>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500" b="0" i="0" u="none" strike="noStrike" dirty="0" smtClean="0">
                          <a:solidFill>
                            <a:srgbClr val="000000"/>
                          </a:solidFill>
                          <a:latin typeface="Times New Roman" pitchFamily="18" charset="0"/>
                          <a:cs typeface="Times New Roman" pitchFamily="18" charset="0"/>
                        </a:rPr>
                        <a:t>314,464 </a:t>
                      </a:r>
                      <a:endParaRPr lang="en-US" sz="2500" b="0" i="0" u="none" strike="noStrike" dirty="0">
                        <a:solidFill>
                          <a:srgbClr val="000000"/>
                        </a:solidFill>
                        <a:latin typeface="Times New Roman" pitchFamily="18" charset="0"/>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3169">
                <a:tc>
                  <a:txBody>
                    <a:bodyPr/>
                    <a:lstStyle/>
                    <a:p>
                      <a:pPr algn="ctr" fontAlgn="b"/>
                      <a:r>
                        <a:rPr lang="en-US" sz="2500" b="0" i="0" u="none" strike="noStrike">
                          <a:solidFill>
                            <a:srgbClr val="000000"/>
                          </a:solidFill>
                          <a:latin typeface="Times New Roman" pitchFamily="18" charset="0"/>
                          <a:cs typeface="Times New Roman" pitchFamily="18" charset="0"/>
                        </a:rPr>
                        <a:t>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500" b="0" i="0" u="none" strike="noStrike" dirty="0">
                          <a:solidFill>
                            <a:srgbClr val="000000"/>
                          </a:solidFill>
                          <a:latin typeface="Times New Roman" pitchFamily="18" charset="0"/>
                          <a:cs typeface="Times New Roman" pitchFamily="18" charset="0"/>
                        </a:rPr>
                        <a:t>97.96%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nvGraphicFramePr>
        <p:xfrm>
          <a:off x="3563814" y="2965938"/>
          <a:ext cx="8147536" cy="3365686"/>
        </p:xfrm>
        <a:graphic>
          <a:graphicData uri="http://schemas.openxmlformats.org/drawingml/2006/table">
            <a:tbl>
              <a:tblPr/>
              <a:tblGrid>
                <a:gridCol w="3213008"/>
                <a:gridCol w="2467264"/>
                <a:gridCol w="2467264"/>
              </a:tblGrid>
              <a:tr h="626013">
                <a:tc>
                  <a:txBody>
                    <a:bodyPr/>
                    <a:lstStyle/>
                    <a:p>
                      <a:pPr algn="ctr" fontAlgn="b"/>
                      <a:r>
                        <a:rPr lang="en-US" sz="2800" b="0" i="0" u="none" strike="noStrike" dirty="0">
                          <a:solidFill>
                            <a:srgbClr val="000000"/>
                          </a:solidFill>
                          <a:latin typeface="Times New Roman" pitchFamily="18" charset="0"/>
                          <a:cs typeface="Times New Roman" pitchFamily="18" charset="0"/>
                        </a:rPr>
                        <a:t>Logistic with Imbalanced Classes</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latin typeface="Times New Roman" pitchFamily="18" charset="0"/>
                          <a:cs typeface="Times New Roman" pitchFamily="18" charset="0"/>
                        </a:rPr>
                        <a:t>Default</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a:solidFill>
                            <a:srgbClr val="000000"/>
                          </a:solidFill>
                          <a:latin typeface="Times New Roman" pitchFamily="18" charset="0"/>
                          <a:cs typeface="Times New Roman" pitchFamily="18" charset="0"/>
                        </a:rPr>
                        <a:t>Non-default</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013">
                <a:tc>
                  <a:txBody>
                    <a:bodyPr/>
                    <a:lstStyle/>
                    <a:p>
                      <a:pPr algn="ctr" fontAlgn="b"/>
                      <a:r>
                        <a:rPr lang="en-US" sz="2800" b="0" i="0" u="none" strike="noStrike" dirty="0">
                          <a:solidFill>
                            <a:srgbClr val="000000"/>
                          </a:solidFill>
                          <a:latin typeface="Times New Roman" pitchFamily="18" charset="0"/>
                          <a:cs typeface="Times New Roman" pitchFamily="18" charset="0"/>
                        </a:rPr>
                        <a:t>Precision</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latin typeface="Times New Roman" pitchFamily="18" charset="0"/>
                          <a:cs typeface="Times New Roman" pitchFamily="18" charset="0"/>
                        </a:rPr>
                        <a:t>NA</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latin typeface="Times New Roman" pitchFamily="18" charset="0"/>
                          <a:cs typeface="Times New Roman" pitchFamily="18" charset="0"/>
                        </a:rPr>
                        <a:t>0.980</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013">
                <a:tc>
                  <a:txBody>
                    <a:bodyPr/>
                    <a:lstStyle/>
                    <a:p>
                      <a:pPr algn="ctr" fontAlgn="b"/>
                      <a:r>
                        <a:rPr lang="en-US" sz="2800" b="0" i="0" u="none" strike="noStrike" dirty="0">
                          <a:solidFill>
                            <a:srgbClr val="000000"/>
                          </a:solidFill>
                          <a:latin typeface="Times New Roman" pitchFamily="18" charset="0"/>
                          <a:cs typeface="Times New Roman" pitchFamily="18" charset="0"/>
                        </a:rPr>
                        <a:t>Recall</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latin typeface="Times New Roman" pitchFamily="18" charset="0"/>
                          <a:cs typeface="Times New Roman" pitchFamily="18" charset="0"/>
                        </a:rPr>
                        <a:t>0</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smtClean="0">
                          <a:solidFill>
                            <a:srgbClr val="000000"/>
                          </a:solidFill>
                          <a:latin typeface="Times New Roman" pitchFamily="18" charset="0"/>
                          <a:cs typeface="Times New Roman" pitchFamily="18" charset="0"/>
                        </a:rPr>
                        <a:t>1</a:t>
                      </a:r>
                      <a:endParaRPr lang="en-US" sz="2800" b="0" i="0" u="none" strike="noStrike" dirty="0">
                        <a:solidFill>
                          <a:srgbClr val="000000"/>
                        </a:solidFill>
                        <a:latin typeface="Times New Roman" pitchFamily="18" charset="0"/>
                        <a:cs typeface="Times New Roman" pitchFamily="18" charset="0"/>
                      </a:endParaRP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013">
                <a:tc>
                  <a:txBody>
                    <a:bodyPr/>
                    <a:lstStyle/>
                    <a:p>
                      <a:pPr algn="ctr" fontAlgn="b"/>
                      <a:r>
                        <a:rPr lang="en-US" sz="2800" b="0" i="0" u="none" strike="noStrike">
                          <a:solidFill>
                            <a:srgbClr val="000000"/>
                          </a:solidFill>
                          <a:latin typeface="Times New Roman" pitchFamily="18" charset="0"/>
                          <a:cs typeface="Times New Roman" pitchFamily="18" charset="0"/>
                        </a:rPr>
                        <a:t>F-score</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latin typeface="Times New Roman" pitchFamily="18" charset="0"/>
                          <a:cs typeface="Times New Roman" pitchFamily="18" charset="0"/>
                        </a:rPr>
                        <a:t>NA</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latin typeface="Times New Roman" pitchFamily="18" charset="0"/>
                          <a:cs typeface="Times New Roman" pitchFamily="18" charset="0"/>
                        </a:rPr>
                        <a:t>0.990</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013">
                <a:tc>
                  <a:txBody>
                    <a:bodyPr/>
                    <a:lstStyle/>
                    <a:p>
                      <a:pPr algn="ctr" fontAlgn="b"/>
                      <a:r>
                        <a:rPr lang="en-US" sz="2800" b="0" i="0" u="none" strike="noStrike">
                          <a:solidFill>
                            <a:srgbClr val="000000"/>
                          </a:solidFill>
                          <a:latin typeface="Times New Roman" pitchFamily="18" charset="0"/>
                          <a:cs typeface="Times New Roman" pitchFamily="18" charset="0"/>
                        </a:rPr>
                        <a:t>Accuracy</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800" b="0" i="0" u="none" strike="noStrike" dirty="0">
                          <a:solidFill>
                            <a:srgbClr val="000000"/>
                          </a:solidFill>
                          <a:latin typeface="Times New Roman" pitchFamily="18" charset="0"/>
                          <a:cs typeface="Times New Roman" pitchFamily="18" charset="0"/>
                        </a:rPr>
                        <a:t>0.980</a:t>
                      </a: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2800" b="0" i="0" u="none" strike="noStrike" dirty="0">
                        <a:solidFill>
                          <a:srgbClr val="000000"/>
                        </a:solidFill>
                        <a:latin typeface="Times New Roman" pitchFamily="18" charset="0"/>
                        <a:cs typeface="Times New Roman" pitchFamily="18" charset="0"/>
                      </a:endParaRPr>
                    </a:p>
                  </a:txBody>
                  <a:tcPr marL="8194" marR="8194" marT="81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4841631" y="1770185"/>
            <a:ext cx="6353908" cy="1015663"/>
          </a:xfrm>
          <a:prstGeom prst="rect">
            <a:avLst/>
          </a:prstGeom>
          <a:noFill/>
        </p:spPr>
        <p:txBody>
          <a:bodyPr wrap="square" rtlCol="0">
            <a:spAutoFit/>
          </a:bodyPr>
          <a:lstStyle/>
          <a:p>
            <a:r>
              <a:rPr lang="en-US" sz="3000" dirty="0" smtClean="0">
                <a:latin typeface="Times New Roman" pitchFamily="18" charset="0"/>
                <a:cs typeface="Times New Roman" pitchFamily="18" charset="0"/>
              </a:rPr>
              <a:t>Whoever comes, logistic can never predict him/her as default!!!</a:t>
            </a:r>
            <a:endParaRPr lang="en-US" sz="3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29980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
            <a:ext cx="12192000" cy="859809"/>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Problem: Imbalanced Classes</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11" name="Rectangle 10"/>
          <p:cNvSpPr/>
          <p:nvPr/>
        </p:nvSpPr>
        <p:spPr>
          <a:xfrm>
            <a:off x="136480" y="944436"/>
            <a:ext cx="12205648" cy="3908762"/>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Method 1: Raise the bar</a:t>
            </a:r>
          </a:p>
          <a:p>
            <a:pPr lvl="2" indent="-457200">
              <a:buFont typeface="Wingdings" panose="05000000000000000000" pitchFamily="2" charset="2"/>
              <a:buChar char="Ø"/>
            </a:pPr>
            <a:r>
              <a:rPr lang="en-US" altLang="zh-CN" sz="2800" dirty="0" smtClean="0">
                <a:latin typeface="Times New Roman" pitchFamily="18" charset="0"/>
                <a:cs typeface="Times New Roman" pitchFamily="18" charset="0"/>
              </a:rPr>
              <a:t>Usually, when the predicted probability is greater than 0.5, we </a:t>
            </a:r>
            <a:r>
              <a:rPr lang="en-US" altLang="zh-CN" sz="2800" dirty="0" smtClean="0">
                <a:latin typeface="Times New Roman" pitchFamily="18" charset="0"/>
                <a:cs typeface="Times New Roman" pitchFamily="18" charset="0"/>
              </a:rPr>
              <a:t>classify the person </a:t>
            </a:r>
            <a:r>
              <a:rPr lang="en-US" altLang="zh-CN" sz="2800" dirty="0" smtClean="0">
                <a:latin typeface="Times New Roman" pitchFamily="18" charset="0"/>
                <a:cs typeface="Times New Roman" pitchFamily="18" charset="0"/>
              </a:rPr>
              <a:t>as non-default.  We can adjust the cutoff </a:t>
            </a:r>
            <a:r>
              <a:rPr lang="en-US" altLang="zh-CN" sz="2800" dirty="0" smtClean="0">
                <a:latin typeface="Times New Roman" pitchFamily="18" charset="0"/>
                <a:cs typeface="Times New Roman" pitchFamily="18" charset="0"/>
              </a:rPr>
              <a:t>point so that only </a:t>
            </a:r>
            <a:r>
              <a:rPr lang="en-US" altLang="zh-CN" sz="2800" dirty="0" smtClean="0">
                <a:latin typeface="Times New Roman" pitchFamily="18" charset="0"/>
                <a:cs typeface="Times New Roman" pitchFamily="18" charset="0"/>
              </a:rPr>
              <a:t>when it is greater than 0.8, we </a:t>
            </a:r>
            <a:r>
              <a:rPr lang="en-US" altLang="zh-CN" sz="2800" dirty="0" smtClean="0">
                <a:latin typeface="Times New Roman" pitchFamily="18" charset="0"/>
                <a:cs typeface="Times New Roman" pitchFamily="18" charset="0"/>
              </a:rPr>
              <a:t>classify the person as </a:t>
            </a:r>
            <a:r>
              <a:rPr lang="en-US" altLang="zh-CN" sz="2800" dirty="0" smtClean="0">
                <a:latin typeface="Times New Roman" pitchFamily="18" charset="0"/>
                <a:cs typeface="Times New Roman" pitchFamily="18" charset="0"/>
              </a:rPr>
              <a:t>non-default.</a:t>
            </a:r>
          </a:p>
          <a:p>
            <a:pPr lvl="1" indent="-457200">
              <a:buFont typeface="Wingdings" panose="05000000000000000000" pitchFamily="2" charset="2"/>
              <a:buChar char="Ø"/>
            </a:pPr>
            <a:r>
              <a:rPr lang="en-US" altLang="zh-CN" sz="2800" dirty="0" smtClean="0">
                <a:latin typeface="Times New Roman" pitchFamily="18" charset="0"/>
                <a:cs typeface="Times New Roman" pitchFamily="18" charset="0"/>
              </a:rPr>
              <a:t>Method 2: Oversample observations from underrepresented class, and/or, </a:t>
            </a:r>
            <a:r>
              <a:rPr lang="en-US" altLang="zh-CN" sz="2800" dirty="0" err="1" smtClean="0">
                <a:latin typeface="Times New Roman" pitchFamily="18" charset="0"/>
                <a:cs typeface="Times New Roman" pitchFamily="18" charset="0"/>
              </a:rPr>
              <a:t>undersample</a:t>
            </a:r>
            <a:r>
              <a:rPr lang="en-US" altLang="zh-CN" sz="2800" dirty="0" smtClean="0">
                <a:latin typeface="Times New Roman" pitchFamily="18" charset="0"/>
                <a:cs typeface="Times New Roman" pitchFamily="18" charset="0"/>
              </a:rPr>
              <a:t> observations from overrepresented class, then train the model.</a:t>
            </a:r>
          </a:p>
          <a:p>
            <a:pPr lvl="1" indent="-457200">
              <a:buFont typeface="Wingdings" panose="05000000000000000000" pitchFamily="2" charset="2"/>
              <a:buChar char="Ø"/>
            </a:pPr>
            <a:r>
              <a:rPr lang="en-US" altLang="zh-CN" sz="2800" dirty="0" smtClean="0">
                <a:latin typeface="Times New Roman" pitchFamily="18" charset="0"/>
                <a:cs typeface="Times New Roman" pitchFamily="18" charset="0"/>
              </a:rPr>
              <a:t>Here I use the second method.  But in my </a:t>
            </a:r>
            <a:r>
              <a:rPr lang="en-US" altLang="zh-CN" sz="2800" dirty="0" smtClean="0">
                <a:latin typeface="Times New Roman" pitchFamily="18" charset="0"/>
                <a:cs typeface="Times New Roman" pitchFamily="18" charset="0"/>
              </a:rPr>
              <a:t>project of </a:t>
            </a:r>
            <a:r>
              <a:rPr lang="en-US" altLang="zh-CN" sz="2800" smtClean="0">
                <a:latin typeface="Times New Roman" pitchFamily="18" charset="0"/>
                <a:cs typeface="Times New Roman" pitchFamily="18" charset="0"/>
              </a:rPr>
              <a:t>lending club, </a:t>
            </a:r>
            <a:r>
              <a:rPr lang="en-US" altLang="zh-CN" sz="2800" dirty="0" smtClean="0">
                <a:latin typeface="Times New Roman" pitchFamily="18" charset="0"/>
                <a:cs typeface="Times New Roman" pitchFamily="18" charset="0"/>
              </a:rPr>
              <a:t>I use the first method.</a:t>
            </a:r>
          </a:p>
          <a:p>
            <a:pPr indent="-457200">
              <a:buFont typeface="Wingdings" panose="05000000000000000000" pitchFamily="2" charset="2"/>
              <a:buChar char="Ø"/>
            </a:pPr>
            <a:endParaRPr lang="en-US" altLang="zh-CN" sz="2400" dirty="0">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nvGraphicFramePr>
        <p:xfrm>
          <a:off x="3532062" y="4489939"/>
          <a:ext cx="3736244" cy="1219200"/>
        </p:xfrm>
        <a:graphic>
          <a:graphicData uri="http://schemas.openxmlformats.org/drawingml/2006/table">
            <a:tbl>
              <a:tblPr/>
              <a:tblGrid>
                <a:gridCol w="1868122"/>
                <a:gridCol w="1868122"/>
              </a:tblGrid>
              <a:tr h="406400">
                <a:tc>
                  <a:txBody>
                    <a:bodyPr/>
                    <a:lstStyle/>
                    <a:p>
                      <a:pPr algn="ctr" fontAlgn="b"/>
                      <a:r>
                        <a:rPr lang="en-US" sz="2400" b="0" i="0" u="none" strike="noStrike" dirty="0">
                          <a:solidFill>
                            <a:srgbClr val="000000"/>
                          </a:solidFill>
                          <a:latin typeface="Times New Roman" pitchFamily="18" charset="0"/>
                          <a:cs typeface="Times New Roman" pitchFamily="18" charset="0"/>
                        </a:rPr>
                        <a:t>Default</a:t>
                      </a:r>
                    </a:p>
                  </a:txBody>
                  <a:tcPr marL="9525" marR="9525" marT="9525" marB="0" anchor="ctr">
                    <a:lnL>
                      <a:noFill/>
                    </a:lnL>
                    <a:lnR>
                      <a:noFill/>
                    </a:lnR>
                    <a:lnT>
                      <a:noFill/>
                    </a:lnT>
                    <a:lnB>
                      <a:noFill/>
                    </a:lnB>
                  </a:tcPr>
                </a:tc>
                <a:tc>
                  <a:txBody>
                    <a:bodyPr/>
                    <a:lstStyle/>
                    <a:p>
                      <a:pPr algn="ctr" fontAlgn="b"/>
                      <a:r>
                        <a:rPr lang="en-US" sz="2400" b="0" i="0" u="none" strike="noStrike">
                          <a:solidFill>
                            <a:srgbClr val="000000"/>
                          </a:solidFill>
                          <a:latin typeface="Times New Roman" pitchFamily="18" charset="0"/>
                          <a:cs typeface="Times New Roman" pitchFamily="18" charset="0"/>
                        </a:rPr>
                        <a:t>Non-default</a:t>
                      </a:r>
                    </a:p>
                  </a:txBody>
                  <a:tcPr marL="9525" marR="9525" marT="9525" marB="0" anchor="ctr">
                    <a:lnL>
                      <a:noFill/>
                    </a:lnL>
                    <a:lnR>
                      <a:noFill/>
                    </a:lnR>
                    <a:lnT>
                      <a:noFill/>
                    </a:lnT>
                    <a:lnB>
                      <a:noFill/>
                    </a:lnB>
                  </a:tcPr>
                </a:tc>
              </a:tr>
              <a:tr h="406400">
                <a:tc>
                  <a:txBody>
                    <a:bodyPr/>
                    <a:lstStyle/>
                    <a:p>
                      <a:pPr algn="ctr" fontAlgn="b"/>
                      <a:r>
                        <a:rPr lang="en-US" sz="2400" b="0" i="0" u="none" strike="noStrike" dirty="0" smtClean="0">
                          <a:solidFill>
                            <a:srgbClr val="000000"/>
                          </a:solidFill>
                          <a:latin typeface="Times New Roman" pitchFamily="18" charset="0"/>
                          <a:cs typeface="Times New Roman" pitchFamily="18" charset="0"/>
                        </a:rPr>
                        <a:t>150,261 </a:t>
                      </a:r>
                      <a:endParaRPr lang="en-US" sz="24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ctr" fontAlgn="b"/>
                      <a:r>
                        <a:rPr lang="en-US" sz="2400" b="0" i="0" u="none" strike="noStrike" dirty="0" smtClean="0">
                          <a:solidFill>
                            <a:srgbClr val="000000"/>
                          </a:solidFill>
                          <a:latin typeface="Times New Roman" pitchFamily="18" charset="0"/>
                          <a:cs typeface="Times New Roman" pitchFamily="18" charset="0"/>
                        </a:rPr>
                        <a:t>149,739 </a:t>
                      </a:r>
                      <a:endParaRPr lang="en-US" sz="24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r>
              <a:tr h="406400">
                <a:tc>
                  <a:txBody>
                    <a:bodyPr/>
                    <a:lstStyle/>
                    <a:p>
                      <a:pPr algn="ctr" fontAlgn="b"/>
                      <a:r>
                        <a:rPr lang="en-US" sz="2400" b="0" i="0" u="none" strike="noStrike">
                          <a:solidFill>
                            <a:srgbClr val="000000"/>
                          </a:solidFill>
                          <a:latin typeface="Times New Roman" pitchFamily="18" charset="0"/>
                          <a:cs typeface="Times New Roman" pitchFamily="18" charset="0"/>
                        </a:rPr>
                        <a:t>50.09%</a:t>
                      </a:r>
                    </a:p>
                  </a:txBody>
                  <a:tcPr marL="9525" marR="9525" marT="9525" marB="0" anchor="ctr">
                    <a:lnL>
                      <a:noFill/>
                    </a:lnL>
                    <a:lnR>
                      <a:noFill/>
                    </a:lnR>
                    <a:lnT>
                      <a:noFill/>
                    </a:lnT>
                    <a:lnB>
                      <a:noFill/>
                    </a:lnB>
                  </a:tcPr>
                </a:tc>
                <a:tc>
                  <a:txBody>
                    <a:bodyPr/>
                    <a:lstStyle/>
                    <a:p>
                      <a:pPr algn="ctr" fontAlgn="b"/>
                      <a:r>
                        <a:rPr lang="en-US" sz="2400" b="0" i="0" u="none" strike="noStrike" dirty="0">
                          <a:solidFill>
                            <a:srgbClr val="000000"/>
                          </a:solidFill>
                          <a:latin typeface="Times New Roman" pitchFamily="18" charset="0"/>
                          <a:cs typeface="Times New Roman" pitchFamily="18" charset="0"/>
                        </a:rPr>
                        <a:t>49.91%</a:t>
                      </a:r>
                    </a:p>
                  </a:txBody>
                  <a:tcPr marL="9525" marR="9525" marT="9525" marB="0" anchor="ctr">
                    <a:lnL>
                      <a:noFill/>
                    </a:lnL>
                    <a:lnR>
                      <a:noFill/>
                    </a:lnR>
                    <a:lnT>
                      <a:noFill/>
                    </a:lnT>
                    <a:lnB>
                      <a:noFill/>
                    </a:lnB>
                  </a:tcPr>
                </a:tc>
              </a:tr>
            </a:tbl>
          </a:graphicData>
        </a:graphic>
      </p:graphicFrame>
      <p:sp>
        <p:nvSpPr>
          <p:cNvPr id="16" name="TextBox 15"/>
          <p:cNvSpPr txBox="1"/>
          <p:nvPr/>
        </p:nvSpPr>
        <p:spPr>
          <a:xfrm>
            <a:off x="1946030" y="5744307"/>
            <a:ext cx="8616461" cy="861774"/>
          </a:xfrm>
          <a:prstGeom prst="rect">
            <a:avLst/>
          </a:prstGeom>
          <a:noFill/>
        </p:spPr>
        <p:txBody>
          <a:bodyPr wrap="square" rtlCol="0">
            <a:spAutoFit/>
          </a:bodyPr>
          <a:lstStyle/>
          <a:p>
            <a:r>
              <a:rPr lang="en-US" sz="2500" dirty="0" smtClean="0">
                <a:latin typeface="Times New Roman" pitchFamily="18" charset="0"/>
                <a:cs typeface="Times New Roman" pitchFamily="18" charset="0"/>
              </a:rPr>
              <a:t>I randomly sampled the data to control the size as 100,000 because time limitation and computational time</a:t>
            </a:r>
            <a:endParaRPr lang="en-US"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627092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Performance</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r>
              <a:rPr lang="en-US" altLang="zh-CN" b="1" kern="0" dirty="0" smtClean="0">
                <a:latin typeface="Arial" panose="020B0604020202020204" pitchFamily="34" charset="0"/>
                <a:ea typeface="宋体" panose="02010600030101010101" pitchFamily="2" charset="-122"/>
                <a:cs typeface="Arial" panose="020B0604020202020204" pitchFamily="34" charset="0"/>
              </a:rPr>
              <a:t>Comparison</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8" name="Chart 7"/>
          <p:cNvGraphicFramePr/>
          <p:nvPr/>
        </p:nvGraphicFramePr>
        <p:xfrm>
          <a:off x="1113692" y="738554"/>
          <a:ext cx="10070123" cy="589670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790092" y="984738"/>
            <a:ext cx="3798277" cy="369332"/>
          </a:xfrm>
          <a:prstGeom prst="rect">
            <a:avLst/>
          </a:prstGeom>
          <a:noFill/>
        </p:spPr>
        <p:txBody>
          <a:bodyPr wrap="square" rtlCol="0">
            <a:spAutoFit/>
          </a:bodyPr>
          <a:lstStyle/>
          <a:p>
            <a:r>
              <a:rPr lang="en-US" dirty="0" smtClean="0"/>
              <a:t>Default Statistics</a:t>
            </a:r>
            <a:endParaRPr lang="en-US" dirty="0"/>
          </a:p>
        </p:txBody>
      </p:sp>
    </p:spTree>
    <p:extLst>
      <p:ext uri="{BB962C8B-B14F-4D97-AF65-F5344CB8AC3E}">
        <p14:creationId xmlns="" xmlns:p14="http://schemas.microsoft.com/office/powerpoint/2010/main" val="1985234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Performance</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r>
              <a:rPr lang="en-US" altLang="zh-CN" b="1" kern="0" dirty="0" smtClean="0">
                <a:latin typeface="Arial" panose="020B0604020202020204" pitchFamily="34" charset="0"/>
                <a:ea typeface="宋体" panose="02010600030101010101" pitchFamily="2" charset="-122"/>
                <a:cs typeface="Arial" panose="020B0604020202020204" pitchFamily="34" charset="0"/>
              </a:rPr>
              <a:t>Comparison</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10" name="TextBox 9"/>
          <p:cNvSpPr txBox="1"/>
          <p:nvPr/>
        </p:nvSpPr>
        <p:spPr>
          <a:xfrm>
            <a:off x="2790092" y="984738"/>
            <a:ext cx="3798277" cy="369332"/>
          </a:xfrm>
          <a:prstGeom prst="rect">
            <a:avLst/>
          </a:prstGeom>
          <a:noFill/>
        </p:spPr>
        <p:txBody>
          <a:bodyPr wrap="square" rtlCol="0">
            <a:spAutoFit/>
          </a:bodyPr>
          <a:lstStyle/>
          <a:p>
            <a:r>
              <a:rPr lang="en-US" dirty="0" smtClean="0"/>
              <a:t>Non-Default Statistics</a:t>
            </a:r>
            <a:endParaRPr lang="en-US" dirty="0"/>
          </a:p>
        </p:txBody>
      </p:sp>
      <p:graphicFrame>
        <p:nvGraphicFramePr>
          <p:cNvPr id="7" name="Chart 6"/>
          <p:cNvGraphicFramePr/>
          <p:nvPr/>
        </p:nvGraphicFramePr>
        <p:xfrm>
          <a:off x="785445" y="738553"/>
          <a:ext cx="10410093" cy="58029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985234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
            <a:ext cx="12192000" cy="859809"/>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Feature</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r>
              <a:rPr lang="en-US" altLang="zh-CN" b="1" kern="0" dirty="0" smtClean="0">
                <a:latin typeface="Arial" panose="020B0604020202020204" pitchFamily="34" charset="0"/>
                <a:ea typeface="宋体" panose="02010600030101010101" pitchFamily="2" charset="-122"/>
                <a:cs typeface="Arial" panose="020B0604020202020204" pitchFamily="34" charset="0"/>
              </a:rPr>
              <a:t>Importance from Random Forest</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pic>
        <p:nvPicPr>
          <p:cNvPr id="8" name="Picture 4"/>
          <p:cNvPicPr>
            <a:picLocks noChangeAspect="1" noChangeArrowheads="1"/>
          </p:cNvPicPr>
          <p:nvPr/>
        </p:nvPicPr>
        <p:blipFill>
          <a:blip r:embed="rId3" cstate="print"/>
          <a:srcRect/>
          <a:stretch>
            <a:fillRect/>
          </a:stretch>
        </p:blipFill>
        <p:spPr bwMode="auto">
          <a:xfrm>
            <a:off x="732691" y="773723"/>
            <a:ext cx="10861431" cy="6236677"/>
          </a:xfrm>
          <a:prstGeom prst="rect">
            <a:avLst/>
          </a:prstGeom>
          <a:noFill/>
          <a:ln w="9525">
            <a:noFill/>
            <a:miter lim="800000"/>
            <a:headEnd/>
            <a:tailEnd/>
          </a:ln>
        </p:spPr>
      </p:pic>
    </p:spTree>
    <p:extLst>
      <p:ext uri="{BB962C8B-B14F-4D97-AF65-F5344CB8AC3E}">
        <p14:creationId xmlns="" xmlns:p14="http://schemas.microsoft.com/office/powerpoint/2010/main" val="1195099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Conclusion</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8" name="Rectangle 7"/>
          <p:cNvSpPr/>
          <p:nvPr/>
        </p:nvSpPr>
        <p:spPr>
          <a:xfrm>
            <a:off x="150128" y="657828"/>
            <a:ext cx="12096464" cy="6247864"/>
          </a:xfrm>
          <a:prstGeom prst="rect">
            <a:avLst/>
          </a:prstGeom>
        </p:spPr>
        <p:txBody>
          <a:bodyPr wrap="square">
            <a:spAutoFit/>
          </a:bodyPr>
          <a:lstStyle/>
          <a:p>
            <a:pPr marL="571500" indent="-457200">
              <a:buFont typeface="+mj-lt"/>
              <a:buAutoNum type="arabicPeriod"/>
            </a:pPr>
            <a:r>
              <a:rPr lang="en-US" altLang="zh-CN" sz="2500" dirty="0" smtClean="0">
                <a:latin typeface="Times New Roman" pitchFamily="18" charset="0"/>
                <a:cs typeface="Times New Roman" pitchFamily="18" charset="0"/>
              </a:rPr>
              <a:t>Random Forest outperforms all other models.  However, the computational time is greater than logistic, ridge, and LASSO.</a:t>
            </a:r>
          </a:p>
          <a:p>
            <a:pPr marL="571500" indent="-457200">
              <a:buFont typeface="+mj-lt"/>
              <a:buAutoNum type="arabicPeriod"/>
            </a:pPr>
            <a:endParaRPr lang="en-US" altLang="zh-CN" sz="2500" dirty="0" smtClean="0">
              <a:latin typeface="Times New Roman" pitchFamily="18" charset="0"/>
              <a:cs typeface="Times New Roman" pitchFamily="18" charset="0"/>
            </a:endParaRPr>
          </a:p>
          <a:p>
            <a:pPr marL="571500" indent="-457200">
              <a:buFont typeface="+mj-lt"/>
              <a:buAutoNum type="arabicPeriod"/>
            </a:pPr>
            <a:r>
              <a:rPr lang="en-US" altLang="zh-CN" sz="2500" dirty="0" smtClean="0">
                <a:latin typeface="Times New Roman" pitchFamily="18" charset="0"/>
                <a:cs typeface="Times New Roman" pitchFamily="18" charset="0"/>
              </a:rPr>
              <a:t>Because I take measure on </a:t>
            </a:r>
            <a:r>
              <a:rPr lang="en-US" altLang="zh-CN" sz="2500" dirty="0" err="1" smtClean="0">
                <a:latin typeface="Times New Roman" pitchFamily="18" charset="0"/>
                <a:cs typeface="Times New Roman" pitchFamily="18" charset="0"/>
              </a:rPr>
              <a:t>collinearity</a:t>
            </a:r>
            <a:r>
              <a:rPr lang="en-US" altLang="zh-CN" sz="2500" dirty="0" smtClean="0">
                <a:latin typeface="Times New Roman" pitchFamily="18" charset="0"/>
                <a:cs typeface="Times New Roman" pitchFamily="18" charset="0"/>
              </a:rPr>
              <a:t> and the association between indicators and outcome in data clean, the ridge and LASSO have no effect on logistic regression, and the gradient boosting, which is </a:t>
            </a:r>
            <a:r>
              <a:rPr lang="en-US" altLang="zh-CN" sz="2500" dirty="0" smtClean="0">
                <a:latin typeface="Times New Roman" pitchFamily="18" charset="0"/>
                <a:cs typeface="Times New Roman" pitchFamily="18" charset="0"/>
              </a:rPr>
              <a:t>supposed to be good </a:t>
            </a:r>
            <a:r>
              <a:rPr lang="en-US" altLang="zh-CN" sz="2500" dirty="0" smtClean="0">
                <a:latin typeface="Times New Roman" pitchFamily="18" charset="0"/>
                <a:cs typeface="Times New Roman" pitchFamily="18" charset="0"/>
              </a:rPr>
              <a:t>at nonlinearity, </a:t>
            </a:r>
            <a:r>
              <a:rPr lang="en-US" altLang="zh-CN" sz="2500" dirty="0" err="1" smtClean="0">
                <a:latin typeface="Times New Roman" pitchFamily="18" charset="0"/>
                <a:cs typeface="Times New Roman" pitchFamily="18" charset="0"/>
              </a:rPr>
              <a:t>perfoms</a:t>
            </a:r>
            <a:r>
              <a:rPr lang="en-US" altLang="zh-CN" sz="2500" dirty="0" smtClean="0">
                <a:latin typeface="Times New Roman" pitchFamily="18" charset="0"/>
                <a:cs typeface="Times New Roman" pitchFamily="18" charset="0"/>
              </a:rPr>
              <a:t> worse than logistic.</a:t>
            </a:r>
          </a:p>
          <a:p>
            <a:pPr marL="571500" indent="-457200">
              <a:buFont typeface="+mj-lt"/>
              <a:buAutoNum type="arabicPeriod"/>
            </a:pPr>
            <a:endParaRPr lang="en-US" altLang="zh-CN" sz="2500" dirty="0" smtClean="0">
              <a:latin typeface="Times New Roman" pitchFamily="18" charset="0"/>
              <a:cs typeface="Times New Roman" pitchFamily="18" charset="0"/>
            </a:endParaRPr>
          </a:p>
          <a:p>
            <a:pPr marL="571500" indent="-457200">
              <a:buFont typeface="+mj-lt"/>
              <a:buAutoNum type="arabicPeriod"/>
            </a:pPr>
            <a:r>
              <a:rPr lang="en-US" altLang="zh-CN" sz="2500" dirty="0" smtClean="0">
                <a:latin typeface="Times New Roman" pitchFamily="18" charset="0"/>
                <a:cs typeface="Times New Roman" pitchFamily="18" charset="0"/>
              </a:rPr>
              <a:t>For large data, it will significantly save time to deal with </a:t>
            </a:r>
            <a:r>
              <a:rPr lang="en-US" altLang="zh-CN" sz="2500" dirty="0" err="1" smtClean="0">
                <a:latin typeface="Times New Roman" pitchFamily="18" charset="0"/>
                <a:cs typeface="Times New Roman" pitchFamily="18" charset="0"/>
              </a:rPr>
              <a:t>collinearity</a:t>
            </a:r>
            <a:r>
              <a:rPr lang="en-US" altLang="zh-CN" sz="2500" dirty="0" smtClean="0">
                <a:latin typeface="Times New Roman" pitchFamily="18" charset="0"/>
                <a:cs typeface="Times New Roman" pitchFamily="18" charset="0"/>
              </a:rPr>
              <a:t> and the association between indicators and outcome before modeling.  And from this project, we can see it has no negative effect on Random Forest.</a:t>
            </a:r>
          </a:p>
          <a:p>
            <a:pPr marL="571500" indent="-457200">
              <a:buFont typeface="+mj-lt"/>
              <a:buAutoNum type="arabicPeriod"/>
            </a:pPr>
            <a:endParaRPr lang="en-US" altLang="zh-CN" sz="2500" dirty="0" smtClean="0">
              <a:latin typeface="Times New Roman" pitchFamily="18" charset="0"/>
              <a:cs typeface="Times New Roman" pitchFamily="18" charset="0"/>
            </a:endParaRPr>
          </a:p>
          <a:p>
            <a:pPr marL="571500" indent="-457200">
              <a:buFont typeface="+mj-lt"/>
              <a:buAutoNum type="arabicPeriod"/>
            </a:pPr>
            <a:r>
              <a:rPr lang="en-US" altLang="zh-CN" sz="2500" dirty="0" smtClean="0">
                <a:latin typeface="Times New Roman" pitchFamily="18" charset="0"/>
                <a:cs typeface="Times New Roman" pitchFamily="18" charset="0"/>
              </a:rPr>
              <a:t>Support Vector Machine is supposed to have good performance, however, it has highly computational cost (12-hour, still no results).</a:t>
            </a:r>
          </a:p>
          <a:p>
            <a:pPr marL="571500" indent="-457200">
              <a:buFont typeface="+mj-lt"/>
              <a:buAutoNum type="arabicPeriod"/>
            </a:pPr>
            <a:endParaRPr lang="en-US" altLang="zh-CN" sz="2500" dirty="0" smtClean="0">
              <a:latin typeface="Times New Roman" pitchFamily="18" charset="0"/>
              <a:cs typeface="Times New Roman" pitchFamily="18" charset="0"/>
            </a:endParaRPr>
          </a:p>
          <a:p>
            <a:pPr marL="571500" indent="-457200">
              <a:buFont typeface="+mj-lt"/>
              <a:buAutoNum type="arabicPeriod"/>
            </a:pPr>
            <a:r>
              <a:rPr lang="en-US" altLang="zh-CN" sz="2500" dirty="0" smtClean="0">
                <a:latin typeface="Times New Roman" pitchFamily="18" charset="0"/>
                <a:cs typeface="Times New Roman" pitchFamily="18" charset="0"/>
              </a:rPr>
              <a:t>More models </a:t>
            </a:r>
            <a:r>
              <a:rPr lang="en-US" altLang="zh-CN" sz="2500" dirty="0" smtClean="0">
                <a:latin typeface="Times New Roman" pitchFamily="18" charset="0"/>
                <a:cs typeface="Times New Roman" pitchFamily="18" charset="0"/>
              </a:rPr>
              <a:t>could </a:t>
            </a:r>
            <a:r>
              <a:rPr lang="en-US" altLang="zh-CN" sz="2500" dirty="0" smtClean="0">
                <a:latin typeface="Times New Roman" pitchFamily="18" charset="0"/>
                <a:cs typeface="Times New Roman" pitchFamily="18" charset="0"/>
              </a:rPr>
              <a:t>be explored in the future</a:t>
            </a:r>
            <a:r>
              <a:rPr lang="en-US" altLang="zh-CN" sz="2500" dirty="0" smtClean="0">
                <a:latin typeface="Times New Roman" pitchFamily="18" charset="0"/>
                <a:cs typeface="Times New Roman" pitchFamily="18" charset="0"/>
              </a:rPr>
              <a:t>.</a:t>
            </a:r>
            <a:endParaRPr lang="en-US" altLang="zh-CN" sz="25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985234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
            <a:ext cx="12192000" cy="859809"/>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Inter-model</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r>
              <a:rPr lang="en-US" altLang="zh-CN" b="1" kern="0" dirty="0" smtClean="0">
                <a:latin typeface="Arial" panose="020B0604020202020204" pitchFamily="34" charset="0"/>
                <a:ea typeface="宋体" panose="02010600030101010101" pitchFamily="2" charset="-122"/>
                <a:cs typeface="Arial" panose="020B0604020202020204" pitchFamily="34" charset="0"/>
              </a:rPr>
              <a:t>Performance</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r>
              <a:rPr lang="en-US" altLang="zh-CN" b="1" kern="0" dirty="0" smtClean="0">
                <a:latin typeface="Arial" panose="020B0604020202020204" pitchFamily="34" charset="0"/>
                <a:ea typeface="宋体" panose="02010600030101010101" pitchFamily="2" charset="-122"/>
                <a:cs typeface="Arial" panose="020B0604020202020204" pitchFamily="34" charset="0"/>
              </a:rPr>
              <a:t>Comparison</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graphicFrame>
        <p:nvGraphicFramePr>
          <p:cNvPr id="9" name="Table 8"/>
          <p:cNvGraphicFramePr>
            <a:graphicFrameLocks noGrp="1"/>
          </p:cNvGraphicFramePr>
          <p:nvPr>
            <p:extLst>
              <p:ext uri="{D42A27DB-BD31-4B8C-83A1-F6EECF244321}">
                <p14:modId xmlns="" xmlns:p14="http://schemas.microsoft.com/office/powerpoint/2010/main" val="1140199713"/>
              </p:ext>
            </p:extLst>
          </p:nvPr>
        </p:nvGraphicFramePr>
        <p:xfrm>
          <a:off x="567891" y="996461"/>
          <a:ext cx="10615926" cy="2924361"/>
        </p:xfrm>
        <a:graphic>
          <a:graphicData uri="http://schemas.openxmlformats.org/drawingml/2006/table">
            <a:tbl>
              <a:tblPr firstRow="1" bandRow="1">
                <a:tableStyleId>{5202B0CA-FC54-4496-8BCA-5EF66A818D29}</a:tableStyleId>
              </a:tblPr>
              <a:tblGrid>
                <a:gridCol w="1769321"/>
                <a:gridCol w="1769321"/>
                <a:gridCol w="1769321"/>
                <a:gridCol w="1769321"/>
                <a:gridCol w="1769321"/>
                <a:gridCol w="1769321"/>
              </a:tblGrid>
              <a:tr h="1051222">
                <a:tc>
                  <a:txBody>
                    <a:bodyPr/>
                    <a:lstStyle/>
                    <a:p>
                      <a:pPr algn="ctr"/>
                      <a:r>
                        <a:rPr lang="en-US" sz="2000" dirty="0" smtClean="0">
                          <a:latin typeface="Times New Roman" pitchFamily="18" charset="0"/>
                          <a:cs typeface="Times New Roman" pitchFamily="18" charset="0"/>
                        </a:rPr>
                        <a:t>Default</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Times New Roman" pitchFamily="18" charset="0"/>
                          <a:cs typeface="Times New Roman" pitchFamily="18" charset="0"/>
                        </a:rPr>
                        <a:t>Logistic</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Times New Roman" pitchFamily="18" charset="0"/>
                          <a:cs typeface="Times New Roman" pitchFamily="18" charset="0"/>
                        </a:rPr>
                        <a:t>Logistic with Ridge</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Times New Roman" pitchFamily="18" charset="0"/>
                          <a:cs typeface="Times New Roman" pitchFamily="18" charset="0"/>
                        </a:rPr>
                        <a:t>Logistic with LASSO</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Times New Roman" pitchFamily="18" charset="0"/>
                          <a:cs typeface="Times New Roman" pitchFamily="18" charset="0"/>
                        </a:rPr>
                        <a:t>Logistic Based Gradient</a:t>
                      </a:r>
                      <a:r>
                        <a:rPr lang="en-US" sz="2000" baseline="0" dirty="0" smtClean="0">
                          <a:latin typeface="Times New Roman" pitchFamily="18" charset="0"/>
                          <a:cs typeface="Times New Roman" pitchFamily="18" charset="0"/>
                        </a:rPr>
                        <a:t> Boosting </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Times New Roman" pitchFamily="18" charset="0"/>
                          <a:cs typeface="Times New Roman" pitchFamily="18" charset="0"/>
                        </a:rPr>
                        <a:t>Random Forest</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579">
                <a:tc>
                  <a:txBody>
                    <a:bodyPr/>
                    <a:lstStyle/>
                    <a:p>
                      <a:pPr marL="0" algn="ctr" defTabSz="914400" rtl="0" eaLnBrk="1" latinLnBrk="0" hangingPunct="1">
                        <a:lnSpc>
                          <a:spcPct val="115000"/>
                        </a:lnSpc>
                        <a:spcAft>
                          <a:spcPts val="0"/>
                        </a:spcAft>
                      </a:pPr>
                      <a:r>
                        <a:rPr lang="en-US" altLang="zh-CN" sz="2000" b="1" kern="1200" dirty="0" smtClean="0">
                          <a:solidFill>
                            <a:schemeClr val="tx1"/>
                          </a:solidFill>
                          <a:latin typeface="Times New Roman" pitchFamily="18" charset="0"/>
                          <a:ea typeface="+mn-ea"/>
                          <a:cs typeface="Times New Roman" pitchFamily="18" charset="0"/>
                        </a:rPr>
                        <a:t>Precision</a:t>
                      </a:r>
                      <a:endParaRPr lang="zh-CN" altLang="zh-CN" sz="2000" b="1" kern="1200" dirty="0" smtClean="0">
                        <a:solidFill>
                          <a:schemeClr val="tx1"/>
                        </a:solidFill>
                        <a:latin typeface="Times New Roman" pitchFamily="18" charset="0"/>
                        <a:ea typeface="+mn-ea"/>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08000"/>
                        </a:lnSpc>
                        <a:spcAft>
                          <a:spcPts val="0"/>
                        </a:spcAft>
                      </a:pPr>
                      <a:r>
                        <a:rPr lang="en-US" altLang="zh-CN" sz="2000" b="1" u="none" strike="noStrike" kern="1200" dirty="0" smtClean="0">
                          <a:solidFill>
                            <a:srgbClr val="FF0000"/>
                          </a:solidFill>
                          <a:effectLst/>
                          <a:latin typeface="Times New Roman" pitchFamily="18" charset="0"/>
                          <a:ea typeface="Arial" charset="0"/>
                          <a:cs typeface="Times New Roman" pitchFamily="18" charset="0"/>
                        </a:rPr>
                        <a:t>0.650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i="0" u="none" strike="noStrike" dirty="0" smtClean="0">
                          <a:solidFill>
                            <a:srgbClr val="FF0000"/>
                          </a:solidFill>
                          <a:effectLst/>
                          <a:latin typeface="Times New Roman" pitchFamily="18" charset="0"/>
                          <a:ea typeface="Arial" charset="0"/>
                          <a:cs typeface="Times New Roman" pitchFamily="18" charset="0"/>
                        </a:rPr>
                        <a:t>0.650</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smtClean="0">
                          <a:solidFill>
                            <a:srgbClr val="FF0000"/>
                          </a:solidFill>
                          <a:effectLst/>
                          <a:latin typeface="Times New Roman" pitchFamily="18" charset="0"/>
                          <a:ea typeface="Arial" charset="0"/>
                          <a:cs typeface="Times New Roman" pitchFamily="18" charset="0"/>
                        </a:rPr>
                        <a:t>0.650</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15000"/>
                        </a:lnSpc>
                        <a:spcAft>
                          <a:spcPts val="0"/>
                        </a:spcAft>
                      </a:pPr>
                      <a:r>
                        <a:rPr lang="en-US" altLang="zh-CN" sz="2000" b="1" i="0" u="none" strike="noStrike" kern="1200" dirty="0" smtClean="0">
                          <a:solidFill>
                            <a:srgbClr val="FF0000"/>
                          </a:solidFill>
                          <a:effectLst/>
                          <a:latin typeface="Times New Roman" pitchFamily="18" charset="0"/>
                          <a:ea typeface="Arial" charset="0"/>
                          <a:cs typeface="Times New Roman" pitchFamily="18" charset="0"/>
                        </a:rPr>
                        <a:t>0.308</a:t>
                      </a:r>
                      <a:endParaRPr lang="zh-CN" altLang="zh-CN" sz="2000" b="1" i="0" u="none" strike="noStrike" kern="1200" dirty="0" smtClean="0">
                        <a:solidFill>
                          <a:srgbClr val="FF0000"/>
                        </a:solidFill>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rPr>
                        <a:t>0.993</a:t>
                      </a:r>
                      <a:endParaRPr lang="zh-CN"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579">
                <a:tc>
                  <a:txBody>
                    <a:bodyPr/>
                    <a:lstStyle/>
                    <a:p>
                      <a:pPr marL="0" algn="ctr" defTabSz="914400" rtl="0" eaLnBrk="1" latinLnBrk="0" hangingPunct="1">
                        <a:lnSpc>
                          <a:spcPct val="115000"/>
                        </a:lnSpc>
                        <a:spcAft>
                          <a:spcPts val="0"/>
                        </a:spcAft>
                      </a:pPr>
                      <a:r>
                        <a:rPr lang="en-US" altLang="zh-CN" sz="2000" b="1" kern="1200" dirty="0" smtClean="0">
                          <a:latin typeface="Times New Roman" pitchFamily="18" charset="0"/>
                          <a:cs typeface="Times New Roman" pitchFamily="18" charset="0"/>
                        </a:rPr>
                        <a:t>Recall</a:t>
                      </a:r>
                      <a:endParaRPr lang="zh-CN" altLang="zh-CN" sz="2000" b="1" kern="1200" dirty="0" smtClean="0">
                        <a:solidFill>
                          <a:schemeClr val="tx1"/>
                        </a:solidFill>
                        <a:latin typeface="Times New Roman" pitchFamily="18" charset="0"/>
                        <a:ea typeface="+mn-ea"/>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08000"/>
                        </a:lnSpc>
                        <a:spcAft>
                          <a:spcPts val="0"/>
                        </a:spcAft>
                      </a:pPr>
                      <a:r>
                        <a:rPr lang="en-US" altLang="zh-CN" sz="2000" b="1" u="none" strike="noStrike" kern="1200" dirty="0" smtClean="0">
                          <a:solidFill>
                            <a:srgbClr val="FF0000"/>
                          </a:solidFill>
                          <a:effectLst/>
                          <a:latin typeface="Times New Roman" pitchFamily="18" charset="0"/>
                          <a:ea typeface="Arial" charset="0"/>
                          <a:cs typeface="Times New Roman" pitchFamily="18" charset="0"/>
                        </a:rPr>
                        <a:t>0.698</a:t>
                      </a:r>
                      <a:endParaRPr lang="en-US" altLang="zh-CN" sz="2000" b="1" u="none" strike="noStrike" kern="1200" dirty="0">
                        <a:solidFill>
                          <a:srgbClr val="FF0000"/>
                        </a:solidFill>
                        <a:effectLst/>
                        <a:latin typeface="Times New Roman" pitchFamily="18" charset="0"/>
                        <a:ea typeface="Arial" charset="0"/>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smtClean="0">
                          <a:solidFill>
                            <a:srgbClr val="FF0000"/>
                          </a:solidFill>
                          <a:effectLst/>
                          <a:latin typeface="Times New Roman" pitchFamily="18" charset="0"/>
                          <a:ea typeface="Arial" charset="0"/>
                          <a:cs typeface="Times New Roman" pitchFamily="18" charset="0"/>
                        </a:rPr>
                        <a:t>0.692</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smtClean="0">
                          <a:solidFill>
                            <a:srgbClr val="FF0000"/>
                          </a:solidFill>
                          <a:effectLst/>
                          <a:latin typeface="Times New Roman" pitchFamily="18" charset="0"/>
                          <a:ea typeface="Arial" charset="0"/>
                          <a:cs typeface="Times New Roman" pitchFamily="18" charset="0"/>
                        </a:rPr>
                        <a:t>0.684</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15000"/>
                        </a:lnSpc>
                        <a:spcAft>
                          <a:spcPts val="0"/>
                        </a:spcAft>
                      </a:pPr>
                      <a:r>
                        <a:rPr lang="en-US" altLang="zh-CN" sz="2000" b="1" i="0" u="none" strike="noStrike" kern="1200" dirty="0" smtClean="0">
                          <a:solidFill>
                            <a:srgbClr val="FF0000"/>
                          </a:solidFill>
                          <a:effectLst/>
                          <a:latin typeface="Times New Roman" pitchFamily="18" charset="0"/>
                          <a:ea typeface="Arial" charset="0"/>
                          <a:cs typeface="Times New Roman" pitchFamily="18" charset="0"/>
                        </a:rPr>
                        <a:t>0.272</a:t>
                      </a:r>
                      <a:endParaRPr lang="zh-CN" altLang="zh-CN" sz="2000" b="1" i="0" u="none" strike="noStrike" kern="1200" dirty="0" smtClean="0">
                        <a:solidFill>
                          <a:srgbClr val="FF0000"/>
                        </a:solidFill>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rPr>
                        <a:t>0.999</a:t>
                      </a:r>
                      <a:endParaRPr lang="zh-CN"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579">
                <a:tc>
                  <a:txBody>
                    <a:bodyPr/>
                    <a:lstStyle/>
                    <a:p>
                      <a:pPr marL="0" algn="ctr" defTabSz="914400" rtl="0" eaLnBrk="1" latinLnBrk="0" hangingPunct="1">
                        <a:lnSpc>
                          <a:spcPct val="115000"/>
                        </a:lnSpc>
                        <a:spcAft>
                          <a:spcPts val="0"/>
                        </a:spcAft>
                      </a:pPr>
                      <a:r>
                        <a:rPr lang="en-US" altLang="zh-CN" sz="2000" b="1" kern="1200" dirty="0" smtClean="0">
                          <a:latin typeface="Times New Roman" pitchFamily="18" charset="0"/>
                          <a:cs typeface="Times New Roman" pitchFamily="18" charset="0"/>
                        </a:rPr>
                        <a:t>F-score</a:t>
                      </a:r>
                      <a:endParaRPr lang="zh-CN" altLang="zh-CN" sz="2000" b="1" kern="1200" dirty="0" smtClean="0">
                        <a:solidFill>
                          <a:schemeClr val="tx1"/>
                        </a:solidFill>
                        <a:latin typeface="Times New Roman" pitchFamily="18" charset="0"/>
                        <a:ea typeface="+mn-ea"/>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08000"/>
                        </a:lnSpc>
                        <a:spcAft>
                          <a:spcPts val="0"/>
                        </a:spcAft>
                      </a:pPr>
                      <a:r>
                        <a:rPr lang="en-US" altLang="zh-CN" sz="2000" b="1" u="none" strike="noStrike" kern="1200" dirty="0" smtClean="0">
                          <a:solidFill>
                            <a:srgbClr val="FF0000"/>
                          </a:solidFill>
                          <a:effectLst/>
                          <a:latin typeface="Times New Roman" pitchFamily="18" charset="0"/>
                          <a:ea typeface="Arial" charset="0"/>
                          <a:cs typeface="Times New Roman" pitchFamily="18" charset="0"/>
                        </a:rPr>
                        <a:t>0.673</a:t>
                      </a:r>
                      <a:endParaRPr lang="en-US" altLang="zh-CN" sz="2000" b="1" u="none" strike="noStrike" kern="1200" dirty="0">
                        <a:solidFill>
                          <a:srgbClr val="FF0000"/>
                        </a:solidFill>
                        <a:effectLst/>
                        <a:latin typeface="Times New Roman" pitchFamily="18" charset="0"/>
                        <a:ea typeface="Arial" charset="0"/>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smtClean="0">
                          <a:solidFill>
                            <a:srgbClr val="FF0000"/>
                          </a:solidFill>
                          <a:effectLst/>
                          <a:latin typeface="Times New Roman" pitchFamily="18" charset="0"/>
                          <a:ea typeface="Arial" charset="0"/>
                          <a:cs typeface="Times New Roman" pitchFamily="18" charset="0"/>
                        </a:rPr>
                        <a:t>0.671</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smtClean="0">
                          <a:solidFill>
                            <a:srgbClr val="FF0000"/>
                          </a:solidFill>
                          <a:effectLst/>
                          <a:latin typeface="Times New Roman" pitchFamily="18" charset="0"/>
                          <a:ea typeface="Arial" charset="0"/>
                          <a:cs typeface="Times New Roman" pitchFamily="18" charset="0"/>
                        </a:rPr>
                        <a:t>0.667</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15000"/>
                        </a:lnSpc>
                        <a:spcAft>
                          <a:spcPts val="0"/>
                        </a:spcAft>
                      </a:pPr>
                      <a:r>
                        <a:rPr lang="en-US" altLang="zh-CN" sz="2000" b="1" i="0" u="none" strike="noStrike" kern="1200" dirty="0" smtClean="0">
                          <a:solidFill>
                            <a:srgbClr val="FF0000"/>
                          </a:solidFill>
                          <a:effectLst/>
                          <a:latin typeface="Times New Roman" pitchFamily="18" charset="0"/>
                          <a:ea typeface="Arial" charset="0"/>
                          <a:cs typeface="Times New Roman" pitchFamily="18" charset="0"/>
                        </a:rPr>
                        <a:t>0.289</a:t>
                      </a:r>
                      <a:endParaRPr lang="zh-CN" altLang="zh-CN" sz="2000" b="1" i="0" u="none" strike="noStrike" kern="1200" dirty="0" smtClean="0">
                        <a:solidFill>
                          <a:srgbClr val="FF0000"/>
                        </a:solidFill>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rPr>
                        <a:t>0.996</a:t>
                      </a:r>
                      <a:endParaRPr lang="zh-CN"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579">
                <a:tc>
                  <a:txBody>
                    <a:bodyPr/>
                    <a:lstStyle/>
                    <a:p>
                      <a:pPr algn="ctr"/>
                      <a:r>
                        <a:rPr lang="en-US" altLang="zh-CN" sz="2000" b="1" kern="1200" dirty="0" smtClean="0">
                          <a:latin typeface="Times New Roman" pitchFamily="18" charset="0"/>
                          <a:cs typeface="Times New Roman" pitchFamily="18" charset="0"/>
                        </a:rPr>
                        <a:t>Accuracy</a:t>
                      </a:r>
                      <a:endParaRPr lang="en-US" sz="2000" b="1" kern="1200" dirty="0">
                        <a:solidFill>
                          <a:schemeClr val="tx1"/>
                        </a:solidFill>
                        <a:latin typeface="Times New Roman" pitchFamily="18" charset="0"/>
                        <a:ea typeface="+mn-ea"/>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8000"/>
                        </a:lnSpc>
                        <a:spcBef>
                          <a:spcPts val="0"/>
                        </a:spcBef>
                        <a:spcAft>
                          <a:spcPts val="0"/>
                        </a:spcAft>
                        <a:buClrTx/>
                        <a:buSzTx/>
                        <a:buFontTx/>
                        <a:buNone/>
                        <a:tabLst/>
                        <a:defRPr/>
                      </a:pPr>
                      <a:r>
                        <a:rPr kumimoji="0" lang="en-US" altLang="zh-CN" sz="2000" b="1" u="none" strike="noStrike" kern="1200" cap="none" spc="0" normalizeH="0" baseline="0" noProof="0" dirty="0" smtClean="0">
                          <a:ln>
                            <a:noFill/>
                          </a:ln>
                          <a:solidFill>
                            <a:srgbClr val="FF0000"/>
                          </a:solidFill>
                          <a:effectLst/>
                          <a:uLnTx/>
                          <a:uFillTx/>
                          <a:latin typeface="Times New Roman" pitchFamily="18" charset="0"/>
                          <a:ea typeface="Arial" charset="0"/>
                          <a:cs typeface="Times New Roman" pitchFamily="18" charset="0"/>
                        </a:rPr>
                        <a:t>0.661</a:t>
                      </a:r>
                      <a:endParaRPr kumimoji="0" lang="en-US" altLang="zh-CN" sz="2000" b="1" i="0" u="none" strike="noStrike" kern="1200" cap="none" spc="0" normalizeH="0" baseline="0" noProof="0" dirty="0" smtClean="0">
                        <a:ln>
                          <a:noFill/>
                        </a:ln>
                        <a:solidFill>
                          <a:srgbClr val="FF0000"/>
                        </a:solidFill>
                        <a:effectLst/>
                        <a:uLnTx/>
                        <a:uFillTx/>
                        <a:latin typeface="Times New Roman" pitchFamily="18" charset="0"/>
                        <a:ea typeface="Arial"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smtClean="0">
                          <a:solidFill>
                            <a:srgbClr val="FF0000"/>
                          </a:solidFill>
                          <a:effectLst/>
                          <a:latin typeface="Times New Roman" pitchFamily="18" charset="0"/>
                          <a:ea typeface="Arial" charset="0"/>
                          <a:cs typeface="Times New Roman" pitchFamily="18" charset="0"/>
                        </a:rPr>
                        <a:t>0.660</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smtClean="0">
                          <a:solidFill>
                            <a:srgbClr val="FF0000"/>
                          </a:solidFill>
                          <a:effectLst/>
                          <a:latin typeface="Times New Roman" pitchFamily="18" charset="0"/>
                          <a:ea typeface="Arial" charset="0"/>
                          <a:cs typeface="Times New Roman" pitchFamily="18" charset="0"/>
                        </a:rPr>
                        <a:t>0.658</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altLang="zh-CN" sz="2000" b="1" i="0" u="none" strike="noStrike" kern="1200" dirty="0" smtClean="0">
                          <a:solidFill>
                            <a:srgbClr val="FF0000"/>
                          </a:solidFill>
                          <a:effectLst/>
                          <a:latin typeface="Times New Roman" pitchFamily="18" charset="0"/>
                          <a:ea typeface="Arial" charset="0"/>
                          <a:cs typeface="Times New Roman" pitchFamily="18" charset="0"/>
                        </a:rPr>
                        <a:t>0.330</a:t>
                      </a:r>
                      <a:endParaRPr lang="en-US" sz="2000" b="1" i="0" u="none" strike="noStrike" kern="1200" dirty="0">
                        <a:solidFill>
                          <a:srgbClr val="FF0000"/>
                        </a:solidFill>
                        <a:effectLst/>
                        <a:latin typeface="Times New Roman" pitchFamily="18" charset="0"/>
                        <a:ea typeface="Arial"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rPr>
                        <a:t>0.996</a:t>
                      </a:r>
                      <a:endParaRPr lang="en-US" sz="2000" b="1" dirty="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 xmlns:p14="http://schemas.microsoft.com/office/powerpoint/2010/main" val="1140199713"/>
              </p:ext>
            </p:extLst>
          </p:nvPr>
        </p:nvGraphicFramePr>
        <p:xfrm>
          <a:off x="591339" y="4036206"/>
          <a:ext cx="10592478" cy="2574678"/>
        </p:xfrm>
        <a:graphic>
          <a:graphicData uri="http://schemas.openxmlformats.org/drawingml/2006/table">
            <a:tbl>
              <a:tblPr firstRow="1" bandRow="1">
                <a:tableStyleId>{5202B0CA-FC54-4496-8BCA-5EF66A818D29}</a:tableStyleId>
              </a:tblPr>
              <a:tblGrid>
                <a:gridCol w="1765413"/>
                <a:gridCol w="1765413"/>
                <a:gridCol w="1765413"/>
                <a:gridCol w="1765413"/>
                <a:gridCol w="1765413"/>
                <a:gridCol w="1765413"/>
              </a:tblGrid>
              <a:tr h="983324">
                <a:tc>
                  <a:txBody>
                    <a:bodyPr/>
                    <a:lstStyle/>
                    <a:p>
                      <a:pPr algn="ctr"/>
                      <a:r>
                        <a:rPr lang="en-US" sz="2000" dirty="0" smtClean="0">
                          <a:latin typeface="Times New Roman" pitchFamily="18" charset="0"/>
                          <a:cs typeface="Times New Roman" pitchFamily="18" charset="0"/>
                        </a:rPr>
                        <a:t>Non-Default</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Times New Roman" pitchFamily="18" charset="0"/>
                          <a:cs typeface="Times New Roman" pitchFamily="18" charset="0"/>
                        </a:rPr>
                        <a:t>Logistic</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Times New Roman" pitchFamily="18" charset="0"/>
                          <a:cs typeface="Times New Roman" pitchFamily="18" charset="0"/>
                        </a:rPr>
                        <a:t>Logistic with Ridge</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Times New Roman" pitchFamily="18" charset="0"/>
                          <a:cs typeface="Times New Roman" pitchFamily="18" charset="0"/>
                        </a:rPr>
                        <a:t>Logistic with LASSO</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Times New Roman" pitchFamily="18" charset="0"/>
                          <a:cs typeface="Times New Roman" pitchFamily="18" charset="0"/>
                        </a:rPr>
                        <a:t>Logistic Based Gradient</a:t>
                      </a:r>
                      <a:r>
                        <a:rPr lang="en-US" sz="2000" baseline="0" dirty="0" smtClean="0">
                          <a:latin typeface="Times New Roman" pitchFamily="18" charset="0"/>
                          <a:cs typeface="Times New Roman" pitchFamily="18" charset="0"/>
                        </a:rPr>
                        <a:t> Boosting </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Times New Roman" pitchFamily="18" charset="0"/>
                          <a:cs typeface="Times New Roman" pitchFamily="18" charset="0"/>
                        </a:rPr>
                        <a:t>Random Forest</a:t>
                      </a:r>
                      <a:endParaRPr lang="en-US" sz="2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2946">
                <a:tc>
                  <a:txBody>
                    <a:bodyPr/>
                    <a:lstStyle/>
                    <a:p>
                      <a:pPr marL="0" algn="ctr" defTabSz="914400" rtl="0" eaLnBrk="1" latinLnBrk="0" hangingPunct="1">
                        <a:lnSpc>
                          <a:spcPct val="115000"/>
                        </a:lnSpc>
                        <a:spcAft>
                          <a:spcPts val="0"/>
                        </a:spcAft>
                      </a:pPr>
                      <a:r>
                        <a:rPr lang="en-US" altLang="zh-CN" sz="2000" b="1" kern="1200" dirty="0" smtClean="0">
                          <a:solidFill>
                            <a:schemeClr val="tx1"/>
                          </a:solidFill>
                          <a:latin typeface="Times New Roman" pitchFamily="18" charset="0"/>
                          <a:ea typeface="+mn-ea"/>
                          <a:cs typeface="Times New Roman" pitchFamily="18" charset="0"/>
                        </a:rPr>
                        <a:t>Precision</a:t>
                      </a:r>
                      <a:endParaRPr lang="zh-CN" altLang="zh-CN" sz="2000" b="1" kern="1200" dirty="0" smtClean="0">
                        <a:solidFill>
                          <a:schemeClr val="tx1"/>
                        </a:solidFill>
                        <a:latin typeface="Times New Roman" pitchFamily="18" charset="0"/>
                        <a:ea typeface="+mn-ea"/>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08000"/>
                        </a:lnSpc>
                        <a:spcAft>
                          <a:spcPts val="0"/>
                        </a:spcAft>
                      </a:pPr>
                      <a:r>
                        <a:rPr lang="en-US" altLang="zh-CN" sz="2000" b="1" u="none" strike="noStrike" kern="1200" dirty="0" smtClean="0">
                          <a:solidFill>
                            <a:srgbClr val="FF0000"/>
                          </a:solidFill>
                          <a:effectLst/>
                          <a:latin typeface="Times New Roman" pitchFamily="18" charset="0"/>
                          <a:ea typeface="Arial" charset="0"/>
                          <a:cs typeface="Times New Roman" pitchFamily="18" charset="0"/>
                        </a:rPr>
                        <a:t>0.674</a:t>
                      </a:r>
                      <a:endParaRPr lang="en-US" altLang="zh-CN" sz="2000" b="1" u="none" strike="noStrike" kern="1200" dirty="0">
                        <a:solidFill>
                          <a:srgbClr val="FF0000"/>
                        </a:solidFill>
                        <a:effectLst/>
                        <a:latin typeface="Times New Roman" pitchFamily="18" charset="0"/>
                        <a:ea typeface="Arial" charset="0"/>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i="0" u="none" strike="noStrike" dirty="0" smtClean="0">
                          <a:solidFill>
                            <a:srgbClr val="FF0000"/>
                          </a:solidFill>
                          <a:effectLst/>
                          <a:latin typeface="Times New Roman" pitchFamily="18" charset="0"/>
                          <a:ea typeface="Arial" charset="0"/>
                          <a:cs typeface="Times New Roman" pitchFamily="18" charset="0"/>
                        </a:rPr>
                        <a:t>0.671</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smtClean="0">
                          <a:solidFill>
                            <a:srgbClr val="FF0000"/>
                          </a:solidFill>
                          <a:effectLst/>
                          <a:latin typeface="Times New Roman" pitchFamily="18" charset="0"/>
                          <a:ea typeface="Arial" charset="0"/>
                          <a:cs typeface="Times New Roman" pitchFamily="18" charset="0"/>
                        </a:rPr>
                        <a:t>0.666</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15000"/>
                        </a:lnSpc>
                        <a:spcAft>
                          <a:spcPts val="0"/>
                        </a:spcAft>
                      </a:pPr>
                      <a:r>
                        <a:rPr lang="en-US" altLang="zh-CN" sz="2000" b="1" i="0" u="none" strike="noStrike" kern="1200" dirty="0" smtClean="0">
                          <a:solidFill>
                            <a:srgbClr val="FF0000"/>
                          </a:solidFill>
                          <a:effectLst/>
                          <a:latin typeface="Times New Roman" pitchFamily="18" charset="0"/>
                          <a:ea typeface="Arial" charset="0"/>
                          <a:cs typeface="Times New Roman" pitchFamily="18" charset="0"/>
                        </a:rPr>
                        <a:t>0.347</a:t>
                      </a:r>
                      <a:endParaRPr lang="zh-CN" altLang="zh-CN" sz="2000" b="1" i="0" u="none" strike="noStrike" kern="1200" dirty="0" smtClean="0">
                        <a:solidFill>
                          <a:srgbClr val="FF0000"/>
                        </a:solidFill>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rPr>
                        <a:t>0.999</a:t>
                      </a:r>
                      <a:endParaRPr lang="zh-CN"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2946">
                <a:tc>
                  <a:txBody>
                    <a:bodyPr/>
                    <a:lstStyle/>
                    <a:p>
                      <a:pPr marL="0" algn="ctr" defTabSz="914400" rtl="0" eaLnBrk="1" latinLnBrk="0" hangingPunct="1">
                        <a:lnSpc>
                          <a:spcPct val="115000"/>
                        </a:lnSpc>
                        <a:spcAft>
                          <a:spcPts val="0"/>
                        </a:spcAft>
                      </a:pPr>
                      <a:r>
                        <a:rPr lang="en-US" altLang="zh-CN" sz="2000" b="1" kern="1200" dirty="0" smtClean="0">
                          <a:latin typeface="Times New Roman" pitchFamily="18" charset="0"/>
                          <a:cs typeface="Times New Roman" pitchFamily="18" charset="0"/>
                        </a:rPr>
                        <a:t>Recall</a:t>
                      </a:r>
                      <a:endParaRPr lang="zh-CN" altLang="zh-CN" sz="2000" b="1" kern="1200" dirty="0" smtClean="0">
                        <a:solidFill>
                          <a:schemeClr val="tx1"/>
                        </a:solidFill>
                        <a:latin typeface="Times New Roman" pitchFamily="18" charset="0"/>
                        <a:ea typeface="+mn-ea"/>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08000"/>
                        </a:lnSpc>
                        <a:spcAft>
                          <a:spcPts val="0"/>
                        </a:spcAft>
                      </a:pPr>
                      <a:r>
                        <a:rPr lang="en-US" altLang="zh-CN" sz="2000" b="1" u="none" strike="noStrike" kern="1200" dirty="0" smtClean="0">
                          <a:solidFill>
                            <a:srgbClr val="FF0000"/>
                          </a:solidFill>
                          <a:effectLst/>
                          <a:latin typeface="Times New Roman" pitchFamily="18" charset="0"/>
                          <a:ea typeface="Arial" charset="0"/>
                          <a:cs typeface="Times New Roman" pitchFamily="18" charset="0"/>
                        </a:rPr>
                        <a:t>0.624</a:t>
                      </a:r>
                      <a:endParaRPr lang="en-US" altLang="zh-CN" sz="2000" b="1" u="none" strike="noStrike" kern="1200" dirty="0">
                        <a:solidFill>
                          <a:srgbClr val="FF0000"/>
                        </a:solidFill>
                        <a:effectLst/>
                        <a:latin typeface="Times New Roman" pitchFamily="18" charset="0"/>
                        <a:ea typeface="Arial" charset="0"/>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smtClean="0">
                          <a:solidFill>
                            <a:srgbClr val="FF0000"/>
                          </a:solidFill>
                          <a:effectLst/>
                          <a:latin typeface="Times New Roman" pitchFamily="18" charset="0"/>
                          <a:ea typeface="Arial" charset="0"/>
                          <a:cs typeface="Times New Roman" pitchFamily="18" charset="0"/>
                        </a:rPr>
                        <a:t>0.627</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smtClean="0">
                          <a:solidFill>
                            <a:srgbClr val="FF0000"/>
                          </a:solidFill>
                          <a:effectLst/>
                          <a:latin typeface="Times New Roman" pitchFamily="18" charset="0"/>
                          <a:ea typeface="Arial" charset="0"/>
                          <a:cs typeface="Times New Roman" pitchFamily="18" charset="0"/>
                        </a:rPr>
                        <a:t>0.632</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15000"/>
                        </a:lnSpc>
                        <a:spcAft>
                          <a:spcPts val="0"/>
                        </a:spcAft>
                      </a:pPr>
                      <a:r>
                        <a:rPr lang="en-US" altLang="zh-CN" sz="2000" b="1" i="0" u="none" strike="noStrike" kern="1200" dirty="0" smtClean="0">
                          <a:solidFill>
                            <a:srgbClr val="FF0000"/>
                          </a:solidFill>
                          <a:effectLst/>
                          <a:latin typeface="Times New Roman" pitchFamily="18" charset="0"/>
                          <a:ea typeface="Arial" charset="0"/>
                          <a:cs typeface="Times New Roman" pitchFamily="18" charset="0"/>
                        </a:rPr>
                        <a:t>0.388</a:t>
                      </a:r>
                      <a:endParaRPr lang="zh-CN" altLang="zh-CN" sz="2000" b="1" i="0" u="none" strike="noStrike" kern="1200" dirty="0" smtClean="0">
                        <a:solidFill>
                          <a:srgbClr val="FF0000"/>
                        </a:solidFill>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rPr>
                        <a:t>0.993</a:t>
                      </a:r>
                      <a:endParaRPr lang="zh-CN"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2946">
                <a:tc>
                  <a:txBody>
                    <a:bodyPr/>
                    <a:lstStyle/>
                    <a:p>
                      <a:pPr marL="0" algn="ctr" defTabSz="914400" rtl="0" eaLnBrk="1" latinLnBrk="0" hangingPunct="1">
                        <a:lnSpc>
                          <a:spcPct val="115000"/>
                        </a:lnSpc>
                        <a:spcAft>
                          <a:spcPts val="0"/>
                        </a:spcAft>
                      </a:pPr>
                      <a:r>
                        <a:rPr lang="en-US" altLang="zh-CN" sz="2000" b="1" kern="1200" dirty="0" smtClean="0">
                          <a:latin typeface="Times New Roman" pitchFamily="18" charset="0"/>
                          <a:cs typeface="Times New Roman" pitchFamily="18" charset="0"/>
                        </a:rPr>
                        <a:t>F-score</a:t>
                      </a:r>
                      <a:endParaRPr lang="zh-CN" altLang="zh-CN" sz="2000" b="1" kern="1200" dirty="0" smtClean="0">
                        <a:solidFill>
                          <a:schemeClr val="tx1"/>
                        </a:solidFill>
                        <a:latin typeface="Times New Roman" pitchFamily="18" charset="0"/>
                        <a:ea typeface="+mn-ea"/>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08000"/>
                        </a:lnSpc>
                        <a:spcAft>
                          <a:spcPts val="0"/>
                        </a:spcAft>
                      </a:pPr>
                      <a:r>
                        <a:rPr lang="en-US" altLang="zh-CN" sz="2000" b="1" u="none" strike="noStrike" kern="1200" dirty="0" smtClean="0">
                          <a:solidFill>
                            <a:srgbClr val="FF0000"/>
                          </a:solidFill>
                          <a:effectLst/>
                          <a:latin typeface="Times New Roman" pitchFamily="18" charset="0"/>
                          <a:ea typeface="Arial" charset="0"/>
                          <a:cs typeface="Times New Roman" pitchFamily="18" charset="0"/>
                        </a:rPr>
                        <a:t>0.648</a:t>
                      </a:r>
                      <a:endParaRPr lang="en-US" altLang="zh-CN" sz="2000" b="1" u="none" strike="noStrike" kern="1200" dirty="0">
                        <a:solidFill>
                          <a:srgbClr val="FF0000"/>
                        </a:solidFill>
                        <a:effectLst/>
                        <a:latin typeface="Times New Roman" pitchFamily="18" charset="0"/>
                        <a:ea typeface="Arial" charset="0"/>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smtClean="0">
                          <a:solidFill>
                            <a:srgbClr val="FF0000"/>
                          </a:solidFill>
                          <a:effectLst/>
                          <a:latin typeface="Times New Roman" pitchFamily="18" charset="0"/>
                          <a:ea typeface="Arial" charset="0"/>
                          <a:cs typeface="Times New Roman" pitchFamily="18" charset="0"/>
                        </a:rPr>
                        <a:t>0.648</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smtClean="0">
                          <a:solidFill>
                            <a:srgbClr val="FF0000"/>
                          </a:solidFill>
                          <a:effectLst/>
                          <a:latin typeface="Times New Roman" pitchFamily="18" charset="0"/>
                          <a:ea typeface="Arial" charset="0"/>
                          <a:cs typeface="Times New Roman" pitchFamily="18" charset="0"/>
                        </a:rPr>
                        <a:t>0.649</a:t>
                      </a:r>
                      <a:endParaRPr lang="en-US" sz="2000" b="1" i="0" u="none" strike="noStrike" dirty="0">
                        <a:solidFill>
                          <a:srgbClr val="FF0000"/>
                        </a:solidFill>
                        <a:effectLst/>
                        <a:latin typeface="Times New Roman" pitchFamily="18" charset="0"/>
                        <a:ea typeface="Arial" charset="0"/>
                        <a:cs typeface="Times New Roman" pitchFamily="18" charset="0"/>
                      </a:endParaRPr>
                    </a:p>
                  </a:txBody>
                  <a:tcPr marL="6351" marR="6351"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lnSpc>
                          <a:spcPct val="115000"/>
                        </a:lnSpc>
                        <a:spcAft>
                          <a:spcPts val="0"/>
                        </a:spcAft>
                      </a:pPr>
                      <a:r>
                        <a:rPr lang="en-US" altLang="zh-CN" sz="2000" b="1" i="0" u="none" strike="noStrike" kern="1200" dirty="0" smtClean="0">
                          <a:solidFill>
                            <a:srgbClr val="FF0000"/>
                          </a:solidFill>
                          <a:effectLst/>
                          <a:latin typeface="Times New Roman" pitchFamily="18" charset="0"/>
                          <a:ea typeface="Arial" charset="0"/>
                          <a:cs typeface="Times New Roman" pitchFamily="18" charset="0"/>
                        </a:rPr>
                        <a:t>0.366</a:t>
                      </a:r>
                      <a:endParaRPr lang="zh-CN" altLang="zh-CN" sz="2000" b="1" i="0" u="none" strike="noStrike" kern="1200" dirty="0" smtClean="0">
                        <a:solidFill>
                          <a:srgbClr val="FF0000"/>
                        </a:solidFill>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rPr>
                        <a:t>0.996</a:t>
                      </a:r>
                      <a:endParaRPr lang="zh-CN" altLang="zh-CN" sz="2000" b="1" kern="1200" dirty="0" smtClean="0">
                        <a:solidFill>
                          <a:srgbClr val="FF0000"/>
                        </a:solidFill>
                        <a:effectLst>
                          <a:glow rad="139700">
                            <a:schemeClr val="accent4">
                              <a:satMod val="175000"/>
                              <a:alpha val="40000"/>
                            </a:schemeClr>
                          </a:glow>
                        </a:effectLst>
                        <a:latin typeface="Times New Roman" pitchFamily="18" charset="0"/>
                        <a:ea typeface="Arial" charset="0"/>
                        <a:cs typeface="Times New Roman"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109494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 xmlns:a14="http://schemas.microsoft.com/office/drawing/2010/main" val="0"/>
              </a:ext>
            </a:extLst>
          </a:blip>
          <a:srcRect l="9835" t="32979" r="8367" b="19101"/>
          <a:stretch/>
        </p:blipFill>
        <p:spPr>
          <a:xfrm>
            <a:off x="1756517" y="1336431"/>
            <a:ext cx="8754863" cy="4783015"/>
          </a:xfrm>
          <a:prstGeom prst="rect">
            <a:avLst/>
          </a:prstGeom>
        </p:spPr>
      </p:pic>
      <p:sp>
        <p:nvSpPr>
          <p:cNvPr id="5" name="Rectangle 2"/>
          <p:cNvSpPr txBox="1">
            <a:spLocks noChangeArrowheads="1"/>
          </p:cNvSpPr>
          <p:nvPr/>
        </p:nvSpPr>
        <p:spPr bwMode="auto">
          <a:xfrm>
            <a:off x="0" y="2"/>
            <a:ext cx="12192000" cy="859809"/>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Logistic regression</a:t>
            </a: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9" name="Rectangle 2"/>
          <p:cNvSpPr>
            <a:spLocks noChangeArrowheads="1"/>
          </p:cNvSpPr>
          <p:nvPr/>
        </p:nvSpPr>
        <p:spPr bwMode="auto">
          <a:xfrm>
            <a:off x="461082" y="3809847"/>
            <a:ext cx="184731"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6243054" y="3810641"/>
            <a:ext cx="184731"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64135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844062"/>
            <a:ext cx="10515600" cy="5332901"/>
          </a:xfrm>
        </p:spPr>
        <p:txBody>
          <a:bodyPr>
            <a:normAutofit fontScale="92500" lnSpcReduction="10000"/>
          </a:bodyPr>
          <a:lstStyle/>
          <a:p>
            <a:pPr>
              <a:buFont typeface="Wingdings" pitchFamily="2" charset="2"/>
              <a:buChar char="Ø"/>
            </a:pP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Xuan</a:t>
            </a:r>
            <a:r>
              <a:rPr lang="en-US" sz="4400" dirty="0" smtClean="0">
                <a:latin typeface="Times New Roman" pitchFamily="18" charset="0"/>
                <a:cs typeface="Times New Roman" pitchFamily="18" charset="0"/>
              </a:rPr>
              <a:t> Yin</a:t>
            </a:r>
          </a:p>
          <a:p>
            <a:pPr>
              <a:buFont typeface="Wingdings" pitchFamily="2" charset="2"/>
              <a:buChar char="Ø"/>
            </a:pPr>
            <a:r>
              <a:rPr lang="en-US" sz="4400" dirty="0" smtClean="0">
                <a:latin typeface="Times New Roman" pitchFamily="18" charset="0"/>
                <a:cs typeface="Times New Roman" pitchFamily="18" charset="0"/>
              </a:rPr>
              <a:t> Ph.D. candidate in Economics</a:t>
            </a:r>
          </a:p>
          <a:p>
            <a:pPr>
              <a:buFont typeface="Wingdings" pitchFamily="2" charset="2"/>
              <a:buChar char="Ø"/>
            </a:pPr>
            <a:r>
              <a:rPr lang="en-US" sz="4400" dirty="0" smtClean="0">
                <a:latin typeface="Times New Roman" pitchFamily="18" charset="0"/>
                <a:cs typeface="Times New Roman" pitchFamily="18" charset="0"/>
              </a:rPr>
              <a:t> M.S. in Statistics</a:t>
            </a:r>
          </a:p>
          <a:p>
            <a:pPr>
              <a:buFont typeface="Wingdings" pitchFamily="2" charset="2"/>
              <a:buChar char="Ø"/>
            </a:pPr>
            <a:r>
              <a:rPr lang="en-US" sz="4400" dirty="0" smtClean="0">
                <a:latin typeface="Times New Roman" pitchFamily="18" charset="0"/>
                <a:cs typeface="Times New Roman" pitchFamily="18" charset="0"/>
              </a:rPr>
              <a:t> The University of Illinois at Chicago</a:t>
            </a:r>
          </a:p>
          <a:p>
            <a:pPr>
              <a:buFont typeface="Wingdings" pitchFamily="2" charset="2"/>
              <a:buChar char="Ø"/>
            </a:pPr>
            <a:r>
              <a:rPr lang="en-US" sz="4400" dirty="0" smtClean="0">
                <a:latin typeface="Times New Roman" pitchFamily="18" charset="0"/>
                <a:cs typeface="Times New Roman" pitchFamily="18" charset="0"/>
              </a:rPr>
              <a:t> Specialty: Econometric Modeling, Statistical Analysis, Data Mining, Machine Learning</a:t>
            </a:r>
          </a:p>
          <a:p>
            <a:pPr>
              <a:buFont typeface="Wingdings" pitchFamily="2" charset="2"/>
              <a:buChar char="Ø"/>
            </a:pPr>
            <a:r>
              <a:rPr lang="en-US" sz="44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hlinkClick r:id="rId2"/>
              </a:rPr>
              <a:t>xyin3@uic.edu</a:t>
            </a:r>
            <a:r>
              <a:rPr lang="en-US" sz="4400" dirty="0" smtClean="0">
                <a:latin typeface="Times New Roman" pitchFamily="18" charset="0"/>
                <a:cs typeface="Times New Roman" pitchFamily="18" charset="0"/>
              </a:rPr>
              <a:t> </a:t>
            </a:r>
          </a:p>
          <a:p>
            <a:pPr>
              <a:buFont typeface="Wingdings" pitchFamily="2" charset="2"/>
              <a:buChar char="Ø"/>
            </a:pPr>
            <a:r>
              <a:rPr lang="en-US" sz="44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hlinkClick r:id="rId3"/>
              </a:rPr>
              <a:t>https://www.linkedin.com/in/xuanyin/</a:t>
            </a:r>
            <a:r>
              <a:rPr lang="en-US" sz="4400" dirty="0" smtClean="0">
                <a:latin typeface="Times New Roman" pitchFamily="18" charset="0"/>
                <a:cs typeface="Times New Roman" pitchFamily="18" charset="0"/>
              </a:rPr>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Introduction</a:t>
            </a:r>
          </a:p>
        </p:txBody>
      </p:sp>
      <p:sp>
        <p:nvSpPr>
          <p:cNvPr id="11" name="Content Placeholder 10"/>
          <p:cNvSpPr>
            <a:spLocks noGrp="1"/>
          </p:cNvSpPr>
          <p:nvPr>
            <p:ph idx="1"/>
          </p:nvPr>
        </p:nvSpPr>
        <p:spPr>
          <a:xfrm>
            <a:off x="410307" y="820614"/>
            <a:ext cx="11535507" cy="5650523"/>
          </a:xfrm>
        </p:spPr>
        <p:txBody>
          <a:bodyPr/>
          <a:lstStyle/>
          <a:p>
            <a:r>
              <a:rPr lang="en-US" sz="4000" dirty="0" smtClean="0">
                <a:latin typeface="Times New Roman" pitchFamily="18" charset="0"/>
                <a:cs typeface="Times New Roman" pitchFamily="18" charset="0"/>
              </a:rPr>
              <a:t>The main objective is to utilize machine learning algorithms to predict loan default.</a:t>
            </a:r>
          </a:p>
          <a:p>
            <a:r>
              <a:rPr lang="en-US" sz="4000" dirty="0" smtClean="0">
                <a:latin typeface="Times New Roman" pitchFamily="18" charset="0"/>
                <a:cs typeface="Times New Roman" pitchFamily="18" charset="0"/>
              </a:rPr>
              <a:t>Data Clean (12 steps)</a:t>
            </a:r>
          </a:p>
          <a:p>
            <a:r>
              <a:rPr lang="en-US" sz="4000" dirty="0" smtClean="0">
                <a:latin typeface="Times New Roman" pitchFamily="18" charset="0"/>
                <a:cs typeface="Times New Roman" pitchFamily="18" charset="0"/>
              </a:rPr>
              <a:t>Learning Algorithms (6 models)</a:t>
            </a:r>
          </a:p>
          <a:p>
            <a:r>
              <a:rPr lang="en-US" sz="4000" dirty="0" smtClean="0">
                <a:latin typeface="Times New Roman" pitchFamily="18" charset="0"/>
                <a:cs typeface="Times New Roman" pitchFamily="18" charset="0"/>
              </a:rPr>
              <a:t>Performance Measure</a:t>
            </a:r>
          </a:p>
          <a:p>
            <a:r>
              <a:rPr lang="en-US" sz="4000" dirty="0" smtClean="0">
                <a:latin typeface="Times New Roman" pitchFamily="18" charset="0"/>
                <a:cs typeface="Times New Roman" pitchFamily="18" charset="0"/>
              </a:rPr>
              <a:t>Problem: Imbalanced Classes</a:t>
            </a:r>
          </a:p>
          <a:p>
            <a:r>
              <a:rPr lang="en-US" sz="4000" dirty="0" smtClean="0">
                <a:latin typeface="Times New Roman" pitchFamily="18" charset="0"/>
                <a:cs typeface="Times New Roman" pitchFamily="18" charset="0"/>
              </a:rPr>
              <a:t>Performance Comparison</a:t>
            </a:r>
          </a:p>
          <a:p>
            <a:r>
              <a:rPr lang="en-US" sz="4000" dirty="0" smtClean="0">
                <a:latin typeface="Times New Roman" pitchFamily="18" charset="0"/>
                <a:cs typeface="Times New Roman" pitchFamily="18" charset="0"/>
              </a:rPr>
              <a:t>Conclusion</a:t>
            </a:r>
          </a:p>
          <a:p>
            <a:endParaRPr lang="en-US" dirty="0" smtClean="0">
              <a:latin typeface="Times New Roman" pitchFamily="18" charset="0"/>
              <a:cs typeface="Times New Roman" pitchFamily="18" charset="0"/>
            </a:endParaRPr>
          </a:p>
          <a:p>
            <a:endParaRPr lang="en-US" dirty="0" smtClean="0"/>
          </a:p>
          <a:p>
            <a:endParaRPr lang="en-US" dirty="0" smtClean="0"/>
          </a:p>
          <a:p>
            <a:endParaRPr lang="en-US" dirty="0"/>
          </a:p>
        </p:txBody>
      </p:sp>
    </p:spTree>
    <p:extLst>
      <p:ext uri="{BB962C8B-B14F-4D97-AF65-F5344CB8AC3E}">
        <p14:creationId xmlns="" xmlns:p14="http://schemas.microsoft.com/office/powerpoint/2010/main" val="147467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Data Clean</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9" name="Rectangle 8"/>
          <p:cNvSpPr/>
          <p:nvPr/>
        </p:nvSpPr>
        <p:spPr>
          <a:xfrm>
            <a:off x="136480" y="685128"/>
            <a:ext cx="12205648" cy="523220"/>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Step 1: Reconstruct Outcome Variable: </a:t>
            </a:r>
            <a:r>
              <a:rPr lang="en-US" altLang="zh-CN" sz="2800" dirty="0" err="1" smtClean="0">
                <a:latin typeface="Times New Roman" pitchFamily="18" charset="0"/>
                <a:cs typeface="Times New Roman" pitchFamily="18" charset="0"/>
              </a:rPr>
              <a:t>loan_status</a:t>
            </a:r>
            <a:endParaRPr lang="en-US" altLang="zh-CN" sz="2800" dirty="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679938" y="1395047"/>
          <a:ext cx="11090030" cy="3988437"/>
        </p:xfrm>
        <a:graphic>
          <a:graphicData uri="http://schemas.openxmlformats.org/drawingml/2006/table">
            <a:tbl>
              <a:tblPr firstRow="1" bandRow="1">
                <a:tableStyleId>{5C22544A-7EE6-4342-B048-85BDC9FD1C3A}</a:tableStyleId>
              </a:tblPr>
              <a:tblGrid>
                <a:gridCol w="5545015"/>
                <a:gridCol w="5545015"/>
              </a:tblGrid>
              <a:tr h="848997">
                <a:tc>
                  <a:txBody>
                    <a:bodyPr/>
                    <a:lstStyle/>
                    <a:p>
                      <a:pPr algn="ctr"/>
                      <a:r>
                        <a:rPr lang="en-US" sz="2000" dirty="0" smtClean="0">
                          <a:latin typeface="Times New Roman" pitchFamily="18" charset="0"/>
                          <a:cs typeface="Times New Roman" pitchFamily="18" charset="0"/>
                        </a:rPr>
                        <a:t>Non-default</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Default</a:t>
                      </a:r>
                      <a:endParaRPr lang="en-US" sz="2000" dirty="0">
                        <a:latin typeface="Times New Roman" pitchFamily="18" charset="0"/>
                        <a:cs typeface="Times New Roman" pitchFamily="18" charset="0"/>
                      </a:endParaRPr>
                    </a:p>
                  </a:txBody>
                  <a:tcPr anchor="ctr"/>
                </a:tc>
              </a:tr>
              <a:tr h="1769613">
                <a:tc>
                  <a:txBody>
                    <a:bodyPr/>
                    <a:lstStyle/>
                    <a:p>
                      <a:r>
                        <a:rPr lang="en-US" sz="2000" dirty="0" smtClean="0">
                          <a:latin typeface="Times New Roman" pitchFamily="18" charset="0"/>
                          <a:cs typeface="Times New Roman" pitchFamily="18" charset="0"/>
                        </a:rPr>
                        <a:t>“Current”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“Fully Paid”</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Grace Period”</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“Does not meet the credit policy. </a:t>
                      </a:r>
                      <a:r>
                        <a:rPr lang="en-US" sz="2000" dirty="0" err="1" smtClean="0">
                          <a:latin typeface="Times New Roman" pitchFamily="18" charset="0"/>
                          <a:cs typeface="Times New Roman" pitchFamily="18" charset="0"/>
                        </a:rPr>
                        <a:t>Status:Fully</a:t>
                      </a:r>
                      <a:r>
                        <a:rPr lang="en-US" sz="2000" dirty="0" smtClean="0">
                          <a:latin typeface="Times New Roman" pitchFamily="18" charset="0"/>
                          <a:cs typeface="Times New Roman" pitchFamily="18" charset="0"/>
                        </a:rPr>
                        <a:t> Paid”</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“Charged Off”</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“Default”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“Late (16-30 days)”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“Late (31-120 days)”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“Does not meet the credit policy. </a:t>
                      </a:r>
                      <a:r>
                        <a:rPr lang="en-US" sz="2000" dirty="0" err="1" smtClean="0">
                          <a:latin typeface="Times New Roman" pitchFamily="18" charset="0"/>
                          <a:cs typeface="Times New Roman" pitchFamily="18" charset="0"/>
                        </a:rPr>
                        <a:t>Status:Charged</a:t>
                      </a:r>
                      <a:r>
                        <a:rPr lang="en-US" sz="2000" dirty="0" smtClean="0">
                          <a:latin typeface="Times New Roman" pitchFamily="18" charset="0"/>
                          <a:cs typeface="Times New Roman" pitchFamily="18" charset="0"/>
                        </a:rPr>
                        <a:t> Off”</a:t>
                      </a:r>
                      <a:endParaRPr lang="en-US" sz="2000" dirty="0">
                        <a:latin typeface="Times New Roman" pitchFamily="18" charset="0"/>
                        <a:cs typeface="Times New Roman" pitchFamily="18" charset="0"/>
                      </a:endParaRPr>
                    </a:p>
                  </a:txBody>
                  <a:tcPr/>
                </a:tc>
              </a:tr>
            </a:tbl>
          </a:graphicData>
        </a:graphic>
      </p:graphicFrame>
      <p:sp>
        <p:nvSpPr>
          <p:cNvPr id="11" name="TextBox 10"/>
          <p:cNvSpPr txBox="1"/>
          <p:nvPr/>
        </p:nvSpPr>
        <p:spPr>
          <a:xfrm>
            <a:off x="715108" y="5603631"/>
            <a:ext cx="7397261"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All “Issued” observations were deleted.</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18740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Data Clean</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9" name="Rectangle 8"/>
          <p:cNvSpPr/>
          <p:nvPr/>
        </p:nvSpPr>
        <p:spPr>
          <a:xfrm>
            <a:off x="136480" y="685128"/>
            <a:ext cx="12205648" cy="523220"/>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Step 2: Removing variables containing more than 50% missing values</a:t>
            </a:r>
            <a:endParaRPr lang="en-US" altLang="zh-CN" sz="2800"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2192216" y="1181100"/>
          <a:ext cx="6752492" cy="5676900"/>
        </p:xfrm>
        <a:graphic>
          <a:graphicData uri="http://schemas.openxmlformats.org/drawingml/2006/table">
            <a:tbl>
              <a:tblPr/>
              <a:tblGrid>
                <a:gridCol w="3376246"/>
                <a:gridCol w="3376246"/>
              </a:tblGrid>
              <a:tr h="281354">
                <a:tc>
                  <a:txBody>
                    <a:bodyPr/>
                    <a:lstStyle/>
                    <a:p>
                      <a:pPr algn="l" fontAlgn="b"/>
                      <a:r>
                        <a:rPr lang="en-US" sz="1800" b="0" i="0" u="none" strike="noStrike" dirty="0">
                          <a:solidFill>
                            <a:srgbClr val="000000"/>
                          </a:solidFill>
                          <a:latin typeface="Times New Roman" pitchFamily="18" charset="0"/>
                          <a:cs typeface="Times New Roman" pitchFamily="18" charset="0"/>
                        </a:rPr>
                        <a:t>Variables</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smtClean="0">
                          <a:solidFill>
                            <a:srgbClr val="000000"/>
                          </a:solidFill>
                          <a:latin typeface="Times New Roman" pitchFamily="18" charset="0"/>
                          <a:cs typeface="Times New Roman" pitchFamily="18" charset="0"/>
                        </a:rPr>
                        <a:t>Proportion </a:t>
                      </a:r>
                      <a:r>
                        <a:rPr lang="en-US" sz="1800" b="0" i="0" u="none" strike="noStrike" dirty="0">
                          <a:solidFill>
                            <a:srgbClr val="000000"/>
                          </a:solidFill>
                          <a:latin typeface="Times New Roman" pitchFamily="18" charset="0"/>
                          <a:cs typeface="Times New Roman" pitchFamily="18" charset="0"/>
                        </a:rPr>
                        <a:t>of Missing </a:t>
                      </a:r>
                      <a:r>
                        <a:rPr lang="en-US" sz="1800" b="0" i="0" u="none" strike="noStrike" dirty="0" smtClean="0">
                          <a:solidFill>
                            <a:srgbClr val="000000"/>
                          </a:solidFill>
                          <a:latin typeface="Times New Roman" pitchFamily="18" charset="0"/>
                          <a:cs typeface="Times New Roman" pitchFamily="18" charset="0"/>
                        </a:rPr>
                        <a:t>Values (%)</a:t>
                      </a:r>
                      <a:endParaRPr lang="en-US" sz="18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r>
              <a:tr h="281354">
                <a:tc>
                  <a:txBody>
                    <a:bodyPr/>
                    <a:lstStyle/>
                    <a:p>
                      <a:pPr algn="l" fontAlgn="b"/>
                      <a:r>
                        <a:rPr lang="en-US" sz="1800" b="0" i="0" u="none" strike="noStrike" dirty="0" err="1">
                          <a:solidFill>
                            <a:srgbClr val="000000"/>
                          </a:solidFill>
                          <a:latin typeface="Times New Roman" pitchFamily="18" charset="0"/>
                          <a:cs typeface="Times New Roman" pitchFamily="18" charset="0"/>
                        </a:rPr>
                        <a:t>dti_joint</a:t>
                      </a:r>
                      <a:endParaRPr lang="en-US" sz="18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99.94936962</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r>
              <a:tr h="281354">
                <a:tc>
                  <a:txBody>
                    <a:bodyPr/>
                    <a:lstStyle/>
                    <a:p>
                      <a:pPr algn="l" fontAlgn="b"/>
                      <a:r>
                        <a:rPr lang="en-US" sz="1800" b="0" i="0" u="none" strike="noStrike" dirty="0" err="1">
                          <a:solidFill>
                            <a:srgbClr val="000000"/>
                          </a:solidFill>
                          <a:latin typeface="Times New Roman" pitchFamily="18" charset="0"/>
                          <a:cs typeface="Times New Roman" pitchFamily="18" charset="0"/>
                        </a:rPr>
                        <a:t>annual_inc_joint</a:t>
                      </a:r>
                      <a:endParaRPr lang="en-US" sz="18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99.94914207</a:t>
                      </a:r>
                    </a:p>
                  </a:txBody>
                  <a:tcPr marL="9525" marR="9525" marT="9525" marB="0" anchor="ctr">
                    <a:lnL>
                      <a:noFill/>
                    </a:lnL>
                    <a:lnR>
                      <a:noFill/>
                    </a:lnR>
                    <a:lnT>
                      <a:noFill/>
                    </a:lnT>
                    <a:lnB>
                      <a:noFill/>
                    </a:lnB>
                  </a:tcPr>
                </a:tc>
              </a:tr>
              <a:tr h="281354">
                <a:tc>
                  <a:txBody>
                    <a:bodyPr/>
                    <a:lstStyle/>
                    <a:p>
                      <a:pPr algn="l" fontAlgn="b"/>
                      <a:r>
                        <a:rPr lang="en-US" sz="1800" b="0" i="0" u="none" strike="noStrike" dirty="0" err="1">
                          <a:solidFill>
                            <a:srgbClr val="000000"/>
                          </a:solidFill>
                          <a:latin typeface="Times New Roman" pitchFamily="18" charset="0"/>
                          <a:cs typeface="Times New Roman" pitchFamily="18" charset="0"/>
                        </a:rPr>
                        <a:t>il_util</a:t>
                      </a:r>
                      <a:endParaRPr lang="en-US" sz="18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98.67063973</a:t>
                      </a:r>
                    </a:p>
                  </a:txBody>
                  <a:tcPr marL="9525" marR="9525" marT="9525" marB="0" anchor="ctr">
                    <a:lnL>
                      <a:noFill/>
                    </a:lnL>
                    <a:lnR>
                      <a:noFill/>
                    </a:lnR>
                    <a:lnT>
                      <a:noFill/>
                    </a:lnT>
                    <a:lnB>
                      <a:noFill/>
                    </a:lnB>
                  </a:tcPr>
                </a:tc>
              </a:tr>
              <a:tr h="281354">
                <a:tc>
                  <a:txBody>
                    <a:bodyPr/>
                    <a:lstStyle/>
                    <a:p>
                      <a:pPr algn="l" fontAlgn="b"/>
                      <a:r>
                        <a:rPr lang="en-US" sz="1800" b="0" i="0" u="none" strike="noStrike" dirty="0" err="1">
                          <a:solidFill>
                            <a:srgbClr val="000000"/>
                          </a:solidFill>
                          <a:latin typeface="Times New Roman" pitchFamily="18" charset="0"/>
                          <a:cs typeface="Times New Roman" pitchFamily="18" charset="0"/>
                        </a:rPr>
                        <a:t>mths_since_rcnt_il</a:t>
                      </a:r>
                      <a:endParaRPr lang="en-US" sz="18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98.51908993</a:t>
                      </a:r>
                    </a:p>
                  </a:txBody>
                  <a:tcPr marL="9525" marR="9525" marT="9525" marB="0" anchor="ctr">
                    <a:lnL>
                      <a:noFill/>
                    </a:lnL>
                    <a:lnR>
                      <a:noFill/>
                    </a:lnR>
                    <a:lnT>
                      <a:noFill/>
                    </a:lnT>
                    <a:lnB>
                      <a:noFill/>
                    </a:lnB>
                  </a:tcPr>
                </a:tc>
              </a:tr>
              <a:tr h="281354">
                <a:tc>
                  <a:txBody>
                    <a:bodyPr/>
                    <a:lstStyle/>
                    <a:p>
                      <a:pPr algn="l" fontAlgn="b"/>
                      <a:r>
                        <a:rPr lang="en-US" sz="1800" b="0" i="0" u="none" strike="noStrike" dirty="0">
                          <a:solidFill>
                            <a:srgbClr val="000000"/>
                          </a:solidFill>
                          <a:latin typeface="Times New Roman" pitchFamily="18" charset="0"/>
                          <a:cs typeface="Times New Roman" pitchFamily="18" charset="0"/>
                        </a:rPr>
                        <a:t>open_acc_6m</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open_il_6m</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open_il_12m</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dirty="0">
                          <a:solidFill>
                            <a:srgbClr val="000000"/>
                          </a:solidFill>
                          <a:latin typeface="Times New Roman" pitchFamily="18" charset="0"/>
                          <a:cs typeface="Times New Roman" pitchFamily="18" charset="0"/>
                        </a:rPr>
                        <a:t>open_il_24m</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total_bal_il</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open_rv_12m</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open_rv_24m</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max_bal_bc</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all_util</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inq_fi</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total_cu_tl</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inq_last_12m</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98.47881318</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mths_since_last_record</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84.58822713</a:t>
                      </a:r>
                    </a:p>
                  </a:txBody>
                  <a:tcPr marL="9525" marR="9525" marT="9525" marB="0" anchor="ctr">
                    <a:lnL>
                      <a:noFill/>
                    </a:lnL>
                    <a:lnR>
                      <a:noFill/>
                    </a:lnR>
                    <a:lnT>
                      <a:noFill/>
                    </a:lnT>
                    <a:lnB>
                      <a:noFill/>
                    </a:lnB>
                  </a:tcPr>
                </a:tc>
              </a:tr>
              <a:tr h="281354">
                <a:tc>
                  <a:txBody>
                    <a:bodyPr/>
                    <a:lstStyle/>
                    <a:p>
                      <a:pPr algn="l" fontAlgn="b"/>
                      <a:r>
                        <a:rPr lang="en-US" sz="1800" b="0" i="0" u="none" strike="noStrike">
                          <a:solidFill>
                            <a:srgbClr val="000000"/>
                          </a:solidFill>
                          <a:latin typeface="Times New Roman" pitchFamily="18" charset="0"/>
                          <a:cs typeface="Times New Roman" pitchFamily="18" charset="0"/>
                        </a:rPr>
                        <a:t>mths_since_last_major_derog</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75.06277598</a:t>
                      </a:r>
                    </a:p>
                  </a:txBody>
                  <a:tcPr marL="9525" marR="9525" marT="9525" marB="0" anchor="ctr">
                    <a:lnL>
                      <a:noFill/>
                    </a:lnL>
                    <a:lnR>
                      <a:noFill/>
                    </a:lnR>
                    <a:lnT>
                      <a:noFill/>
                    </a:lnT>
                    <a:lnB>
                      <a:noFill/>
                    </a:lnB>
                  </a:tcPr>
                </a:tc>
              </a:tr>
              <a:tr h="281354">
                <a:tc>
                  <a:txBody>
                    <a:bodyPr/>
                    <a:lstStyle/>
                    <a:p>
                      <a:pPr algn="l" fontAlgn="b"/>
                      <a:r>
                        <a:rPr lang="en-US" sz="1800" b="0" i="0" u="none" strike="noStrike" dirty="0" err="1">
                          <a:solidFill>
                            <a:srgbClr val="000000"/>
                          </a:solidFill>
                          <a:latin typeface="Times New Roman" pitchFamily="18" charset="0"/>
                          <a:cs typeface="Times New Roman" pitchFamily="18" charset="0"/>
                        </a:rPr>
                        <a:t>mths_since_last_delinq</a:t>
                      </a:r>
                      <a:endParaRPr lang="en-US" sz="18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51.232935</a:t>
                      </a:r>
                    </a:p>
                  </a:txBody>
                  <a:tcPr marL="9525" marR="9525" marT="9525" marB="0" anchor="ctr">
                    <a:lnL>
                      <a:noFill/>
                    </a:lnL>
                    <a:lnR>
                      <a:noFill/>
                    </a:lnR>
                    <a:lnT>
                      <a:noFill/>
                    </a:lnT>
                    <a:lnB>
                      <a:noFill/>
                    </a:lnB>
                  </a:tcPr>
                </a:tc>
              </a:tr>
            </a:tbl>
          </a:graphicData>
        </a:graphic>
      </p:graphicFrame>
    </p:spTree>
    <p:extLst>
      <p:ext uri="{BB962C8B-B14F-4D97-AF65-F5344CB8AC3E}">
        <p14:creationId xmlns="" xmlns:p14="http://schemas.microsoft.com/office/powerpoint/2010/main" val="1418740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Data Clean</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9" name="Rectangle 8"/>
          <p:cNvSpPr/>
          <p:nvPr/>
        </p:nvSpPr>
        <p:spPr>
          <a:xfrm>
            <a:off x="136480" y="685128"/>
            <a:ext cx="12205648" cy="523220"/>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Step 3: Removing observations of missing values</a:t>
            </a:r>
            <a:endParaRPr lang="en-US" altLang="zh-CN" sz="28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934308" y="1207473"/>
          <a:ext cx="6400800" cy="5596929"/>
        </p:xfrm>
        <a:graphic>
          <a:graphicData uri="http://schemas.openxmlformats.org/drawingml/2006/table">
            <a:tbl>
              <a:tblPr/>
              <a:tblGrid>
                <a:gridCol w="3200400"/>
                <a:gridCol w="3200400"/>
              </a:tblGrid>
              <a:tr h="414817">
                <a:tc>
                  <a:txBody>
                    <a:bodyPr/>
                    <a:lstStyle/>
                    <a:p>
                      <a:pPr algn="l" fontAlgn="b"/>
                      <a:r>
                        <a:rPr lang="en-US" sz="2000" b="0" i="0" u="none" strike="noStrike" dirty="0">
                          <a:solidFill>
                            <a:srgbClr val="000000"/>
                          </a:solidFill>
                          <a:latin typeface="Times New Roman" pitchFamily="18" charset="0"/>
                          <a:cs typeface="Times New Roman" pitchFamily="18" charset="0"/>
                        </a:rPr>
                        <a:t>Variables</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smtClean="0">
                          <a:solidFill>
                            <a:srgbClr val="000000"/>
                          </a:solidFill>
                          <a:latin typeface="Times New Roman" pitchFamily="18" charset="0"/>
                          <a:cs typeface="Times New Roman" pitchFamily="18" charset="0"/>
                        </a:rPr>
                        <a:t>Proportion</a:t>
                      </a:r>
                      <a:r>
                        <a:rPr lang="en-US" sz="2000" b="0" i="0" u="none" strike="noStrike" baseline="0" dirty="0" smtClean="0">
                          <a:solidFill>
                            <a:srgbClr val="000000"/>
                          </a:solidFill>
                          <a:latin typeface="Times New Roman" pitchFamily="18" charset="0"/>
                          <a:cs typeface="Times New Roman" pitchFamily="18" charset="0"/>
                        </a:rPr>
                        <a:t> </a:t>
                      </a:r>
                      <a:r>
                        <a:rPr lang="en-US" sz="2000" b="0" i="0" u="none" strike="noStrike" dirty="0" smtClean="0">
                          <a:solidFill>
                            <a:srgbClr val="000000"/>
                          </a:solidFill>
                          <a:latin typeface="Times New Roman" pitchFamily="18" charset="0"/>
                          <a:cs typeface="Times New Roman" pitchFamily="18" charset="0"/>
                        </a:rPr>
                        <a:t>of </a:t>
                      </a:r>
                      <a:r>
                        <a:rPr lang="en-US" sz="2000" b="0" i="0" u="none" strike="noStrike" dirty="0">
                          <a:solidFill>
                            <a:srgbClr val="000000"/>
                          </a:solidFill>
                          <a:latin typeface="Times New Roman" pitchFamily="18" charset="0"/>
                          <a:cs typeface="Times New Roman" pitchFamily="18" charset="0"/>
                        </a:rPr>
                        <a:t>Missing </a:t>
                      </a:r>
                      <a:r>
                        <a:rPr lang="en-US" sz="2000" b="0" i="0" u="none" strike="noStrike" dirty="0" smtClean="0">
                          <a:solidFill>
                            <a:srgbClr val="000000"/>
                          </a:solidFill>
                          <a:latin typeface="Times New Roman" pitchFamily="18" charset="0"/>
                          <a:cs typeface="Times New Roman" pitchFamily="18" charset="0"/>
                        </a:rPr>
                        <a:t>Values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r>
              <a:tr h="414817">
                <a:tc>
                  <a:txBody>
                    <a:bodyPr/>
                    <a:lstStyle/>
                    <a:p>
                      <a:pPr algn="l" fontAlgn="b"/>
                      <a:r>
                        <a:rPr lang="en-US" sz="2000" b="0" i="0" u="none" strike="noStrike" dirty="0" err="1">
                          <a:solidFill>
                            <a:srgbClr val="000000"/>
                          </a:solidFill>
                          <a:latin typeface="Times New Roman" pitchFamily="18" charset="0"/>
                          <a:cs typeface="Times New Roman" pitchFamily="18" charset="0"/>
                        </a:rPr>
                        <a:t>tot_coll_amt</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latin typeface="Times New Roman" pitchFamily="18" charset="0"/>
                          <a:cs typeface="Times New Roman" pitchFamily="18" charset="0"/>
                        </a:rPr>
                        <a:t>7.995731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r>
              <a:tr h="414817">
                <a:tc>
                  <a:txBody>
                    <a:bodyPr/>
                    <a:lstStyle/>
                    <a:p>
                      <a:pPr algn="l" fontAlgn="b"/>
                      <a:r>
                        <a:rPr lang="en-US" sz="2000" b="0" i="0" u="none" strike="noStrike" dirty="0" err="1">
                          <a:solidFill>
                            <a:srgbClr val="000000"/>
                          </a:solidFill>
                          <a:latin typeface="Times New Roman" pitchFamily="18" charset="0"/>
                          <a:cs typeface="Times New Roman" pitchFamily="18" charset="0"/>
                        </a:rPr>
                        <a:t>tot_cur_bal</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7.995731</a:t>
                      </a:r>
                    </a:p>
                  </a:txBody>
                  <a:tcPr marL="9525" marR="9525" marT="9525" marB="0" anchor="ctr">
                    <a:lnL>
                      <a:noFill/>
                    </a:lnL>
                    <a:lnR>
                      <a:noFill/>
                    </a:lnR>
                    <a:lnT>
                      <a:noFill/>
                    </a:lnT>
                    <a:lnB>
                      <a:noFill/>
                    </a:lnB>
                  </a:tcPr>
                </a:tc>
              </a:tr>
              <a:tr h="414817">
                <a:tc>
                  <a:txBody>
                    <a:bodyPr/>
                    <a:lstStyle/>
                    <a:p>
                      <a:pPr algn="l" fontAlgn="b"/>
                      <a:r>
                        <a:rPr lang="en-US" sz="2000" b="0" i="0" u="none" strike="noStrike" dirty="0" err="1">
                          <a:solidFill>
                            <a:srgbClr val="000000"/>
                          </a:solidFill>
                          <a:latin typeface="Times New Roman" pitchFamily="18" charset="0"/>
                          <a:cs typeface="Times New Roman" pitchFamily="18" charset="0"/>
                        </a:rPr>
                        <a:t>total_rev_hi_lim</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7.995731</a:t>
                      </a:r>
                    </a:p>
                  </a:txBody>
                  <a:tcPr marL="9525" marR="9525" marT="9525" marB="0" anchor="ctr">
                    <a:lnL>
                      <a:noFill/>
                    </a:lnL>
                    <a:lnR>
                      <a:noFill/>
                    </a:lnR>
                    <a:lnT>
                      <a:noFill/>
                    </a:lnT>
                    <a:lnB>
                      <a:noFill/>
                    </a:lnB>
                  </a:tcPr>
                </a:tc>
              </a:tr>
              <a:tr h="414817">
                <a:tc>
                  <a:txBody>
                    <a:bodyPr/>
                    <a:lstStyle/>
                    <a:p>
                      <a:pPr algn="l" fontAlgn="b"/>
                      <a:r>
                        <a:rPr lang="en-US" sz="2000" b="0" i="0" u="none" strike="noStrike" dirty="0" err="1">
                          <a:solidFill>
                            <a:srgbClr val="000000"/>
                          </a:solidFill>
                          <a:latin typeface="Times New Roman" pitchFamily="18" charset="0"/>
                          <a:cs typeface="Times New Roman" pitchFamily="18" charset="0"/>
                        </a:rPr>
                        <a:t>revol_util</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0.056774</a:t>
                      </a:r>
                    </a:p>
                  </a:txBody>
                  <a:tcPr marL="9525" marR="9525" marT="9525" marB="0" anchor="ctr">
                    <a:lnL>
                      <a:noFill/>
                    </a:lnL>
                    <a:lnR>
                      <a:noFill/>
                    </a:lnR>
                    <a:lnT>
                      <a:noFill/>
                    </a:lnT>
                    <a:lnB>
                      <a:noFill/>
                    </a:lnB>
                  </a:tcPr>
                </a:tc>
              </a:tr>
              <a:tr h="414817">
                <a:tc>
                  <a:txBody>
                    <a:bodyPr/>
                    <a:lstStyle/>
                    <a:p>
                      <a:pPr algn="l" fontAlgn="b"/>
                      <a:r>
                        <a:rPr lang="en-US" sz="2000" b="0" i="0" u="none" strike="noStrike" dirty="0">
                          <a:solidFill>
                            <a:srgbClr val="000000"/>
                          </a:solidFill>
                          <a:latin typeface="Times New Roman" pitchFamily="18" charset="0"/>
                          <a:cs typeface="Times New Roman" pitchFamily="18" charset="0"/>
                        </a:rPr>
                        <a:t>collections_12_mths_ex_med</a:t>
                      </a: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0.016498</a:t>
                      </a:r>
                    </a:p>
                  </a:txBody>
                  <a:tcPr marL="9525" marR="9525" marT="9525" marB="0" anchor="ctr">
                    <a:lnL>
                      <a:noFill/>
                    </a:lnL>
                    <a:lnR>
                      <a:noFill/>
                    </a:lnR>
                    <a:lnT>
                      <a:noFill/>
                    </a:lnT>
                    <a:lnB>
                      <a:noFill/>
                    </a:lnB>
                  </a:tcPr>
                </a:tc>
              </a:tr>
              <a:tr h="414817">
                <a:tc>
                  <a:txBody>
                    <a:bodyPr/>
                    <a:lstStyle/>
                    <a:p>
                      <a:pPr algn="l" fontAlgn="b"/>
                      <a:r>
                        <a:rPr lang="en-US" sz="2000" b="0" i="0" u="none" strike="noStrike" dirty="0">
                          <a:solidFill>
                            <a:srgbClr val="000000"/>
                          </a:solidFill>
                          <a:latin typeface="Times New Roman" pitchFamily="18" charset="0"/>
                          <a:cs typeface="Times New Roman" pitchFamily="18" charset="0"/>
                        </a:rPr>
                        <a:t>delinq_2yrs</a:t>
                      </a: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0.0033</a:t>
                      </a:r>
                    </a:p>
                  </a:txBody>
                  <a:tcPr marL="9525" marR="9525" marT="9525" marB="0" anchor="ctr">
                    <a:lnL>
                      <a:noFill/>
                    </a:lnL>
                    <a:lnR>
                      <a:noFill/>
                    </a:lnR>
                    <a:lnT>
                      <a:noFill/>
                    </a:lnT>
                    <a:lnB>
                      <a:noFill/>
                    </a:lnB>
                  </a:tcPr>
                </a:tc>
              </a:tr>
              <a:tr h="414817">
                <a:tc>
                  <a:txBody>
                    <a:bodyPr/>
                    <a:lstStyle/>
                    <a:p>
                      <a:pPr algn="l" fontAlgn="b"/>
                      <a:r>
                        <a:rPr lang="en-US" sz="2000" b="0" i="0" u="none" strike="noStrike" dirty="0">
                          <a:solidFill>
                            <a:srgbClr val="000000"/>
                          </a:solidFill>
                          <a:latin typeface="Times New Roman" pitchFamily="18" charset="0"/>
                          <a:cs typeface="Times New Roman" pitchFamily="18" charset="0"/>
                        </a:rPr>
                        <a:t>inq_last_6mths</a:t>
                      </a: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0.0033</a:t>
                      </a:r>
                    </a:p>
                  </a:txBody>
                  <a:tcPr marL="9525" marR="9525" marT="9525" marB="0" anchor="ctr">
                    <a:lnL>
                      <a:noFill/>
                    </a:lnL>
                    <a:lnR>
                      <a:noFill/>
                    </a:lnR>
                    <a:lnT>
                      <a:noFill/>
                    </a:lnT>
                    <a:lnB>
                      <a:noFill/>
                    </a:lnB>
                  </a:tcPr>
                </a:tc>
              </a:tr>
              <a:tr h="414817">
                <a:tc>
                  <a:txBody>
                    <a:bodyPr/>
                    <a:lstStyle/>
                    <a:p>
                      <a:pPr algn="l" fontAlgn="b"/>
                      <a:r>
                        <a:rPr lang="en-US" sz="2000" b="0" i="0" u="none" strike="noStrike">
                          <a:solidFill>
                            <a:srgbClr val="000000"/>
                          </a:solidFill>
                          <a:latin typeface="Times New Roman" pitchFamily="18" charset="0"/>
                          <a:cs typeface="Times New Roman" pitchFamily="18" charset="0"/>
                        </a:rPr>
                        <a:t>open_acc</a:t>
                      </a: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0.0033</a:t>
                      </a:r>
                    </a:p>
                  </a:txBody>
                  <a:tcPr marL="9525" marR="9525" marT="9525" marB="0" anchor="ctr">
                    <a:lnL>
                      <a:noFill/>
                    </a:lnL>
                    <a:lnR>
                      <a:noFill/>
                    </a:lnR>
                    <a:lnT>
                      <a:noFill/>
                    </a:lnT>
                    <a:lnB>
                      <a:noFill/>
                    </a:lnB>
                  </a:tcPr>
                </a:tc>
              </a:tr>
              <a:tr h="414817">
                <a:tc>
                  <a:txBody>
                    <a:bodyPr/>
                    <a:lstStyle/>
                    <a:p>
                      <a:pPr algn="l" fontAlgn="b"/>
                      <a:r>
                        <a:rPr lang="en-US" sz="2000" b="0" i="0" u="none" strike="noStrike">
                          <a:solidFill>
                            <a:srgbClr val="000000"/>
                          </a:solidFill>
                          <a:latin typeface="Times New Roman" pitchFamily="18" charset="0"/>
                          <a:cs typeface="Times New Roman" pitchFamily="18" charset="0"/>
                        </a:rPr>
                        <a:t>pub_rec</a:t>
                      </a: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0.0033</a:t>
                      </a:r>
                    </a:p>
                  </a:txBody>
                  <a:tcPr marL="9525" marR="9525" marT="9525" marB="0" anchor="ctr">
                    <a:lnL>
                      <a:noFill/>
                    </a:lnL>
                    <a:lnR>
                      <a:noFill/>
                    </a:lnR>
                    <a:lnT>
                      <a:noFill/>
                    </a:lnT>
                    <a:lnB>
                      <a:noFill/>
                    </a:lnB>
                  </a:tcPr>
                </a:tc>
              </a:tr>
              <a:tr h="414817">
                <a:tc>
                  <a:txBody>
                    <a:bodyPr/>
                    <a:lstStyle/>
                    <a:p>
                      <a:pPr algn="l" fontAlgn="b"/>
                      <a:r>
                        <a:rPr lang="en-US" sz="2000" b="0" i="0" u="none" strike="noStrike">
                          <a:solidFill>
                            <a:srgbClr val="000000"/>
                          </a:solidFill>
                          <a:latin typeface="Times New Roman" pitchFamily="18" charset="0"/>
                          <a:cs typeface="Times New Roman" pitchFamily="18" charset="0"/>
                        </a:rPr>
                        <a:t>total_acc</a:t>
                      </a: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0.0033</a:t>
                      </a:r>
                    </a:p>
                  </a:txBody>
                  <a:tcPr marL="9525" marR="9525" marT="9525" marB="0" anchor="ctr">
                    <a:lnL>
                      <a:noFill/>
                    </a:lnL>
                    <a:lnR>
                      <a:noFill/>
                    </a:lnR>
                    <a:lnT>
                      <a:noFill/>
                    </a:lnT>
                    <a:lnB>
                      <a:noFill/>
                    </a:lnB>
                  </a:tcPr>
                </a:tc>
              </a:tr>
              <a:tr h="414817">
                <a:tc>
                  <a:txBody>
                    <a:bodyPr/>
                    <a:lstStyle/>
                    <a:p>
                      <a:pPr algn="l" fontAlgn="b"/>
                      <a:r>
                        <a:rPr lang="en-US" sz="2000" b="0" i="0" u="none" strike="noStrike">
                          <a:solidFill>
                            <a:srgbClr val="000000"/>
                          </a:solidFill>
                          <a:latin typeface="Times New Roman" pitchFamily="18" charset="0"/>
                          <a:cs typeface="Times New Roman" pitchFamily="18" charset="0"/>
                        </a:rPr>
                        <a:t>acc_now_delinq</a:t>
                      </a: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0.0033</a:t>
                      </a:r>
                    </a:p>
                  </a:txBody>
                  <a:tcPr marL="9525" marR="9525" marT="9525" marB="0" anchor="ctr">
                    <a:lnL>
                      <a:noFill/>
                    </a:lnL>
                    <a:lnR>
                      <a:noFill/>
                    </a:lnR>
                    <a:lnT>
                      <a:noFill/>
                    </a:lnT>
                    <a:lnB>
                      <a:noFill/>
                    </a:lnB>
                  </a:tcPr>
                </a:tc>
              </a:tr>
              <a:tr h="414817">
                <a:tc>
                  <a:txBody>
                    <a:bodyPr/>
                    <a:lstStyle/>
                    <a:p>
                      <a:pPr algn="l" fontAlgn="b"/>
                      <a:r>
                        <a:rPr lang="en-US" sz="2000" b="0" i="0" u="none" strike="noStrike" dirty="0" err="1">
                          <a:solidFill>
                            <a:srgbClr val="000000"/>
                          </a:solidFill>
                          <a:latin typeface="Times New Roman" pitchFamily="18" charset="0"/>
                          <a:cs typeface="Times New Roman" pitchFamily="18" charset="0"/>
                        </a:rPr>
                        <a:t>annual_inc</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a:noFill/>
                    </a:lnB>
                  </a:tcPr>
                </a:tc>
                <a:tc>
                  <a:txBody>
                    <a:bodyPr/>
                    <a:lstStyle/>
                    <a:p>
                      <a:pPr algn="l" fontAlgn="b"/>
                      <a:r>
                        <a:rPr lang="en-US" sz="2000" b="0" i="0" u="none" strike="noStrike" dirty="0">
                          <a:solidFill>
                            <a:srgbClr val="000000"/>
                          </a:solidFill>
                          <a:latin typeface="Times New Roman" pitchFamily="18" charset="0"/>
                          <a:cs typeface="Times New Roman" pitchFamily="18" charset="0"/>
                        </a:rPr>
                        <a:t>0.000455</a:t>
                      </a:r>
                    </a:p>
                  </a:txBody>
                  <a:tcPr marL="9525" marR="9525" marT="9525" marB="0" anchor="ctr">
                    <a:lnL>
                      <a:noFill/>
                    </a:lnL>
                    <a:lnR>
                      <a:noFill/>
                    </a:lnR>
                    <a:lnT>
                      <a:noFill/>
                    </a:lnT>
                    <a:lnB>
                      <a:noFill/>
                    </a:lnB>
                  </a:tcPr>
                </a:tc>
              </a:tr>
            </a:tbl>
          </a:graphicData>
        </a:graphic>
      </p:graphicFrame>
    </p:spTree>
    <p:extLst>
      <p:ext uri="{BB962C8B-B14F-4D97-AF65-F5344CB8AC3E}">
        <p14:creationId xmlns="" xmlns:p14="http://schemas.microsoft.com/office/powerpoint/2010/main" val="1418740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Data Clean</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9" name="Rectangle 8"/>
          <p:cNvSpPr/>
          <p:nvPr/>
        </p:nvSpPr>
        <p:spPr>
          <a:xfrm>
            <a:off x="136480" y="685128"/>
            <a:ext cx="11844505" cy="5693866"/>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Step 4: Trim outliers for numerical variables</a:t>
            </a:r>
          </a:p>
          <a:p>
            <a:pPr lvl="1">
              <a:buFont typeface="Wingdings" pitchFamily="2" charset="2"/>
              <a:buChar char="Ø"/>
            </a:pPr>
            <a:r>
              <a:rPr lang="en-US" sz="2800" dirty="0" smtClean="0">
                <a:latin typeface="Times New Roman" pitchFamily="18" charset="0"/>
                <a:cs typeface="Times New Roman" pitchFamily="18" charset="0"/>
              </a:rPr>
              <a:t> Outliers Definition</a:t>
            </a:r>
          </a:p>
          <a:p>
            <a:pPr lvl="2">
              <a:buFont typeface="Wingdings" pitchFamily="2" charset="2"/>
              <a:buChar char="Ø"/>
            </a:pPr>
            <a:r>
              <a:rPr lang="en-US" sz="2800" dirty="0" smtClean="0">
                <a:latin typeface="Times New Roman" pitchFamily="18" charset="0"/>
                <a:cs typeface="Times New Roman" pitchFamily="18" charset="0"/>
              </a:rPr>
              <a:t> &lt; Q1 – 6 * IQR or &gt; Q3 + 6 * IQR</a:t>
            </a:r>
          </a:p>
          <a:p>
            <a:pPr lvl="2">
              <a:buFont typeface="Wingdings" pitchFamily="2" charset="2"/>
              <a:buChar char="Ø"/>
            </a:pPr>
            <a:r>
              <a:rPr lang="en-US" sz="2800" dirty="0" smtClean="0">
                <a:latin typeface="Times New Roman" pitchFamily="18" charset="0"/>
                <a:cs typeface="Times New Roman" pitchFamily="18" charset="0"/>
              </a:rPr>
              <a:t> Q1: 1</a:t>
            </a:r>
            <a:r>
              <a:rPr lang="en-US" sz="2800" baseline="30000" dirty="0" smtClean="0">
                <a:latin typeface="Times New Roman" pitchFamily="18" charset="0"/>
                <a:cs typeface="Times New Roman" pitchFamily="18" charset="0"/>
              </a:rPr>
              <a:t>st</a:t>
            </a:r>
            <a:r>
              <a:rPr lang="en-US" sz="2800" dirty="0" smtClean="0">
                <a:latin typeface="Times New Roman" pitchFamily="18" charset="0"/>
                <a:cs typeface="Times New Roman" pitchFamily="18" charset="0"/>
              </a:rPr>
              <a:t> Quartile, Q3: 3</a:t>
            </a:r>
            <a:r>
              <a:rPr lang="en-US" sz="2800" baseline="30000" dirty="0" smtClean="0">
                <a:latin typeface="Times New Roman" pitchFamily="18" charset="0"/>
                <a:cs typeface="Times New Roman" pitchFamily="18" charset="0"/>
              </a:rPr>
              <a:t>rd</a:t>
            </a:r>
            <a:r>
              <a:rPr lang="en-US" sz="2800" dirty="0" smtClean="0">
                <a:latin typeface="Times New Roman" pitchFamily="18" charset="0"/>
                <a:cs typeface="Times New Roman" pitchFamily="18" charset="0"/>
              </a:rPr>
              <a:t> Quartile, IQR: Inter-Quartile Range</a:t>
            </a:r>
          </a:p>
          <a:p>
            <a:pPr lvl="1">
              <a:buFont typeface="Wingdings" pitchFamily="2" charset="2"/>
              <a:buChar char="Ø"/>
            </a:pPr>
            <a:r>
              <a:rPr lang="en-US" sz="2800" dirty="0" smtClean="0">
                <a:latin typeface="Times New Roman" pitchFamily="18" charset="0"/>
                <a:cs typeface="Times New Roman" pitchFamily="18" charset="0"/>
              </a:rPr>
              <a:t> For each numerical variable, identify outliers</a:t>
            </a:r>
          </a:p>
          <a:p>
            <a:pPr lvl="1">
              <a:buFont typeface="Wingdings" pitchFamily="2" charset="2"/>
              <a:buChar char="Ø"/>
            </a:pPr>
            <a:r>
              <a:rPr lang="en-US" sz="2800" dirty="0" smtClean="0">
                <a:latin typeface="Times New Roman" pitchFamily="18" charset="0"/>
                <a:cs typeface="Times New Roman" pitchFamily="18" charset="0"/>
              </a:rPr>
              <a:t> Drop observations containing outliers</a:t>
            </a:r>
          </a:p>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 Step 5: Drop numerical variables of zero variance</a:t>
            </a:r>
          </a:p>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 Step 6: Detect and drop numerical variables of </a:t>
            </a:r>
            <a:r>
              <a:rPr lang="en-US" altLang="zh-CN" sz="2800" dirty="0" err="1" smtClean="0">
                <a:latin typeface="Times New Roman" pitchFamily="18" charset="0"/>
                <a:cs typeface="Times New Roman" pitchFamily="18" charset="0"/>
              </a:rPr>
              <a:t>collinearity</a:t>
            </a:r>
            <a:endParaRPr lang="en-US" altLang="zh-CN" sz="2800" dirty="0" smtClean="0">
              <a:latin typeface="Times New Roman" pitchFamily="18" charset="0"/>
              <a:cs typeface="Times New Roman" pitchFamily="18" charset="0"/>
            </a:endParaRPr>
          </a:p>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 Step 7: Rescale all numerical variables between 0 and 1 (or standardization)</a:t>
            </a:r>
          </a:p>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 Step 8: Drop numerical variables that were not so correlated with the </a:t>
            </a:r>
            <a:r>
              <a:rPr lang="en-US" altLang="zh-CN" sz="2800" dirty="0" smtClean="0">
                <a:latin typeface="Times New Roman" pitchFamily="18" charset="0"/>
                <a:cs typeface="Times New Roman" pitchFamily="18" charset="0"/>
              </a:rPr>
              <a:t>outcome</a:t>
            </a:r>
            <a:endParaRPr lang="en-US" altLang="zh-CN" sz="2800" dirty="0" smtClean="0">
              <a:latin typeface="Times New Roman" pitchFamily="18" charset="0"/>
              <a:cs typeface="Times New Roman" pitchFamily="18" charset="0"/>
            </a:endParaRPr>
          </a:p>
          <a:p>
            <a:pPr lvl="1">
              <a:buFont typeface="Wingdings" pitchFamily="2" charset="2"/>
              <a:buChar char="Ø"/>
            </a:pPr>
            <a:r>
              <a:rPr lang="en-US" sz="2800" dirty="0" smtClean="0">
                <a:latin typeface="Times New Roman" pitchFamily="18" charset="0"/>
                <a:cs typeface="Times New Roman" pitchFamily="18" charset="0"/>
              </a:rPr>
              <a:t> Regress each numerical variable on outcome</a:t>
            </a:r>
          </a:p>
          <a:p>
            <a:pPr lvl="1">
              <a:buFont typeface="Wingdings" pitchFamily="2" charset="2"/>
              <a:buChar char="Ø"/>
            </a:pPr>
            <a:r>
              <a:rPr lang="en-US" altLang="zh-CN" sz="2800" dirty="0" smtClean="0">
                <a:latin typeface="Times New Roman" pitchFamily="18" charset="0"/>
                <a:cs typeface="Times New Roman" pitchFamily="18" charset="0"/>
              </a:rPr>
              <a:t>As long as the F-statistic is not significant at 95% level, drop the numerical variable</a:t>
            </a:r>
          </a:p>
        </p:txBody>
      </p:sp>
    </p:spTree>
    <p:extLst>
      <p:ext uri="{BB962C8B-B14F-4D97-AF65-F5344CB8AC3E}">
        <p14:creationId xmlns="" xmlns:p14="http://schemas.microsoft.com/office/powerpoint/2010/main" val="141874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Data Clean</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9" name="Rectangle 8"/>
          <p:cNvSpPr/>
          <p:nvPr/>
        </p:nvSpPr>
        <p:spPr>
          <a:xfrm>
            <a:off x="136480" y="685128"/>
            <a:ext cx="12205648" cy="523220"/>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Step 10: Clean factor variables that have too many levels</a:t>
            </a:r>
            <a:endParaRPr lang="en-US" altLang="zh-CN" sz="2800" dirty="0">
              <a:latin typeface="Times New Roman" pitchFamily="18" charset="0"/>
              <a:cs typeface="Times New Roman" pitchFamily="18" charset="0"/>
            </a:endParaRPr>
          </a:p>
        </p:txBody>
      </p:sp>
      <p:sp>
        <p:nvSpPr>
          <p:cNvPr id="8" name="TextBox 7"/>
          <p:cNvSpPr txBox="1"/>
          <p:nvPr/>
        </p:nvSpPr>
        <p:spPr>
          <a:xfrm>
            <a:off x="562708" y="1301262"/>
            <a:ext cx="11254154" cy="1569660"/>
          </a:xfrm>
          <a:prstGeom prst="rect">
            <a:avLst/>
          </a:prstGeom>
          <a:noFill/>
        </p:spPr>
        <p:txBody>
          <a:bodyPr wrap="square" rtlCol="0">
            <a:spAutoFit/>
          </a:bodyPr>
          <a:lstStyle/>
          <a:p>
            <a:pPr>
              <a:buFont typeface="Wingdings" pitchFamily="2" charset="2"/>
              <a:buChar char="Ø"/>
            </a:pPr>
            <a:r>
              <a:rPr lang="en-US" sz="2400" dirty="0" smtClean="0">
                <a:latin typeface="Times New Roman" pitchFamily="18" charset="0"/>
                <a:cs typeface="Times New Roman" pitchFamily="18" charset="0"/>
              </a:rPr>
              <a:t> string </a:t>
            </a:r>
            <a:r>
              <a:rPr lang="en-US" sz="2400" dirty="0" smtClean="0">
                <a:latin typeface="Times New Roman" pitchFamily="18" charset="0"/>
                <a:cs typeface="Times New Roman" pitchFamily="18" charset="0"/>
              </a:rPr>
              <a:t>variables </a:t>
            </a:r>
            <a:r>
              <a:rPr lang="en-US" sz="2400" dirty="0" smtClean="0">
                <a:latin typeface="Times New Roman" pitchFamily="18" charset="0"/>
                <a:cs typeface="Times New Roman" pitchFamily="18" charset="0"/>
              </a:rPr>
              <a:t>(text </a:t>
            </a:r>
            <a:r>
              <a:rPr lang="en-US" sz="2400" dirty="0" smtClean="0">
                <a:latin typeface="Times New Roman" pitchFamily="18" charset="0"/>
                <a:cs typeface="Times New Roman" pitchFamily="18" charset="0"/>
              </a:rPr>
              <a:t>variables) were </a:t>
            </a:r>
            <a:r>
              <a:rPr lang="en-US" sz="2400" dirty="0" smtClean="0">
                <a:latin typeface="Times New Roman" pitchFamily="18" charset="0"/>
                <a:cs typeface="Times New Roman" pitchFamily="18" charset="0"/>
              </a:rPr>
              <a:t>treated as factor variable</a:t>
            </a:r>
          </a:p>
          <a:p>
            <a:pPr>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desc</a:t>
            </a:r>
            <a:r>
              <a:rPr lang="en-US" sz="2400" dirty="0" smtClean="0">
                <a:latin typeface="Times New Roman" pitchFamily="18" charset="0"/>
                <a:cs typeface="Times New Roman" pitchFamily="18" charset="0"/>
              </a:rPr>
              <a:t>” was convert to numerical variable as the length of “</a:t>
            </a:r>
            <a:r>
              <a:rPr lang="en-US" sz="2400" dirty="0" err="1" smtClean="0">
                <a:latin typeface="Times New Roman" pitchFamily="18" charset="0"/>
                <a:cs typeface="Times New Roman" pitchFamily="18" charset="0"/>
              </a:rPr>
              <a:t>desc</a:t>
            </a:r>
            <a:r>
              <a:rPr lang="en-US" sz="2400" dirty="0" smtClean="0">
                <a:latin typeface="Times New Roman" pitchFamily="18" charset="0"/>
                <a:cs typeface="Times New Roman" pitchFamily="18" charset="0"/>
              </a:rPr>
              <a:t>”</a:t>
            </a:r>
          </a:p>
          <a:p>
            <a:pPr>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addr_state</a:t>
            </a:r>
            <a:r>
              <a:rPr lang="en-US" sz="2400" dirty="0" smtClean="0">
                <a:latin typeface="Times New Roman" pitchFamily="18" charset="0"/>
                <a:cs typeface="Times New Roman" pitchFamily="18" charset="0"/>
              </a:rPr>
              <a:t>” was replaced by the numerical variable “state median household income in 2015” from Census Bureau</a:t>
            </a:r>
            <a:endParaRPr lang="en-US" dirty="0"/>
          </a:p>
        </p:txBody>
      </p:sp>
      <p:graphicFrame>
        <p:nvGraphicFramePr>
          <p:cNvPr id="10" name="Table 9"/>
          <p:cNvGraphicFramePr>
            <a:graphicFrameLocks noGrp="1"/>
          </p:cNvGraphicFramePr>
          <p:nvPr/>
        </p:nvGraphicFramePr>
        <p:xfrm>
          <a:off x="2028092" y="3024553"/>
          <a:ext cx="5967046" cy="3587496"/>
        </p:xfrm>
        <a:graphic>
          <a:graphicData uri="http://schemas.openxmlformats.org/drawingml/2006/table">
            <a:tbl>
              <a:tblPr/>
              <a:tblGrid>
                <a:gridCol w="2983523"/>
                <a:gridCol w="2983523"/>
              </a:tblGrid>
              <a:tr h="321851">
                <a:tc>
                  <a:txBody>
                    <a:bodyPr/>
                    <a:lstStyle/>
                    <a:p>
                      <a:pPr marL="0" marR="0" algn="l">
                        <a:lnSpc>
                          <a:spcPct val="107000"/>
                        </a:lnSpc>
                        <a:spcBef>
                          <a:spcPts val="0"/>
                        </a:spcBef>
                        <a:spcAft>
                          <a:spcPts val="0"/>
                        </a:spcAft>
                      </a:pPr>
                      <a:r>
                        <a:rPr lang="en-US" sz="2000" dirty="0" smtClean="0">
                          <a:latin typeface="Times New Roman" pitchFamily="18" charset="0"/>
                          <a:ea typeface="Calibri"/>
                          <a:cs typeface="Times New Roman" pitchFamily="18" charset="0"/>
                        </a:rPr>
                        <a:t>Factor</a:t>
                      </a:r>
                      <a:r>
                        <a:rPr lang="en-US" sz="2000" baseline="0" dirty="0" smtClean="0">
                          <a:latin typeface="Times New Roman" pitchFamily="18" charset="0"/>
                          <a:ea typeface="Calibri"/>
                          <a:cs typeface="Times New Roman" pitchFamily="18" charset="0"/>
                        </a:rPr>
                        <a:t> </a:t>
                      </a:r>
                      <a:r>
                        <a:rPr lang="en-US" sz="2000" dirty="0" smtClean="0">
                          <a:latin typeface="Times New Roman" pitchFamily="18" charset="0"/>
                          <a:ea typeface="Calibri"/>
                          <a:cs typeface="Times New Roman" pitchFamily="18" charset="0"/>
                        </a:rPr>
                        <a:t>Variables Deleted</a:t>
                      </a:r>
                      <a:endParaRPr lang="en-US"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Levels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dirty="0" err="1">
                          <a:latin typeface="Times New Roman" pitchFamily="18" charset="0"/>
                          <a:ea typeface="Calibri"/>
                          <a:cs typeface="Times New Roman" pitchFamily="18" charset="0"/>
                        </a:rPr>
                        <a:t>sub_grade</a:t>
                      </a:r>
                      <a:endParaRPr lang="en-US"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latin typeface="Times New Roman" pitchFamily="18" charset="0"/>
                          <a:ea typeface="Calibri"/>
                          <a:cs typeface="Times New Roman" pitchFamily="18" charset="0"/>
                        </a:rPr>
                        <a:t>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dirty="0" err="1">
                          <a:latin typeface="Times New Roman" pitchFamily="18" charset="0"/>
                          <a:ea typeface="Calibri"/>
                          <a:cs typeface="Times New Roman" pitchFamily="18" charset="0"/>
                        </a:rPr>
                        <a:t>issue_d</a:t>
                      </a:r>
                      <a:endParaRPr lang="en-US"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103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title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63146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dirty="0" err="1">
                          <a:latin typeface="Times New Roman" pitchFamily="18" charset="0"/>
                          <a:ea typeface="Calibri"/>
                          <a:cs typeface="Times New Roman" pitchFamily="18" charset="0"/>
                        </a:rPr>
                        <a:t>earliest_cr_line</a:t>
                      </a:r>
                      <a:endParaRPr lang="en-US"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698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a:latin typeface="Times New Roman" pitchFamily="18" charset="0"/>
                          <a:ea typeface="Calibri"/>
                          <a:cs typeface="Times New Roman" pitchFamily="18" charset="0"/>
                        </a:rPr>
                        <a:t>next_pymnt_d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101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a:latin typeface="Times New Roman" pitchFamily="18" charset="0"/>
                          <a:ea typeface="Calibri"/>
                          <a:cs typeface="Times New Roman" pitchFamily="18" charset="0"/>
                        </a:rPr>
                        <a:t>emp_title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299273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a:latin typeface="Times New Roman" pitchFamily="18" charset="0"/>
                          <a:ea typeface="Calibri"/>
                          <a:cs typeface="Times New Roman" pitchFamily="18" charset="0"/>
                        </a:rPr>
                        <a:t>url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887379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a:latin typeface="Times New Roman" pitchFamily="18" charset="0"/>
                          <a:ea typeface="Calibri"/>
                          <a:cs typeface="Times New Roman" pitchFamily="18" charset="0"/>
                        </a:rPr>
                        <a:t>zip_code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935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a:latin typeface="Times New Roman" pitchFamily="18" charset="0"/>
                          <a:ea typeface="Calibri"/>
                          <a:cs typeface="Times New Roman" pitchFamily="18" charset="0"/>
                        </a:rPr>
                        <a:t>last_pymnt_d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99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851">
                <a:tc>
                  <a:txBody>
                    <a:bodyPr/>
                    <a:lstStyle/>
                    <a:p>
                      <a:pPr marL="0" marR="0" algn="l">
                        <a:lnSpc>
                          <a:spcPct val="107000"/>
                        </a:lnSpc>
                        <a:spcBef>
                          <a:spcPts val="0"/>
                        </a:spcBef>
                        <a:spcAft>
                          <a:spcPts val="0"/>
                        </a:spcAft>
                      </a:pPr>
                      <a:r>
                        <a:rPr lang="en-US" sz="2000">
                          <a:latin typeface="Times New Roman" pitchFamily="18" charset="0"/>
                          <a:ea typeface="Calibri"/>
                          <a:cs typeface="Times New Roman" pitchFamily="18" charset="0"/>
                        </a:rPr>
                        <a:t>last_credit_pull_d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latin typeface="Times New Roman" pitchFamily="18" charset="0"/>
                          <a:ea typeface="Calibri"/>
                          <a:cs typeface="Times New Roman"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418740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Data Clean</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9" name="Rectangle 8"/>
          <p:cNvSpPr/>
          <p:nvPr/>
        </p:nvSpPr>
        <p:spPr>
          <a:xfrm>
            <a:off x="136480" y="685128"/>
            <a:ext cx="12205648" cy="3539430"/>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Times New Roman" pitchFamily="18" charset="0"/>
                <a:cs typeface="Times New Roman" pitchFamily="18" charset="0"/>
              </a:rPr>
              <a:t>Step 10: Clean factor variables that have too many levels</a:t>
            </a:r>
          </a:p>
          <a:p>
            <a:pPr indent="-457200">
              <a:buFont typeface="Wingdings" panose="05000000000000000000" pitchFamily="2" charset="2"/>
              <a:buChar char="Ø"/>
            </a:pPr>
            <a:endParaRPr lang="en-US" altLang="zh-CN"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  Step 11: Drop factor variables of unit </a:t>
            </a:r>
            <a:r>
              <a:rPr lang="en-US" sz="2800" dirty="0" err="1" smtClean="0">
                <a:latin typeface="Times New Roman" pitchFamily="18" charset="0"/>
                <a:cs typeface="Times New Roman" pitchFamily="18" charset="0"/>
              </a:rPr>
              <a:t>sparsity</a:t>
            </a:r>
            <a:endParaRPr lang="en-US" sz="2800" dirty="0" smtClean="0">
              <a:latin typeface="Times New Roman" pitchFamily="18" charset="0"/>
              <a:cs typeface="Times New Roman" pitchFamily="18" charset="0"/>
            </a:endParaRPr>
          </a:p>
          <a:p>
            <a:pPr lvl="1">
              <a:buFont typeface="Wingdings" pitchFamily="2" charset="2"/>
              <a:buChar char="Ø"/>
            </a:pPr>
            <a:r>
              <a:rPr lang="en-US" sz="2800" dirty="0" smtClean="0">
                <a:latin typeface="Times New Roman" pitchFamily="18" charset="0"/>
                <a:cs typeface="Times New Roman" pitchFamily="18" charset="0"/>
              </a:rPr>
              <a:t> e.g., 2 levels, 1, 1, 1, 1, …, 1, 1, 1, 0.  99.99% of values are 1</a:t>
            </a:r>
          </a:p>
          <a:p>
            <a:pPr marL="0" lvl="1" indent="-457200">
              <a:buFont typeface="Wingdings" panose="05000000000000000000" pitchFamily="2" charset="2"/>
              <a:buChar char="Ø"/>
            </a:pPr>
            <a:endParaRPr lang="en-US" altLang="zh-CN" sz="2800" dirty="0" smtClean="0">
              <a:latin typeface="Times New Roman" pitchFamily="18" charset="0"/>
              <a:cs typeface="Times New Roman" pitchFamily="18" charset="0"/>
            </a:endParaRPr>
          </a:p>
          <a:p>
            <a:pPr marL="0" lvl="1" indent="-457200">
              <a:buFont typeface="Wingdings" panose="05000000000000000000" pitchFamily="2" charset="2"/>
              <a:buChar char="Ø"/>
            </a:pPr>
            <a:r>
              <a:rPr lang="en-US" altLang="zh-CN" sz="2800" dirty="0" smtClean="0">
                <a:latin typeface="Times New Roman" pitchFamily="18" charset="0"/>
                <a:cs typeface="Times New Roman" pitchFamily="18" charset="0"/>
              </a:rPr>
              <a:t> Step 12: Create design matrix: expand factor variables into dummies</a:t>
            </a:r>
          </a:p>
          <a:p>
            <a:pPr marL="914400" lvl="3" indent="-457200">
              <a:buFont typeface="Wingdings" panose="05000000000000000000" pitchFamily="2" charset="2"/>
              <a:buChar char="Ø"/>
            </a:pPr>
            <a:r>
              <a:rPr lang="en-US" altLang="zh-CN" sz="2800" dirty="0" smtClean="0">
                <a:latin typeface="Times New Roman" pitchFamily="18" charset="0"/>
                <a:cs typeface="Times New Roman" pitchFamily="18" charset="0"/>
              </a:rPr>
              <a:t>Classification trees are Ok with factor variables</a:t>
            </a:r>
          </a:p>
          <a:p>
            <a:pPr marL="914400" lvl="3" indent="-457200">
              <a:buFont typeface="Wingdings" panose="05000000000000000000" pitchFamily="2" charset="2"/>
              <a:buChar char="Ø"/>
            </a:pPr>
            <a:r>
              <a:rPr lang="en-US" altLang="zh-CN" sz="2800" dirty="0" smtClean="0">
                <a:latin typeface="Times New Roman" pitchFamily="18" charset="0"/>
                <a:cs typeface="Times New Roman" pitchFamily="18" charset="0"/>
              </a:rPr>
              <a:t>Regression </a:t>
            </a:r>
            <a:r>
              <a:rPr lang="en-US" altLang="zh-CN" sz="2800" dirty="0" smtClean="0">
                <a:latin typeface="Times New Roman" pitchFamily="18" charset="0"/>
                <a:cs typeface="Times New Roman" pitchFamily="18" charset="0"/>
              </a:rPr>
              <a:t>models </a:t>
            </a:r>
            <a:r>
              <a:rPr lang="en-US" altLang="zh-CN" sz="2800" dirty="0" smtClean="0">
                <a:latin typeface="Times New Roman" pitchFamily="18" charset="0"/>
                <a:cs typeface="Times New Roman" pitchFamily="18" charset="0"/>
              </a:rPr>
              <a:t>accept </a:t>
            </a:r>
            <a:r>
              <a:rPr lang="en-US" altLang="zh-CN" sz="2800" dirty="0" smtClean="0">
                <a:latin typeface="Times New Roman" pitchFamily="18" charset="0"/>
                <a:cs typeface="Times New Roman" pitchFamily="18" charset="0"/>
              </a:rPr>
              <a:t>dummies rather than factor variables</a:t>
            </a:r>
            <a:endParaRPr lang="en-US" altLang="zh-CN" sz="28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418740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4268</TotalTime>
  <Words>1580</Words>
  <Application>Microsoft Office PowerPoint</Application>
  <PresentationFormat>Custom</PresentationFormat>
  <Paragraphs>337</Paragraphs>
  <Slides>19</Slides>
  <Notes>18</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Default Design</vt:lpstr>
      <vt:lpstr>Loan Default Prediction  Manor Resources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presentation 1</dc:title>
  <dc:creator>He, Haiyang</dc:creator>
  <cp:lastModifiedBy>xyin</cp:lastModifiedBy>
  <cp:revision>190</cp:revision>
  <dcterms:created xsi:type="dcterms:W3CDTF">2016-10-31T06:37:52Z</dcterms:created>
  <dcterms:modified xsi:type="dcterms:W3CDTF">2017-03-10T11:13:59Z</dcterms:modified>
</cp:coreProperties>
</file>